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683" r:id="rId2"/>
    <p:sldId id="682" r:id="rId3"/>
    <p:sldId id="693" r:id="rId4"/>
    <p:sldId id="681" r:id="rId5"/>
    <p:sldId id="709" r:id="rId6"/>
    <p:sldId id="710" r:id="rId7"/>
    <p:sldId id="630" r:id="rId8"/>
    <p:sldId id="658" r:id="rId9"/>
    <p:sldId id="696" r:id="rId10"/>
    <p:sldId id="711" r:id="rId11"/>
    <p:sldId id="714" r:id="rId12"/>
    <p:sldId id="713" r:id="rId13"/>
  </p:sldIdLst>
  <p:sldSz cx="9144000" cy="6858000" type="screen4x3"/>
  <p:notesSz cx="6797675" cy="9929813"/>
  <p:defaultTextStyle>
    <a:defPPr>
      <a:defRPr lang="it-IT"/>
    </a:defPPr>
    <a:lvl1pPr algn="ctr" rtl="0" fontAlgn="base">
      <a:spcBef>
        <a:spcPct val="5000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5000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5000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5000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5000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00"/>
    <a:srgbClr val="CCFFFF"/>
    <a:srgbClr val="000099"/>
    <a:srgbClr val="FF0000"/>
    <a:srgbClr val="FF6600"/>
    <a:srgbClr val="DDDDDD"/>
    <a:srgbClr val="C0C0C0"/>
    <a:srgbClr val="E287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57" autoAdjust="0"/>
    <p:restoredTop sz="99421" autoAdjust="0"/>
  </p:normalViewPr>
  <p:slideViewPr>
    <p:cSldViewPr>
      <p:cViewPr>
        <p:scale>
          <a:sx n="75" d="100"/>
          <a:sy n="75" d="100"/>
        </p:scale>
        <p:origin x="-2232" y="-846"/>
      </p:cViewPr>
      <p:guideLst>
        <p:guide orient="horz" pos="230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88"/>
    </p:cViewPr>
  </p:sorterViewPr>
  <p:notesViewPr>
    <p:cSldViewPr>
      <p:cViewPr varScale="1">
        <p:scale>
          <a:sx n="77" d="100"/>
          <a:sy n="77" d="100"/>
        </p:scale>
        <p:origin x="-3312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553" cy="49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57" tIns="45931" rIns="91857" bIns="45931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/>
            </a:lvl1pPr>
          </a:lstStyle>
          <a:p>
            <a:endParaRPr lang="it-IT" altLang="it-IT" dirty="0">
              <a:latin typeface="Calibri Light" panose="020F0302020204030204" pitchFamily="34" charset="0"/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532" y="0"/>
            <a:ext cx="2945553" cy="49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57" tIns="45931" rIns="91857" bIns="45931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/>
            </a:lvl1pPr>
          </a:lstStyle>
          <a:p>
            <a:endParaRPr lang="it-IT" altLang="it-IT" dirty="0">
              <a:latin typeface="Calibri Light" panose="020F0302020204030204" pitchFamily="34" charset="0"/>
            </a:endParaRP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843"/>
            <a:ext cx="2945553" cy="49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57" tIns="45931" rIns="91857" bIns="45931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/>
            </a:lvl1pPr>
          </a:lstStyle>
          <a:p>
            <a:endParaRPr lang="it-IT" altLang="it-IT" dirty="0">
              <a:latin typeface="Calibri Light" panose="020F0302020204030204" pitchFamily="34" charset="0"/>
            </a:endParaRPr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532" y="9430843"/>
            <a:ext cx="2945553" cy="49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57" tIns="45931" rIns="91857" bIns="45931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/>
            </a:lvl1pPr>
          </a:lstStyle>
          <a:p>
            <a:fld id="{AACB3CD8-5A01-45BF-9191-9549F722653D}" type="slidenum">
              <a:rPr lang="it-IT" altLang="it-IT">
                <a:latin typeface="Calibri Light" panose="020F0302020204030204" pitchFamily="34" charset="0"/>
              </a:rPr>
              <a:pPr/>
              <a:t>‹N›</a:t>
            </a:fld>
            <a:endParaRPr lang="it-IT" altLang="it-IT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52164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553" cy="49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92" tIns="45945" rIns="91892" bIns="45945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latin typeface="Calibri Light" panose="020F0302020204030204" pitchFamily="34" charset="0"/>
              </a:defRPr>
            </a:lvl1pPr>
          </a:lstStyle>
          <a:p>
            <a:endParaRPr lang="it-IT" altLang="it-IT" dirty="0"/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532" y="0"/>
            <a:ext cx="2945553" cy="49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92" tIns="45945" rIns="91892" bIns="45945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Calibri Light" panose="020F0302020204030204" pitchFamily="34" charset="0"/>
              </a:defRPr>
            </a:lvl1pPr>
          </a:lstStyle>
          <a:p>
            <a:endParaRPr lang="it-IT" altLang="it-IT" dirty="0"/>
          </a:p>
        </p:txBody>
      </p:sp>
      <p:sp>
        <p:nvSpPr>
          <p:cNvPr id="3696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96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32" y="4716222"/>
            <a:ext cx="5439412" cy="4468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92" tIns="45945" rIns="91892" bIns="459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 smtClean="0"/>
              <a:t>Fare clic per modificare gli stili del testo dello schema</a:t>
            </a:r>
          </a:p>
          <a:p>
            <a:pPr lvl="1"/>
            <a:r>
              <a:rPr lang="it-IT" altLang="it-IT" dirty="0" smtClean="0"/>
              <a:t>Secondo livello</a:t>
            </a:r>
          </a:p>
          <a:p>
            <a:pPr lvl="2"/>
            <a:r>
              <a:rPr lang="it-IT" altLang="it-IT" dirty="0" smtClean="0"/>
              <a:t>Terzo livello</a:t>
            </a:r>
          </a:p>
          <a:p>
            <a:pPr lvl="3"/>
            <a:r>
              <a:rPr lang="it-IT" altLang="it-IT" dirty="0" smtClean="0"/>
              <a:t>Quarto livello</a:t>
            </a:r>
          </a:p>
          <a:p>
            <a:pPr lvl="4"/>
            <a:r>
              <a:rPr lang="it-IT" altLang="it-IT" dirty="0" smtClean="0"/>
              <a:t>Quinto livello</a:t>
            </a:r>
          </a:p>
        </p:txBody>
      </p:sp>
      <p:sp>
        <p:nvSpPr>
          <p:cNvPr id="3696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843"/>
            <a:ext cx="2945553" cy="49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92" tIns="45945" rIns="91892" bIns="45945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latin typeface="Calibri Light" panose="020F0302020204030204" pitchFamily="34" charset="0"/>
              </a:defRPr>
            </a:lvl1pPr>
          </a:lstStyle>
          <a:p>
            <a:endParaRPr lang="it-IT" altLang="it-IT" dirty="0"/>
          </a:p>
        </p:txBody>
      </p:sp>
      <p:sp>
        <p:nvSpPr>
          <p:cNvPr id="3696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532" y="9430843"/>
            <a:ext cx="2945553" cy="49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92" tIns="45945" rIns="91892" bIns="45945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Calibri Light" panose="020F0302020204030204" pitchFamily="34" charset="0"/>
              </a:defRPr>
            </a:lvl1pPr>
          </a:lstStyle>
          <a:p>
            <a:fld id="{106D8935-3E1B-4214-AA56-47C3B2FECBC0}" type="slidenum">
              <a:rPr lang="it-IT" altLang="it-IT" smtClean="0"/>
              <a:pPr/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4407246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5700" cy="37242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Wit</a:t>
            </a:r>
            <a:r>
              <a:rPr lang="en-GB" baseline="0" dirty="0" smtClean="0"/>
              <a:t>h this term we refer to the relative wetness or dryness of a watershed. In Mediterranean regions they are high variable and can have significant effect on the flow response in these systems during wet weather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781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5700" cy="37242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Wit</a:t>
            </a:r>
            <a:r>
              <a:rPr lang="en-GB" baseline="0" dirty="0" smtClean="0"/>
              <a:t>h this term we refer to the relative wetness or dryness of a watershed. In Mediterranean regions they are high variable and can have significant effect on the flow response in these systems during wet weather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7812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482" name="Rectangle 7"/>
          <p:cNvSpPr txBox="1">
            <a:spLocks noGrp="1" noChangeArrowheads="1"/>
          </p:cNvSpPr>
          <p:nvPr/>
        </p:nvSpPr>
        <p:spPr bwMode="auto">
          <a:xfrm>
            <a:off x="3850532" y="9430843"/>
            <a:ext cx="2945553" cy="49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92" tIns="45945" rIns="91892" bIns="45945" anchor="b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0ED8D67-E82F-4C1A-A123-2B866DCC04F9}" type="slidenum">
              <a:rPr lang="it-IT" altLang="it-IT" sz="1200" b="0">
                <a:latin typeface="Calibri Light" panose="020F0302020204030204" pitchFamily="34" charset="0"/>
              </a:rPr>
              <a:pPr algn="r"/>
              <a:t>2</a:t>
            </a:fld>
            <a:endParaRPr lang="it-IT" altLang="it-IT" sz="1200" b="0" dirty="0">
              <a:latin typeface="Calibri Light" panose="020F0302020204030204" pitchFamily="34" charset="0"/>
            </a:endParaRPr>
          </a:p>
        </p:txBody>
      </p:sp>
      <p:sp>
        <p:nvSpPr>
          <p:cNvPr id="916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5700" cy="3724275"/>
          </a:xfrm>
          <a:ln/>
        </p:spPr>
      </p:sp>
      <p:sp>
        <p:nvSpPr>
          <p:cNvPr id="916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132" y="4717821"/>
            <a:ext cx="5439412" cy="4468336"/>
          </a:xfrm>
        </p:spPr>
        <p:txBody>
          <a:bodyPr/>
          <a:lstStyle/>
          <a:p>
            <a:endParaRPr lang="en-GB" alt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418" name="Rectangle 7"/>
          <p:cNvSpPr txBox="1">
            <a:spLocks noGrp="1" noChangeArrowheads="1"/>
          </p:cNvSpPr>
          <p:nvPr/>
        </p:nvSpPr>
        <p:spPr bwMode="auto">
          <a:xfrm>
            <a:off x="3850532" y="9430843"/>
            <a:ext cx="2945553" cy="49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92" tIns="45945" rIns="91892" bIns="45945" anchor="b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EEAE4185-86C2-48F5-829D-5A88A56DF161}" type="slidenum">
              <a:rPr lang="it-IT" altLang="it-IT" sz="1200" b="0">
                <a:latin typeface="Calibri Light" panose="020F0302020204030204" pitchFamily="34" charset="0"/>
              </a:rPr>
              <a:pPr algn="r"/>
              <a:t>3</a:t>
            </a:fld>
            <a:endParaRPr lang="it-IT" altLang="it-IT" sz="1200" b="0" dirty="0">
              <a:latin typeface="Calibri Light" panose="020F0302020204030204" pitchFamily="34" charset="0"/>
            </a:endParaRPr>
          </a:p>
        </p:txBody>
      </p:sp>
      <p:sp>
        <p:nvSpPr>
          <p:cNvPr id="956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5700" cy="3724275"/>
          </a:xfrm>
          <a:ln/>
        </p:spPr>
      </p:sp>
      <p:sp>
        <p:nvSpPr>
          <p:cNvPr id="956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132" y="4717821"/>
            <a:ext cx="5439412" cy="4468336"/>
          </a:xfrm>
        </p:spPr>
        <p:txBody>
          <a:bodyPr/>
          <a:lstStyle/>
          <a:p>
            <a:endParaRPr lang="en-GB" alt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890" name="Rectangle 7"/>
          <p:cNvSpPr txBox="1">
            <a:spLocks noGrp="1" noChangeArrowheads="1"/>
          </p:cNvSpPr>
          <p:nvPr/>
        </p:nvSpPr>
        <p:spPr bwMode="auto">
          <a:xfrm>
            <a:off x="3850532" y="9430843"/>
            <a:ext cx="2945553" cy="49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92" tIns="45945" rIns="91892" bIns="45945" anchor="b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3CDD10BA-9315-4223-97E8-DBDCD8F338AF}" type="slidenum">
              <a:rPr lang="it-IT" altLang="it-IT" sz="1200" b="0">
                <a:latin typeface="Calibri Light" panose="020F0302020204030204" pitchFamily="34" charset="0"/>
              </a:rPr>
              <a:pPr algn="r"/>
              <a:t>4</a:t>
            </a:fld>
            <a:endParaRPr lang="it-IT" altLang="it-IT" sz="1200" b="0" dirty="0">
              <a:latin typeface="Calibri Light" panose="020F0302020204030204" pitchFamily="34" charset="0"/>
            </a:endParaRPr>
          </a:p>
        </p:txBody>
      </p:sp>
      <p:sp>
        <p:nvSpPr>
          <p:cNvPr id="933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5700" cy="3724275"/>
          </a:xfrm>
          <a:ln/>
        </p:spPr>
      </p:sp>
      <p:sp>
        <p:nvSpPr>
          <p:cNvPr id="933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132" y="4717821"/>
            <a:ext cx="5439412" cy="4468336"/>
          </a:xfrm>
        </p:spPr>
        <p:txBody>
          <a:bodyPr/>
          <a:lstStyle/>
          <a:p>
            <a:endParaRPr lang="en-GB" alt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4" name="Rectangle 7"/>
          <p:cNvSpPr txBox="1">
            <a:spLocks noGrp="1" noChangeArrowheads="1"/>
          </p:cNvSpPr>
          <p:nvPr/>
        </p:nvSpPr>
        <p:spPr bwMode="auto">
          <a:xfrm>
            <a:off x="3850532" y="9430843"/>
            <a:ext cx="2945553" cy="49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92" tIns="45945" rIns="91892" bIns="45945" anchor="b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B3709750-F040-41B8-A3A0-566DE89B22CB}" type="slidenum">
              <a:rPr lang="it-IT" altLang="it-IT" sz="1200" b="0">
                <a:latin typeface="Calibri Light" panose="020F0302020204030204" pitchFamily="34" charset="0"/>
              </a:rPr>
              <a:pPr algn="r"/>
              <a:t>5</a:t>
            </a:fld>
            <a:endParaRPr lang="it-IT" altLang="it-IT" sz="1200" b="0" dirty="0">
              <a:latin typeface="Calibri Light" panose="020F0302020204030204" pitchFamily="34" charset="0"/>
            </a:endParaRPr>
          </a:p>
        </p:txBody>
      </p:sp>
      <p:sp>
        <p:nvSpPr>
          <p:cNvPr id="945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5700" cy="3724275"/>
          </a:xfrm>
          <a:ln/>
        </p:spPr>
      </p:sp>
      <p:sp>
        <p:nvSpPr>
          <p:cNvPr id="945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132" y="4717821"/>
            <a:ext cx="5439412" cy="4468336"/>
          </a:xfrm>
        </p:spPr>
        <p:txBody>
          <a:bodyPr/>
          <a:lstStyle/>
          <a:p>
            <a:endParaRPr lang="en-GB" altLang="it-IT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4" name="Rectangle 7"/>
          <p:cNvSpPr txBox="1">
            <a:spLocks noGrp="1" noChangeArrowheads="1"/>
          </p:cNvSpPr>
          <p:nvPr/>
        </p:nvSpPr>
        <p:spPr bwMode="auto">
          <a:xfrm>
            <a:off x="3850532" y="9430843"/>
            <a:ext cx="2945553" cy="49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92" tIns="45945" rIns="91892" bIns="45945" anchor="b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B3709750-F040-41B8-A3A0-566DE89B22CB}" type="slidenum">
              <a:rPr lang="it-IT" altLang="it-IT" sz="1200" b="0">
                <a:latin typeface="Calibri Light" panose="020F0302020204030204" pitchFamily="34" charset="0"/>
              </a:rPr>
              <a:pPr algn="r"/>
              <a:t>6</a:t>
            </a:fld>
            <a:endParaRPr lang="it-IT" altLang="it-IT" sz="1200" b="0" dirty="0">
              <a:latin typeface="Calibri Light" panose="020F0302020204030204" pitchFamily="34" charset="0"/>
            </a:endParaRPr>
          </a:p>
        </p:txBody>
      </p:sp>
      <p:sp>
        <p:nvSpPr>
          <p:cNvPr id="945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5700" cy="3724275"/>
          </a:xfrm>
          <a:ln/>
        </p:spPr>
      </p:sp>
      <p:sp>
        <p:nvSpPr>
          <p:cNvPr id="945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132" y="4717821"/>
            <a:ext cx="5439412" cy="4468336"/>
          </a:xfrm>
        </p:spPr>
        <p:txBody>
          <a:bodyPr/>
          <a:lstStyle/>
          <a:p>
            <a:endParaRPr lang="en-GB" altLang="it-IT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170" name="Rectangle 7"/>
          <p:cNvSpPr txBox="1">
            <a:spLocks noGrp="1" noChangeArrowheads="1"/>
          </p:cNvSpPr>
          <p:nvPr/>
        </p:nvSpPr>
        <p:spPr bwMode="auto">
          <a:xfrm>
            <a:off x="3850532" y="9430843"/>
            <a:ext cx="2945553" cy="49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73" tIns="45936" rIns="91873" bIns="45936" anchor="b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12788" indent="-274638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096963" indent="-219075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536700" indent="-2222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1974850" indent="-219075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432050" indent="-219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89250" indent="-219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6450" indent="-219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03650" indent="-219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45E5D1E5-E59C-4309-BDAD-0B60179670DF}" type="slidenum">
              <a:rPr lang="it-IT" altLang="it-IT" sz="1200" b="0">
                <a:latin typeface="Arial Unicode MS" pitchFamily="34" charset="-128"/>
              </a:rPr>
              <a:pPr algn="r"/>
              <a:t>7</a:t>
            </a:fld>
            <a:endParaRPr lang="it-IT" altLang="it-IT" sz="1200" b="0" dirty="0">
              <a:latin typeface="Arial Unicode MS" pitchFamily="34" charset="-128"/>
            </a:endParaRPr>
          </a:p>
        </p:txBody>
      </p:sp>
      <p:sp>
        <p:nvSpPr>
          <p:cNvPr id="90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5700" cy="3724275"/>
          </a:xfrm>
          <a:ln/>
        </p:spPr>
      </p:sp>
      <p:sp>
        <p:nvSpPr>
          <p:cNvPr id="903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542" y="4716222"/>
            <a:ext cx="5442593" cy="4468336"/>
          </a:xfrm>
        </p:spPr>
        <p:txBody>
          <a:bodyPr lIns="91873" tIns="45936" rIns="91873" bIns="45936"/>
          <a:lstStyle/>
          <a:p>
            <a:endParaRPr lang="en-GB" altLang="it-IT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226" name="Rectangle 7"/>
          <p:cNvSpPr txBox="1">
            <a:spLocks noGrp="1" noChangeArrowheads="1"/>
          </p:cNvSpPr>
          <p:nvPr/>
        </p:nvSpPr>
        <p:spPr bwMode="auto">
          <a:xfrm>
            <a:off x="3850532" y="9430843"/>
            <a:ext cx="2945553" cy="49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92" tIns="45945" rIns="91892" bIns="45945" anchor="b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FF09C5D0-1A80-45D0-B78F-5521B4578FF1}" type="slidenum">
              <a:rPr lang="it-IT" altLang="it-IT" sz="1200" b="0">
                <a:latin typeface="Calibri Light" panose="020F0302020204030204" pitchFamily="34" charset="0"/>
              </a:rPr>
              <a:pPr algn="r"/>
              <a:t>8</a:t>
            </a:fld>
            <a:endParaRPr lang="it-IT" altLang="it-IT" sz="1200" b="0" dirty="0">
              <a:latin typeface="Calibri Light" panose="020F0302020204030204" pitchFamily="34" charset="0"/>
            </a:endParaRPr>
          </a:p>
        </p:txBody>
      </p:sp>
      <p:sp>
        <p:nvSpPr>
          <p:cNvPr id="94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5700" cy="3724275"/>
          </a:xfrm>
          <a:ln/>
        </p:spPr>
      </p:sp>
      <p:sp>
        <p:nvSpPr>
          <p:cNvPr id="948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132" y="4717821"/>
            <a:ext cx="5439412" cy="4468336"/>
          </a:xfrm>
        </p:spPr>
        <p:txBody>
          <a:bodyPr/>
          <a:lstStyle/>
          <a:p>
            <a:endParaRPr lang="en-GB" altLang="it-IT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226" name="Rectangle 7"/>
          <p:cNvSpPr txBox="1">
            <a:spLocks noGrp="1" noChangeArrowheads="1"/>
          </p:cNvSpPr>
          <p:nvPr/>
        </p:nvSpPr>
        <p:spPr bwMode="auto">
          <a:xfrm>
            <a:off x="3850532" y="9430843"/>
            <a:ext cx="2945553" cy="49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92" tIns="45945" rIns="91892" bIns="45945" anchor="b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FF09C5D0-1A80-45D0-B78F-5521B4578FF1}" type="slidenum">
              <a:rPr lang="it-IT" altLang="it-IT" sz="1200" b="0">
                <a:latin typeface="Calibri Light" panose="020F0302020204030204" pitchFamily="34" charset="0"/>
              </a:rPr>
              <a:pPr algn="r"/>
              <a:t>9</a:t>
            </a:fld>
            <a:endParaRPr lang="it-IT" altLang="it-IT" sz="1200" b="0" dirty="0">
              <a:latin typeface="Calibri Light" panose="020F0302020204030204" pitchFamily="34" charset="0"/>
            </a:endParaRPr>
          </a:p>
        </p:txBody>
      </p:sp>
      <p:sp>
        <p:nvSpPr>
          <p:cNvPr id="94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5700" cy="3724275"/>
          </a:xfrm>
          <a:ln/>
        </p:spPr>
      </p:sp>
      <p:sp>
        <p:nvSpPr>
          <p:cNvPr id="948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132" y="4717821"/>
            <a:ext cx="5439412" cy="4468336"/>
          </a:xfrm>
        </p:spPr>
        <p:txBody>
          <a:bodyPr/>
          <a:lstStyle/>
          <a:p>
            <a:endParaRPr lang="en-GB" alt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Calibri Light" panose="020F03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4602398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501426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0582919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78401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Calibri Light" panose="020F0302020204030204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latin typeface="Calibri Light" panose="020F03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9114738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169532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538478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608741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0501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 Light" panose="020F0302020204030204" pitchFamily="34" charset="0"/>
              </a:defRPr>
            </a:lvl1pPr>
            <a:lvl2pPr>
              <a:defRPr sz="2800">
                <a:latin typeface="Calibri Light" panose="020F0302020204030204" pitchFamily="34" charset="0"/>
              </a:defRPr>
            </a:lvl2pPr>
            <a:lvl3pPr>
              <a:defRPr sz="2400">
                <a:latin typeface="Calibri Light" panose="020F0302020204030204" pitchFamily="34" charset="0"/>
              </a:defRPr>
            </a:lvl3pPr>
            <a:lvl4pPr>
              <a:defRPr sz="2000">
                <a:latin typeface="Calibri Light" panose="020F0302020204030204" pitchFamily="34" charset="0"/>
              </a:defRPr>
            </a:lvl4pPr>
            <a:lvl5pPr>
              <a:defRPr sz="2000">
                <a:latin typeface="Calibri Light" panose="020F03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1274869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8854342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371" name="Picture 67" descr="624595main_igr_full"/>
          <p:cNvPicPr>
            <a:picLocks noChangeAspect="1" noChangeArrowheads="1"/>
          </p:cNvPicPr>
          <p:nvPr userDrawn="1"/>
        </p:nvPicPr>
        <p:blipFill>
          <a:blip r:embed="rId13" cstate="screen">
            <a:lum bright="70000" contras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6"/>
            <a:ext cx="9144000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35032" y="417364"/>
            <a:ext cx="576064" cy="46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0346" name="Text Box 42"/>
          <p:cNvSpPr txBox="1">
            <a:spLocks noChangeArrowheads="1"/>
          </p:cNvSpPr>
          <p:nvPr userDrawn="1"/>
        </p:nvSpPr>
        <p:spPr bwMode="auto">
          <a:xfrm>
            <a:off x="8316416" y="57951"/>
            <a:ext cx="792088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spcBef>
                <a:spcPct val="0"/>
              </a:spcBef>
              <a:tabLst>
                <a:tab pos="8966200" algn="r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tabLst>
                <a:tab pos="8966200" algn="r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tabLst>
                <a:tab pos="8966200" algn="r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tabLst>
                <a:tab pos="8966200" algn="r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tabLst>
                <a:tab pos="8966200" algn="r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8966200" algn="r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8966200" algn="r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8966200" algn="r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8966200" algn="r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altLang="it-IT" sz="16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</a:rPr>
              <a:t>Brocca </a:t>
            </a:r>
            <a:r>
              <a:rPr lang="en-US" altLang="it-IT" sz="1600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</a:rPr>
              <a:t>Luca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hydrology.irpi.cnr.it/people/l.brocca" TargetMode="External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hyperlink" Target="http://hydrology.irpi.cnr.i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wmf"/><Relationship Id="rId5" Type="http://schemas.openxmlformats.org/officeDocument/2006/relationships/image" Target="../media/image14.png"/><Relationship Id="rId4" Type="http://schemas.openxmlformats.org/officeDocument/2006/relationships/image" Target="../media/image13.wmf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0.gi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over image expans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nv-crbunique-Hydrocyc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04" y="3573016"/>
            <a:ext cx="5082772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0" y="6529"/>
            <a:ext cx="9144000" cy="3477875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it-IT"/>
            </a:defPPr>
            <a:lvl1pPr algn="r" fontAlgn="auto">
              <a:spcBef>
                <a:spcPts val="0"/>
              </a:spcBef>
              <a:spcAft>
                <a:spcPts val="0"/>
              </a:spcAft>
              <a:defRPr sz="4000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Adobe Fan Heiti Std B" pitchFamily="34" charset="-128"/>
                <a:cs typeface="+mn-cs"/>
              </a:defRPr>
            </a:lvl1pPr>
          </a:lstStyle>
          <a:p>
            <a:pPr algn="ctr"/>
            <a:r>
              <a:rPr lang="en-GB" altLang="it-IT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A new “bottom up” perspective for estimating rainfall from satellite soil moisture observations</a:t>
            </a:r>
          </a:p>
          <a:p>
            <a:pPr algn="ctr"/>
            <a:endParaRPr lang="en-GB" altLang="it-IT" dirty="0"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GB" altLang="it-IT" sz="6000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SM2RAIN</a:t>
            </a:r>
            <a:endParaRPr lang="en-GB" altLang="it-IT" sz="6000" dirty="0"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916831"/>
            <a:ext cx="3037011" cy="488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30755" dir="3656724" algn="ctr" rotWithShape="0">
                    <a:srgbClr val="FF9933"/>
                  </a:outerShdw>
                </a:effectLst>
              </a14:hiddenEffects>
            </a:ext>
          </a:extLst>
        </p:spPr>
      </p:pic>
      <p:sp>
        <p:nvSpPr>
          <p:cNvPr id="8" name="Segnaposto numero diapositiva 6"/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AA8F193B-4E54-4368-A624-3CC98D7D4311}" type="slidenum">
              <a:rPr lang="en-GB" smtClean="0"/>
              <a:pPr algn="r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80376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17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2418" y="981075"/>
            <a:ext cx="2541587" cy="184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6179" name="Picture 3" descr="SM2R_P_955843_ASCAT_4_20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" y="836618"/>
            <a:ext cx="4854575" cy="181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6181" name="Picture 5" descr="SM2R_P_955843_SMOS_4_20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4859338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6182" name="Rectangle 6"/>
          <p:cNvSpPr>
            <a:spLocks noChangeArrowheads="1"/>
          </p:cNvSpPr>
          <p:nvPr/>
        </p:nvSpPr>
        <p:spPr bwMode="auto">
          <a:xfrm>
            <a:off x="3689350" y="1101725"/>
            <a:ext cx="756554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altLang="it-IT" sz="1800" dirty="0">
                <a:solidFill>
                  <a:srgbClr val="CC0000"/>
                </a:solidFill>
                <a:latin typeface="Calibri Light" panose="020F0302020204030204" pitchFamily="34" charset="0"/>
              </a:rPr>
              <a:t>ASCAT</a:t>
            </a:r>
          </a:p>
        </p:txBody>
      </p:sp>
      <p:sp>
        <p:nvSpPr>
          <p:cNvPr id="946183" name="Rectangle 7"/>
          <p:cNvSpPr>
            <a:spLocks noChangeArrowheads="1"/>
          </p:cNvSpPr>
          <p:nvPr/>
        </p:nvSpPr>
        <p:spPr bwMode="auto">
          <a:xfrm>
            <a:off x="3803650" y="2916239"/>
            <a:ext cx="728084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GB" altLang="it-IT" sz="1800" dirty="0">
                <a:solidFill>
                  <a:srgbClr val="CC0000"/>
                </a:solidFill>
                <a:latin typeface="Calibri Light" panose="020F0302020204030204" pitchFamily="34" charset="0"/>
              </a:rPr>
              <a:t>SMOS</a:t>
            </a:r>
          </a:p>
        </p:txBody>
      </p:sp>
      <p:sp>
        <p:nvSpPr>
          <p:cNvPr id="946185" name="Oval 9"/>
          <p:cNvSpPr>
            <a:spLocks noChangeArrowheads="1"/>
          </p:cNvSpPr>
          <p:nvPr/>
        </p:nvSpPr>
        <p:spPr bwMode="auto">
          <a:xfrm>
            <a:off x="8342313" y="1295403"/>
            <a:ext cx="215900" cy="2159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dirty="0">
              <a:latin typeface="Calibri Light" panose="020F0302020204030204" pitchFamily="34" charset="0"/>
            </a:endParaRPr>
          </a:p>
        </p:txBody>
      </p:sp>
      <p:sp>
        <p:nvSpPr>
          <p:cNvPr id="946186" name="Rectangle 10"/>
          <p:cNvSpPr>
            <a:spLocks noChangeArrowheads="1"/>
          </p:cNvSpPr>
          <p:nvPr/>
        </p:nvSpPr>
        <p:spPr bwMode="auto">
          <a:xfrm>
            <a:off x="7092958" y="2925769"/>
            <a:ext cx="1871663" cy="99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r>
              <a:rPr lang="en-GB" altLang="it-IT" sz="2000" dirty="0">
                <a:latin typeface="Calibri Light" panose="020F0302020204030204" pitchFamily="34" charset="0"/>
              </a:rPr>
              <a:t>Estimation of 5-day rainfall for 2-year data</a:t>
            </a:r>
          </a:p>
        </p:txBody>
      </p:sp>
      <p:grpSp>
        <p:nvGrpSpPr>
          <p:cNvPr id="946190" name="Group 14"/>
          <p:cNvGrpSpPr>
            <a:grpSpLocks/>
          </p:cNvGrpSpPr>
          <p:nvPr/>
        </p:nvGrpSpPr>
        <p:grpSpPr bwMode="auto">
          <a:xfrm>
            <a:off x="107950" y="4365625"/>
            <a:ext cx="9036050" cy="2171700"/>
            <a:chOff x="68" y="2750"/>
            <a:chExt cx="5692" cy="1368"/>
          </a:xfrm>
        </p:grpSpPr>
        <p:pic>
          <p:nvPicPr>
            <p:cNvPr id="946180" name="Picture 4" descr="SM2R_P_955843_ASCATSMOS_4_20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" y="2750"/>
              <a:ext cx="2998" cy="1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6184" name="Rectangle 8"/>
            <p:cNvSpPr>
              <a:spLocks noChangeArrowheads="1"/>
            </p:cNvSpPr>
            <p:nvPr/>
          </p:nvSpPr>
          <p:spPr bwMode="auto">
            <a:xfrm>
              <a:off x="4800" y="2946"/>
              <a:ext cx="893" cy="40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GB" altLang="it-IT" sz="1800" dirty="0">
                  <a:solidFill>
                    <a:srgbClr val="CC0000"/>
                  </a:solidFill>
                  <a:latin typeface="Calibri Light" panose="020F0302020204030204" pitchFamily="34" charset="0"/>
                </a:rPr>
                <a:t>ASCAT+ SMOS</a:t>
              </a:r>
            </a:p>
          </p:txBody>
        </p:sp>
        <p:sp>
          <p:nvSpPr>
            <p:cNvPr id="946187" name="Rectangle 11"/>
            <p:cNvSpPr>
              <a:spLocks noChangeArrowheads="1"/>
            </p:cNvSpPr>
            <p:nvPr/>
          </p:nvSpPr>
          <p:spPr bwMode="auto">
            <a:xfrm>
              <a:off x="68" y="3258"/>
              <a:ext cx="2721" cy="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>
              <a:spAutoFit/>
            </a:bodyPr>
            <a:lstStyle/>
            <a:p>
              <a:pPr algn="r">
                <a:spcBef>
                  <a:spcPct val="10000"/>
                </a:spcBef>
              </a:pPr>
              <a:r>
                <a:rPr lang="en-GB" altLang="it-IT" sz="2000" dirty="0">
                  <a:solidFill>
                    <a:srgbClr val="000099"/>
                  </a:solidFill>
                  <a:latin typeface="Calibri Light" panose="020F0302020204030204" pitchFamily="34" charset="0"/>
                </a:rPr>
                <a:t>R increases from 0.65 (0.63) to 0.78</a:t>
              </a:r>
            </a:p>
            <a:p>
              <a:pPr algn="r">
                <a:spcBef>
                  <a:spcPct val="10000"/>
                </a:spcBef>
              </a:pPr>
              <a:endParaRPr lang="en-GB" altLang="it-IT" sz="2000" dirty="0">
                <a:solidFill>
                  <a:srgbClr val="000099"/>
                </a:solidFill>
                <a:latin typeface="Calibri Light" panose="020F0302020204030204" pitchFamily="34" charset="0"/>
              </a:endParaRPr>
            </a:p>
            <a:p>
              <a:pPr algn="r">
                <a:spcBef>
                  <a:spcPct val="10000"/>
                </a:spcBef>
              </a:pPr>
              <a:r>
                <a:rPr lang="en-GB" altLang="it-IT" sz="2000" dirty="0">
                  <a:solidFill>
                    <a:srgbClr val="FF6600"/>
                  </a:solidFill>
                  <a:latin typeface="Calibri Light" panose="020F0302020204030204" pitchFamily="34" charset="0"/>
                </a:rPr>
                <a:t>RMSE  decreases from 28.0 (30.0) to 22.8 mm (28%)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683178" y="908621"/>
            <a:ext cx="7515465" cy="5688731"/>
            <a:chOff x="9900592" y="231031"/>
            <a:chExt cx="8738363" cy="6518528"/>
          </a:xfrm>
        </p:grpSpPr>
        <p:pic>
          <p:nvPicPr>
            <p:cNvPr id="6" name="Picture 3" descr="D:\LUCA\RICERCA\SM2RAIN\SM2RAIN_merging\May2014\figout\SM2R_P_4_ASCATSMOS_20_20.pn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127"/>
            <a:stretch/>
          </p:blipFill>
          <p:spPr bwMode="auto">
            <a:xfrm>
              <a:off x="9901608" y="3644900"/>
              <a:ext cx="8706842" cy="3104659"/>
            </a:xfrm>
            <a:prstGeom prst="rect">
              <a:avLst/>
            </a:prstGeom>
            <a:solidFill>
              <a:schemeClr val="bg1"/>
            </a:solidFill>
            <a:extLst/>
          </p:spPr>
        </p:pic>
        <p:pic>
          <p:nvPicPr>
            <p:cNvPr id="4" name="Picture 2" descr="D:\LUCA\RICERCA\SM2RAIN\SM2RAIN_merging\May2014\normRMSE_OK.png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15195"/>
            <a:stretch/>
          </p:blipFill>
          <p:spPr bwMode="auto">
            <a:xfrm>
              <a:off x="13621724" y="574061"/>
              <a:ext cx="4984571" cy="323952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" name="Rettangolo 2"/>
            <p:cNvSpPr/>
            <p:nvPr/>
          </p:nvSpPr>
          <p:spPr>
            <a:xfrm>
              <a:off x="17580348" y="793126"/>
              <a:ext cx="682537" cy="423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it-IT" sz="1800" dirty="0" smtClean="0">
                  <a:solidFill>
                    <a:srgbClr val="000099"/>
                  </a:solidFill>
                  <a:latin typeface="Calibri Light" panose="020F0302020204030204" pitchFamily="34" charset="0"/>
                </a:rPr>
                <a:t>0.58</a:t>
              </a:r>
              <a:endParaRPr lang="it-IT" sz="1800" dirty="0">
                <a:latin typeface="Calibri Light" panose="020F0302020204030204" pitchFamily="34" charset="0"/>
              </a:endParaRPr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17580348" y="1013751"/>
              <a:ext cx="682537" cy="423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it-IT" sz="1800" dirty="0" smtClean="0">
                  <a:solidFill>
                    <a:schemeClr val="accent5">
                      <a:lumMod val="25000"/>
                    </a:schemeClr>
                  </a:solidFill>
                  <a:latin typeface="Calibri Light" panose="020F0302020204030204" pitchFamily="34" charset="0"/>
                </a:rPr>
                <a:t>0.59</a:t>
              </a:r>
              <a:endParaRPr lang="it-IT" sz="1800" dirty="0">
                <a:solidFill>
                  <a:schemeClr val="accent5">
                    <a:lumMod val="25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17580310" y="1239185"/>
              <a:ext cx="682537" cy="423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it-IT" sz="1800" dirty="0" smtClean="0">
                  <a:solidFill>
                    <a:srgbClr val="FF0000"/>
                  </a:solidFill>
                  <a:latin typeface="Calibri Light" panose="020F0302020204030204" pitchFamily="34" charset="0"/>
                </a:rPr>
                <a:t>0.53</a:t>
              </a:r>
              <a:endParaRPr lang="it-IT" sz="1800" dirty="0">
                <a:solidFill>
                  <a:srgbClr val="FF0000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1027" name="Picture 3" descr="D:\LUCA\RICERCA\SM2RAIN\SM2RAIN_merging\May2014\sites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0592" y="692696"/>
              <a:ext cx="3720288" cy="2960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ttangolo 1"/>
            <p:cNvSpPr/>
            <p:nvPr/>
          </p:nvSpPr>
          <p:spPr>
            <a:xfrm>
              <a:off x="9900592" y="231031"/>
              <a:ext cx="8705702" cy="529007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txBody>
            <a:bodyPr wrap="square">
              <a:spAutoFit/>
            </a:bodyPr>
            <a:lstStyle/>
            <a:p>
              <a:r>
                <a:rPr lang="en-GB" altLang="it-IT" sz="2400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Calibri Light" panose="020F0302020204030204" pitchFamily="34" charset="0"/>
                </a:rPr>
                <a:t>EXTENDED PERIOD: 2010-2012</a:t>
              </a:r>
              <a:endParaRPr lang="it-IT" sz="2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 Light" panose="020F0302020204030204" pitchFamily="34" charset="0"/>
              </a:endParaRPr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17088091" y="491186"/>
              <a:ext cx="1550864" cy="423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it-IT" sz="1800" dirty="0" smtClean="0">
                  <a:latin typeface="Calibri Light" panose="020F0302020204030204" pitchFamily="34" charset="0"/>
                </a:rPr>
                <a:t>Mean values</a:t>
              </a:r>
              <a:endParaRPr lang="it-IT" sz="1800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0" y="115894"/>
            <a:ext cx="8316416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indent="447675" algn="l">
              <a:spcBef>
                <a:spcPct val="0"/>
              </a:spcBef>
              <a:defRPr sz="32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defRPr>
            </a:lvl1pPr>
            <a:lvl2pPr marL="1179513" indent="-285750" algn="l">
              <a:spcBef>
                <a:spcPct val="0"/>
              </a:spcBef>
            </a:lvl2pPr>
            <a:lvl3pPr marL="1587500" indent="-228600" algn="l">
              <a:spcBef>
                <a:spcPct val="0"/>
              </a:spcBef>
            </a:lvl3pPr>
            <a:lvl4pPr marL="1995488" indent="-228600" algn="l">
              <a:spcBef>
                <a:spcPct val="0"/>
              </a:spcBef>
            </a:lvl4pPr>
            <a:lvl5pPr marL="2403475" indent="-228600" algn="l">
              <a:spcBef>
                <a:spcPct val="0"/>
              </a:spcBef>
            </a:lvl5pPr>
            <a:lvl6pPr marL="2860675" indent="-228600" fontAlgn="base">
              <a:spcBef>
                <a:spcPct val="0"/>
              </a:spcBef>
              <a:spcAft>
                <a:spcPct val="0"/>
              </a:spcAft>
            </a:lvl6pPr>
            <a:lvl7pPr marL="3317875" indent="-228600" fontAlgn="base">
              <a:spcBef>
                <a:spcPct val="0"/>
              </a:spcBef>
              <a:spcAft>
                <a:spcPct val="0"/>
              </a:spcAft>
            </a:lvl7pPr>
            <a:lvl8pPr marL="3775075" indent="-228600" fontAlgn="base">
              <a:spcBef>
                <a:spcPct val="0"/>
              </a:spcBef>
              <a:spcAft>
                <a:spcPct val="0"/>
              </a:spcAft>
            </a:lvl8pPr>
            <a:lvl9pPr marL="4232275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GB" altLang="it-IT" dirty="0" smtClean="0"/>
              <a:t>SM2RAIN: merging multiple products</a:t>
            </a:r>
            <a:endParaRPr lang="en-GB" altLang="it-IT" dirty="0"/>
          </a:p>
        </p:txBody>
      </p:sp>
      <p:sp>
        <p:nvSpPr>
          <p:cNvPr id="23" name="Segnaposto numero diapositiva 6"/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AA8F193B-4E54-4368-A624-3CC98D7D4311}" type="slidenum">
              <a:rPr lang="en-GB" smtClean="0"/>
              <a:pPr algn="r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80534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6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6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796" y="1349778"/>
            <a:ext cx="3155000" cy="246246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5678" y="4869160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0000"/>
                </a:solidFill>
              </a:rPr>
              <a:t>Correlation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maps</a:t>
            </a:r>
            <a:r>
              <a:rPr lang="it-IT" dirty="0" smtClean="0">
                <a:solidFill>
                  <a:srgbClr val="000000"/>
                </a:solidFill>
              </a:rPr>
              <a:t> for 5-day </a:t>
            </a:r>
            <a:r>
              <a:rPr lang="it-IT" dirty="0" err="1" smtClean="0">
                <a:solidFill>
                  <a:srgbClr val="000000"/>
                </a:solidFill>
              </a:rPr>
              <a:t>rainfall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accumulation</a:t>
            </a:r>
            <a:endParaRPr lang="it-IT" dirty="0">
              <a:solidFill>
                <a:srgbClr val="000000"/>
              </a:solidFill>
            </a:endParaRPr>
          </a:p>
        </p:txBody>
      </p:sp>
      <p:grpSp>
        <p:nvGrpSpPr>
          <p:cNvPr id="12" name="Gruppo 11"/>
          <p:cNvGrpSpPr>
            <a:grpSpLocks noChangeAspect="1"/>
          </p:cNvGrpSpPr>
          <p:nvPr/>
        </p:nvGrpSpPr>
        <p:grpSpPr>
          <a:xfrm>
            <a:off x="3218986" y="1124744"/>
            <a:ext cx="5925014" cy="5280000"/>
            <a:chOff x="5503904" y="1203598"/>
            <a:chExt cx="5106549" cy="3412976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4128" y="2787774"/>
              <a:ext cx="4886325" cy="1828800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03904" y="1203598"/>
              <a:ext cx="4867275" cy="1695450"/>
            </a:xfrm>
            <a:prstGeom prst="rect">
              <a:avLst/>
            </a:prstGeom>
          </p:spPr>
        </p:pic>
      </p:grpSp>
      <p:grpSp>
        <p:nvGrpSpPr>
          <p:cNvPr id="15" name="Gruppo 14"/>
          <p:cNvGrpSpPr>
            <a:grpSpLocks noChangeAspect="1"/>
          </p:cNvGrpSpPr>
          <p:nvPr/>
        </p:nvGrpSpPr>
        <p:grpSpPr>
          <a:xfrm>
            <a:off x="3207973" y="1127955"/>
            <a:ext cx="5924156" cy="5280000"/>
            <a:chOff x="5503903" y="1203598"/>
            <a:chExt cx="5106550" cy="3413472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4128" y="2788270"/>
              <a:ext cx="4886325" cy="1828800"/>
            </a:xfrm>
            <a:prstGeom prst="rect">
              <a:avLst/>
            </a:prstGeom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03903" y="1203598"/>
              <a:ext cx="4867275" cy="1695450"/>
            </a:xfrm>
            <a:prstGeom prst="rect">
              <a:avLst/>
            </a:prstGeom>
          </p:spPr>
        </p:pic>
      </p:grpSp>
      <p:sp>
        <p:nvSpPr>
          <p:cNvPr id="18" name="CasellaDiTesto 17"/>
          <p:cNvSpPr txBox="1"/>
          <p:nvPr/>
        </p:nvSpPr>
        <p:spPr>
          <a:xfrm>
            <a:off x="633848" y="4869160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 </a:t>
            </a:r>
            <a:r>
              <a:rPr lang="it-IT" dirty="0" err="1" smtClean="0"/>
              <a:t>Estimation</a:t>
            </a:r>
            <a:endParaRPr lang="it-IT" dirty="0" smtClean="0"/>
          </a:p>
          <a:p>
            <a:r>
              <a:rPr lang="it-IT" dirty="0" smtClean="0"/>
              <a:t>R Benchmark</a:t>
            </a:r>
            <a:endParaRPr lang="en-US" dirty="0"/>
          </a:p>
        </p:txBody>
      </p:sp>
      <p:cxnSp>
        <p:nvCxnSpPr>
          <p:cNvPr id="20" name="Connettore 1 19"/>
          <p:cNvCxnSpPr/>
          <p:nvPr/>
        </p:nvCxnSpPr>
        <p:spPr bwMode="auto">
          <a:xfrm>
            <a:off x="1115616" y="5226784"/>
            <a:ext cx="1296144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0" y="115894"/>
            <a:ext cx="8316416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indent="447675" algn="l">
              <a:spcBef>
                <a:spcPct val="0"/>
              </a:spcBef>
              <a:defRPr sz="32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defRPr>
            </a:lvl1pPr>
            <a:lvl2pPr marL="1179513" indent="-285750" algn="l">
              <a:spcBef>
                <a:spcPct val="0"/>
              </a:spcBef>
            </a:lvl2pPr>
            <a:lvl3pPr marL="1587500" indent="-228600" algn="l">
              <a:spcBef>
                <a:spcPct val="0"/>
              </a:spcBef>
            </a:lvl3pPr>
            <a:lvl4pPr marL="1995488" indent="-228600" algn="l">
              <a:spcBef>
                <a:spcPct val="0"/>
              </a:spcBef>
            </a:lvl4pPr>
            <a:lvl5pPr marL="2403475" indent="-228600" algn="l">
              <a:spcBef>
                <a:spcPct val="0"/>
              </a:spcBef>
            </a:lvl5pPr>
            <a:lvl6pPr marL="2860675" indent="-228600" fontAlgn="base">
              <a:spcBef>
                <a:spcPct val="0"/>
              </a:spcBef>
              <a:spcAft>
                <a:spcPct val="0"/>
              </a:spcAft>
            </a:lvl6pPr>
            <a:lvl7pPr marL="3317875" indent="-228600" fontAlgn="base">
              <a:spcBef>
                <a:spcPct val="0"/>
              </a:spcBef>
              <a:spcAft>
                <a:spcPct val="0"/>
              </a:spcAft>
            </a:lvl7pPr>
            <a:lvl8pPr marL="3775075" indent="-228600" fontAlgn="base">
              <a:spcBef>
                <a:spcPct val="0"/>
              </a:spcBef>
              <a:spcAft>
                <a:spcPct val="0"/>
              </a:spcAft>
            </a:lvl8pPr>
            <a:lvl9pPr marL="4232275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GB" altLang="it-IT" dirty="0" smtClean="0"/>
              <a:t>“Top down” &amp; “bottom up” integration</a:t>
            </a:r>
            <a:endParaRPr lang="en-GB" altLang="it-IT" dirty="0"/>
          </a:p>
        </p:txBody>
      </p:sp>
      <p:sp>
        <p:nvSpPr>
          <p:cNvPr id="21" name="Segnaposto numero diapositiva 6"/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AA8F193B-4E54-4368-A624-3CC98D7D4311}" type="slidenum">
              <a:rPr lang="en-GB" smtClean="0"/>
              <a:pPr algn="r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24898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over image expans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1027" y="1916832"/>
            <a:ext cx="228416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30755" dir="3656724" algn="ctr" rotWithShape="0">
                    <a:srgbClr val="FF9933"/>
                  </a:outerShdw>
                </a:effectLst>
              </a14:hiddenEffects>
            </a:ext>
          </a:extLst>
        </p:spPr>
      </p:pic>
      <p:pic>
        <p:nvPicPr>
          <p:cNvPr id="11" name="Picture 2" descr="env-crbunique-Hydrocycl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04" y="3429000"/>
            <a:ext cx="3788149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0" y="6529"/>
            <a:ext cx="9144000" cy="3477875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it-IT"/>
            </a:defPPr>
            <a:lvl1pPr algn="r" fontAlgn="auto">
              <a:spcBef>
                <a:spcPts val="0"/>
              </a:spcBef>
              <a:spcAft>
                <a:spcPts val="0"/>
              </a:spcAft>
              <a:defRPr sz="4000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Adobe Fan Heiti Std B" pitchFamily="34" charset="-128"/>
                <a:cs typeface="+mn-cs"/>
              </a:defRPr>
            </a:lvl1pPr>
          </a:lstStyle>
          <a:p>
            <a:pPr algn="ctr"/>
            <a:r>
              <a:rPr lang="en-GB" altLang="it-IT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A new “bottom up” perspective for estimating rainfall from satellite soil moisture observations</a:t>
            </a:r>
          </a:p>
          <a:p>
            <a:pPr algn="ctr"/>
            <a:endParaRPr lang="en-GB" altLang="it-IT" dirty="0"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GB" altLang="it-IT" sz="6000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SM2RAIN</a:t>
            </a:r>
            <a:endParaRPr lang="en-GB" altLang="it-IT" sz="6000" dirty="0"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" y="5678934"/>
            <a:ext cx="9144000" cy="1154162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0000" tIns="0" rIns="90000" bIns="0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it-IT" sz="25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 FURTHER INFORMATION</a:t>
            </a:r>
            <a:r>
              <a:rPr lang="it-IT" sz="2500" dirty="0">
                <a:solidFill>
                  <a:schemeClr val="tx2"/>
                </a:solidFill>
              </a:rPr>
              <a:t/>
            </a:r>
            <a:br>
              <a:rPr lang="it-IT" sz="2500" dirty="0">
                <a:solidFill>
                  <a:schemeClr val="tx2"/>
                </a:solidFill>
              </a:rPr>
            </a:br>
            <a:r>
              <a:rPr lang="it-IT" sz="2500" dirty="0">
                <a:solidFill>
                  <a:schemeClr val="tx2"/>
                </a:solidFill>
              </a:rPr>
              <a:t>URL: </a:t>
            </a:r>
            <a:r>
              <a:rPr lang="it-IT" sz="2500" dirty="0">
                <a:solidFill>
                  <a:schemeClr val="tx2"/>
                </a:solidFill>
                <a:hlinkClick r:id="rId8"/>
              </a:rPr>
              <a:t>http://</a:t>
            </a:r>
            <a:r>
              <a:rPr lang="it-IT" sz="2500" dirty="0" smtClean="0">
                <a:solidFill>
                  <a:schemeClr val="tx2"/>
                </a:solidFill>
                <a:hlinkClick r:id="rId8"/>
              </a:rPr>
              <a:t>hydrology.irpi.cnr.it/people/l.brocca</a:t>
            </a:r>
            <a:r>
              <a:rPr lang="it-IT" sz="2500" dirty="0">
                <a:solidFill>
                  <a:schemeClr val="tx2"/>
                </a:solidFill>
              </a:rPr>
              <a:t/>
            </a:r>
            <a:br>
              <a:rPr lang="it-IT" sz="2500" dirty="0">
                <a:solidFill>
                  <a:schemeClr val="tx2"/>
                </a:solidFill>
              </a:rPr>
            </a:br>
            <a:r>
              <a:rPr lang="it-IT" sz="2500" dirty="0" smtClean="0">
                <a:solidFill>
                  <a:schemeClr val="tx2"/>
                </a:solidFill>
              </a:rPr>
              <a:t>URL IRPI: </a:t>
            </a:r>
            <a:r>
              <a:rPr lang="it-IT" sz="2500" dirty="0" smtClean="0">
                <a:solidFill>
                  <a:schemeClr val="tx2"/>
                </a:solidFill>
                <a:hlinkClick r:id="rId9"/>
              </a:rPr>
              <a:t>http</a:t>
            </a:r>
            <a:r>
              <a:rPr lang="it-IT" sz="2500" dirty="0">
                <a:solidFill>
                  <a:schemeClr val="tx2"/>
                </a:solidFill>
                <a:hlinkClick r:id="rId9"/>
              </a:rPr>
              <a:t>://</a:t>
            </a:r>
            <a:r>
              <a:rPr lang="it-IT" sz="2500" dirty="0" smtClean="0">
                <a:solidFill>
                  <a:schemeClr val="tx2"/>
                </a:solidFill>
                <a:hlinkClick r:id="rId9"/>
              </a:rPr>
              <a:t>hydrology.irpi.cnr.it</a:t>
            </a:r>
            <a:r>
              <a:rPr lang="it-IT" sz="2500" dirty="0" smtClean="0">
                <a:solidFill>
                  <a:schemeClr val="tx2"/>
                </a:solidFill>
              </a:rPr>
              <a:t> </a:t>
            </a:r>
            <a:endParaRPr lang="it-IT" sz="2500" dirty="0">
              <a:solidFill>
                <a:schemeClr val="tx2"/>
              </a:solidFill>
            </a:endParaRPr>
          </a:p>
        </p:txBody>
      </p:sp>
      <p:sp>
        <p:nvSpPr>
          <p:cNvPr id="8" name="Segnaposto numero diapositiva 6"/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AA8F193B-4E54-4368-A624-3CC98D7D4311}" type="slidenum">
              <a:rPr lang="en-GB" smtClean="0"/>
              <a:pPr algn="r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0892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5492" name="Group 36"/>
          <p:cNvGrpSpPr>
            <a:grpSpLocks/>
          </p:cNvGrpSpPr>
          <p:nvPr/>
        </p:nvGrpSpPr>
        <p:grpSpPr bwMode="auto">
          <a:xfrm>
            <a:off x="6386116" y="2163729"/>
            <a:ext cx="2651125" cy="2836137"/>
            <a:chOff x="3900" y="1706"/>
            <a:chExt cx="1860" cy="2404"/>
          </a:xfrm>
        </p:grpSpPr>
        <p:pic>
          <p:nvPicPr>
            <p:cNvPr id="915493" name="Picture 37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0" y="1706"/>
              <a:ext cx="1860" cy="2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15494" name="Rectangle 38"/>
            <p:cNvSpPr>
              <a:spLocks noChangeArrowheads="1"/>
            </p:cNvSpPr>
            <p:nvPr/>
          </p:nvSpPr>
          <p:spPr bwMode="auto">
            <a:xfrm>
              <a:off x="4020" y="1753"/>
              <a:ext cx="992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r>
                <a:rPr lang="en-GB" altLang="it-IT" sz="22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 Light" panose="020F0302020204030204" pitchFamily="34" charset="0"/>
                </a:rPr>
                <a:t>Is it raining?</a:t>
              </a:r>
            </a:p>
          </p:txBody>
        </p:sp>
      </p:grp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0" y="115894"/>
            <a:ext cx="7380288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indent="447675" algn="l">
              <a:spcBef>
                <a:spcPct val="0"/>
              </a:spcBef>
              <a:defRPr sz="32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defRPr>
            </a:lvl1pPr>
            <a:lvl2pPr marL="1179513" indent="-285750" algn="l">
              <a:spcBef>
                <a:spcPct val="0"/>
              </a:spcBef>
            </a:lvl2pPr>
            <a:lvl3pPr marL="1587500" indent="-228600" algn="l">
              <a:spcBef>
                <a:spcPct val="0"/>
              </a:spcBef>
            </a:lvl3pPr>
            <a:lvl4pPr marL="1995488" indent="-228600" algn="l">
              <a:spcBef>
                <a:spcPct val="0"/>
              </a:spcBef>
            </a:lvl4pPr>
            <a:lvl5pPr marL="2403475" indent="-228600" algn="l">
              <a:spcBef>
                <a:spcPct val="0"/>
              </a:spcBef>
            </a:lvl5pPr>
            <a:lvl6pPr marL="2860675" indent="-228600" fontAlgn="base">
              <a:spcBef>
                <a:spcPct val="0"/>
              </a:spcBef>
              <a:spcAft>
                <a:spcPct val="0"/>
              </a:spcAft>
            </a:lvl6pPr>
            <a:lvl7pPr marL="3317875" indent="-228600" fontAlgn="base">
              <a:spcBef>
                <a:spcPct val="0"/>
              </a:spcBef>
              <a:spcAft>
                <a:spcPct val="0"/>
              </a:spcAft>
            </a:lvl7pPr>
            <a:lvl8pPr marL="3775075" indent="-228600" fontAlgn="base">
              <a:spcBef>
                <a:spcPct val="0"/>
              </a:spcBef>
              <a:spcAft>
                <a:spcPct val="0"/>
              </a:spcAft>
            </a:lvl8pPr>
            <a:lvl9pPr marL="4232275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GB" altLang="it-IT" dirty="0"/>
              <a:t>SM2RAIN concept</a:t>
            </a:r>
          </a:p>
        </p:txBody>
      </p:sp>
      <p:grpSp>
        <p:nvGrpSpPr>
          <p:cNvPr id="915490" name="Group 34"/>
          <p:cNvGrpSpPr>
            <a:grpSpLocks/>
          </p:cNvGrpSpPr>
          <p:nvPr/>
        </p:nvGrpSpPr>
        <p:grpSpPr bwMode="auto">
          <a:xfrm>
            <a:off x="7938" y="908052"/>
            <a:ext cx="6084887" cy="4164013"/>
            <a:chOff x="0" y="572"/>
            <a:chExt cx="3833" cy="2623"/>
          </a:xfrm>
        </p:grpSpPr>
        <p:grpSp>
          <p:nvGrpSpPr>
            <p:cNvPr id="915483" name="Group 27"/>
            <p:cNvGrpSpPr>
              <a:grpSpLocks/>
            </p:cNvGrpSpPr>
            <p:nvPr/>
          </p:nvGrpSpPr>
          <p:grpSpPr bwMode="auto">
            <a:xfrm>
              <a:off x="0" y="572"/>
              <a:ext cx="3833" cy="2623"/>
              <a:chOff x="0" y="572"/>
              <a:chExt cx="3833" cy="2623"/>
            </a:xfrm>
          </p:grpSpPr>
          <p:pic>
            <p:nvPicPr>
              <p:cNvPr id="915472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72"/>
                <a:ext cx="3833" cy="26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15478" name="Rectangle 3"/>
              <p:cNvSpPr>
                <a:spLocks noChangeArrowheads="1"/>
              </p:cNvSpPr>
              <p:nvPr/>
            </p:nvSpPr>
            <p:spPr bwMode="auto">
              <a:xfrm>
                <a:off x="249" y="2955"/>
                <a:ext cx="862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" tIns="36000" rIns="36000" bIns="36000"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altLang="it-IT" sz="2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radar</a:t>
                </a:r>
              </a:p>
            </p:txBody>
          </p:sp>
          <p:sp>
            <p:nvSpPr>
              <p:cNvPr id="915479" name="Rectangle 3"/>
              <p:cNvSpPr>
                <a:spLocks noChangeArrowheads="1"/>
              </p:cNvSpPr>
              <p:nvPr/>
            </p:nvSpPr>
            <p:spPr bwMode="auto">
              <a:xfrm>
                <a:off x="2562" y="2955"/>
                <a:ext cx="862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" tIns="36000" rIns="36000" bIns="36000"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altLang="it-IT" sz="2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raingauge</a:t>
                </a:r>
              </a:p>
            </p:txBody>
          </p:sp>
        </p:grpSp>
        <p:sp>
          <p:nvSpPr>
            <p:cNvPr id="915477" name="Rectangle 3"/>
            <p:cNvSpPr>
              <a:spLocks noChangeArrowheads="1"/>
            </p:cNvSpPr>
            <p:nvPr/>
          </p:nvSpPr>
          <p:spPr bwMode="auto">
            <a:xfrm>
              <a:off x="135" y="1157"/>
              <a:ext cx="862" cy="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it-IT" sz="20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Remote sensing of rainfall</a:t>
              </a:r>
            </a:p>
          </p:txBody>
        </p:sp>
      </p:grpSp>
      <p:sp>
        <p:nvSpPr>
          <p:cNvPr id="915482" name="Rectangle 3"/>
          <p:cNvSpPr>
            <a:spLocks noChangeArrowheads="1"/>
          </p:cNvSpPr>
          <p:nvPr/>
        </p:nvSpPr>
        <p:spPr bwMode="auto">
          <a:xfrm>
            <a:off x="3059114" y="3033713"/>
            <a:ext cx="1944687" cy="6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it-IT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</a:rPr>
              <a:t>TOP-DOWN PERSPECTIVE</a:t>
            </a:r>
          </a:p>
        </p:txBody>
      </p:sp>
      <p:sp>
        <p:nvSpPr>
          <p:cNvPr id="915487" name="Text Box 31"/>
          <p:cNvSpPr txBox="1">
            <a:spLocks noChangeArrowheads="1"/>
          </p:cNvSpPr>
          <p:nvPr/>
        </p:nvSpPr>
        <p:spPr bwMode="auto">
          <a:xfrm>
            <a:off x="96838" y="5589245"/>
            <a:ext cx="8964612" cy="91908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r>
              <a:rPr lang="en-GB" altLang="it-IT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</a:rPr>
              <a:t>BOTTOM-UP </a:t>
            </a:r>
            <a:r>
              <a:rPr lang="en-GB" altLang="it-IT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</a:rPr>
              <a:t>PERSPECTIVE: </a:t>
            </a:r>
            <a:r>
              <a:rPr lang="en-GB" altLang="it-IT" sz="2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</a:rPr>
              <a:t>CAN </a:t>
            </a:r>
            <a:r>
              <a:rPr lang="en-GB" altLang="it-IT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</a:rPr>
              <a:t>WE USE SOIL MOISTURE DATA TO INFER THE AMOUNT OF WATER FALLING INTO THE SOIL</a:t>
            </a:r>
            <a:r>
              <a:rPr lang="en-GB" altLang="it-IT" sz="2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</a:rPr>
              <a:t>? </a:t>
            </a:r>
          </a:p>
        </p:txBody>
      </p:sp>
      <p:grpSp>
        <p:nvGrpSpPr>
          <p:cNvPr id="915481" name="Group 25"/>
          <p:cNvGrpSpPr>
            <a:grpSpLocks/>
          </p:cNvGrpSpPr>
          <p:nvPr/>
        </p:nvGrpSpPr>
        <p:grpSpPr bwMode="auto">
          <a:xfrm>
            <a:off x="6156688" y="2163727"/>
            <a:ext cx="2987675" cy="2908300"/>
            <a:chOff x="1372" y="882"/>
            <a:chExt cx="2018" cy="1964"/>
          </a:xfrm>
        </p:grpSpPr>
        <p:pic>
          <p:nvPicPr>
            <p:cNvPr id="915475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" y="882"/>
              <a:ext cx="2018" cy="19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15480" name="Rectangle 3"/>
            <p:cNvSpPr>
              <a:spLocks noChangeArrowheads="1"/>
            </p:cNvSpPr>
            <p:nvPr/>
          </p:nvSpPr>
          <p:spPr bwMode="auto">
            <a:xfrm>
              <a:off x="1401" y="892"/>
              <a:ext cx="1089" cy="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it-IT" sz="20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Remote sensing of soil moisture</a:t>
              </a:r>
            </a:p>
          </p:txBody>
        </p:sp>
      </p:grpSp>
      <p:sp>
        <p:nvSpPr>
          <p:cNvPr id="17" name="Segnaposto numero diapositiva 6"/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AA8F193B-4E54-4368-A624-3CC98D7D4311}" type="slidenum">
              <a:rPr lang="en-GB" smtClean="0"/>
              <a:pPr algn="r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7939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1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15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548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628709"/>
            <a:ext cx="7888130" cy="493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0" y="115894"/>
            <a:ext cx="8316416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indent="447675" algn="l">
              <a:spcBef>
                <a:spcPct val="0"/>
              </a:spcBef>
              <a:defRPr sz="32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defRPr>
            </a:lvl1pPr>
            <a:lvl2pPr marL="1179513" indent="-285750" algn="l">
              <a:spcBef>
                <a:spcPct val="0"/>
              </a:spcBef>
            </a:lvl2pPr>
            <a:lvl3pPr marL="1587500" indent="-228600" algn="l">
              <a:spcBef>
                <a:spcPct val="0"/>
              </a:spcBef>
            </a:lvl3pPr>
            <a:lvl4pPr marL="1995488" indent="-228600" algn="l">
              <a:spcBef>
                <a:spcPct val="0"/>
              </a:spcBef>
            </a:lvl4pPr>
            <a:lvl5pPr marL="2403475" indent="-228600" algn="l">
              <a:spcBef>
                <a:spcPct val="0"/>
              </a:spcBef>
            </a:lvl5pPr>
            <a:lvl6pPr marL="2860675" indent="-228600" fontAlgn="base">
              <a:spcBef>
                <a:spcPct val="0"/>
              </a:spcBef>
              <a:spcAft>
                <a:spcPct val="0"/>
              </a:spcAft>
            </a:lvl6pPr>
            <a:lvl7pPr marL="3317875" indent="-228600" fontAlgn="base">
              <a:spcBef>
                <a:spcPct val="0"/>
              </a:spcBef>
              <a:spcAft>
                <a:spcPct val="0"/>
              </a:spcAft>
            </a:lvl7pPr>
            <a:lvl8pPr marL="3775075" indent="-228600" fontAlgn="base">
              <a:spcBef>
                <a:spcPct val="0"/>
              </a:spcBef>
              <a:spcAft>
                <a:spcPct val="0"/>
              </a:spcAft>
            </a:lvl8pPr>
            <a:lvl9pPr marL="4232275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GB" altLang="it-IT" dirty="0" smtClean="0"/>
              <a:t>“Top down” vs “Bottom up” perspective</a:t>
            </a:r>
            <a:endParaRPr lang="en-GB" altLang="it-IT" dirty="0"/>
          </a:p>
        </p:txBody>
      </p:sp>
      <p:sp>
        <p:nvSpPr>
          <p:cNvPr id="97" name="CasellaDiTesto 96"/>
          <p:cNvSpPr txBox="1"/>
          <p:nvPr/>
        </p:nvSpPr>
        <p:spPr>
          <a:xfrm>
            <a:off x="1071416" y="3771849"/>
            <a:ext cx="2238113" cy="553998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10698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kumimoji="0" lang="it-IT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=94 mm</a:t>
            </a:r>
            <a:endParaRPr kumimoji="0" lang="en-GB" sz="3000" b="0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71" name="Gruppo 7170"/>
          <p:cNvGrpSpPr/>
          <p:nvPr/>
        </p:nvGrpSpPr>
        <p:grpSpPr>
          <a:xfrm>
            <a:off x="1043652" y="3933056"/>
            <a:ext cx="8100348" cy="2910820"/>
            <a:chOff x="1043652" y="3933056"/>
            <a:chExt cx="8100348" cy="2910820"/>
          </a:xfrm>
        </p:grpSpPr>
        <p:sp>
          <p:nvSpPr>
            <p:cNvPr id="106" name="CasellaDiTesto 105"/>
            <p:cNvSpPr txBox="1"/>
            <p:nvPr/>
          </p:nvSpPr>
          <p:spPr>
            <a:xfrm>
              <a:off x="7319913" y="3933056"/>
              <a:ext cx="182408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106984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i="1" dirty="0" smtClean="0">
                  <a:solidFill>
                    <a:srgbClr val="4F81BD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only two overpasses the bottom up approach provides a better estimate of the accumulated rainfall</a:t>
              </a:r>
              <a:endParaRPr lang="en-US" sz="1400" b="0" i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168" name="Gruppo 7167"/>
            <p:cNvGrpSpPr/>
            <p:nvPr/>
          </p:nvGrpSpPr>
          <p:grpSpPr>
            <a:xfrm>
              <a:off x="1043652" y="4325848"/>
              <a:ext cx="7847450" cy="2518028"/>
              <a:chOff x="1043652" y="4037907"/>
              <a:chExt cx="7847450" cy="2518028"/>
            </a:xfrm>
          </p:grpSpPr>
          <p:sp>
            <p:nvSpPr>
              <p:cNvPr id="83" name="Rettangolo 82"/>
              <p:cNvSpPr/>
              <p:nvPr/>
            </p:nvSpPr>
            <p:spPr>
              <a:xfrm>
                <a:off x="5292080" y="6186603"/>
                <a:ext cx="35948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1069848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cap="all" dirty="0" smtClean="0">
                    <a:ln w="9000" cmpd="sng">
                      <a:solidFill>
                        <a:prstClr val="black"/>
                      </a:solidFill>
                      <a:prstDash val="solid"/>
                    </a:ln>
                    <a:solidFill>
                      <a:srgbClr val="4F81BD">
                        <a:lumMod val="60000"/>
                        <a:lumOff val="40000"/>
                      </a:srgbClr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Arial Black" panose="020B0A04020102020204" pitchFamily="34" charset="0"/>
                    <a:cs typeface="+mn-cs"/>
                  </a:rPr>
                  <a:t>BOTTOM UP PERSPECTIVE</a:t>
                </a:r>
                <a:endParaRPr lang="en-GB" sz="1800" b="0" dirty="0">
                  <a:solidFill>
                    <a:srgbClr val="4F81BD">
                      <a:lumMod val="60000"/>
                      <a:lumOff val="40000"/>
                    </a:srgbClr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88" name="Freccia in giù 87"/>
              <p:cNvSpPr/>
              <p:nvPr/>
            </p:nvSpPr>
            <p:spPr>
              <a:xfrm rot="10800000">
                <a:off x="1331692" y="5589240"/>
                <a:ext cx="288040" cy="720613"/>
              </a:xfrm>
              <a:prstGeom prst="downArrow">
                <a:avLst/>
              </a:prstGeom>
              <a:solidFill>
                <a:srgbClr val="4F81BD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106984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ccia in giù 88"/>
              <p:cNvSpPr/>
              <p:nvPr/>
            </p:nvSpPr>
            <p:spPr>
              <a:xfrm rot="10800000">
                <a:off x="5364003" y="4037907"/>
                <a:ext cx="288040" cy="720613"/>
              </a:xfrm>
              <a:prstGeom prst="downArrow">
                <a:avLst/>
              </a:prstGeom>
              <a:solidFill>
                <a:srgbClr val="4F81BD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106984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CasellaDiTesto 102"/>
              <p:cNvSpPr txBox="1"/>
              <p:nvPr/>
            </p:nvSpPr>
            <p:spPr>
              <a:xfrm>
                <a:off x="5401807" y="5712139"/>
                <a:ext cx="3489295" cy="477054"/>
              </a:xfrm>
              <a:prstGeom prst="rect">
                <a:avLst/>
              </a:prstGeom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</p:spPr>
            <p:txBody>
              <a:bodyPr wrap="none" rtlCol="0">
                <a:noAutofit/>
              </a:bodyPr>
              <a:lstStyle/>
              <a:p>
                <a:pPr marL="0" marR="0" lvl="0" indent="0" algn="l" defTabSz="106984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5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1F497D">
                        <a:lumMod val="75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kumimoji="0" lang="it-IT" sz="12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1F497D">
                        <a:lumMod val="75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bottom</a:t>
                </a:r>
                <a:r>
                  <a:rPr kumimoji="0" lang="it-IT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F497D">
                        <a:lumMod val="75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-up</a:t>
                </a:r>
                <a:r>
                  <a:rPr kumimoji="0" lang="it-IT" sz="2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F497D">
                        <a:lumMod val="75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=(92-2)= 90 mm</a:t>
                </a:r>
                <a:endParaRPr kumimoji="0" lang="en-GB" sz="25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07" name="Picture 15" descr="F:\METOP_low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52" y="5971553"/>
                <a:ext cx="861389" cy="561037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p:spPr>
          </p:pic>
          <p:pic>
            <p:nvPicPr>
              <p:cNvPr id="108" name="Picture 15" descr="F:\METOP_low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7327" y="4420220"/>
                <a:ext cx="861389" cy="561037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p:spPr>
          </p:pic>
        </p:grpSp>
      </p:grpSp>
      <p:grpSp>
        <p:nvGrpSpPr>
          <p:cNvPr id="7169" name="Gruppo 7168"/>
          <p:cNvGrpSpPr/>
          <p:nvPr/>
        </p:nvGrpSpPr>
        <p:grpSpPr>
          <a:xfrm>
            <a:off x="855719" y="917581"/>
            <a:ext cx="8296553" cy="2259011"/>
            <a:chOff x="855711" y="917575"/>
            <a:chExt cx="8296553" cy="2259011"/>
          </a:xfrm>
        </p:grpSpPr>
        <p:pic>
          <p:nvPicPr>
            <p:cNvPr id="111" name="Picture 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346" y="1035602"/>
              <a:ext cx="951962" cy="520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Rettangolo 81"/>
            <p:cNvSpPr/>
            <p:nvPr/>
          </p:nvSpPr>
          <p:spPr>
            <a:xfrm>
              <a:off x="5709334" y="917575"/>
              <a:ext cx="34429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106984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cap="all" dirty="0" smtClean="0">
                  <a:ln w="9000" cmpd="sng">
                    <a:solidFill>
                      <a:prstClr val="black"/>
                    </a:solidFill>
                    <a:prstDash val="solid"/>
                  </a:ln>
                  <a:solidFill>
                    <a:srgbClr val="C0504D">
                      <a:lumMod val="60000"/>
                      <a:lumOff val="40000"/>
                    </a:srgbClr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 Black" panose="020B0A04020102020204" pitchFamily="34" charset="0"/>
                  <a:cs typeface="+mn-cs"/>
                </a:rPr>
                <a:t>TOP DOWN PERSPECTIVE</a:t>
              </a:r>
              <a:endParaRPr lang="en-GB" sz="1800" dirty="0">
                <a:solidFill>
                  <a:srgbClr val="C0504D">
                    <a:lumMod val="60000"/>
                    <a:lumOff val="40000"/>
                  </a:srgbClr>
                </a:solidFill>
                <a:latin typeface="Calibri"/>
                <a:cs typeface="+mn-cs"/>
              </a:endParaRPr>
            </a:p>
          </p:txBody>
        </p:sp>
        <p:sp>
          <p:nvSpPr>
            <p:cNvPr id="84" name="Freccia in giù 83"/>
            <p:cNvSpPr/>
            <p:nvPr/>
          </p:nvSpPr>
          <p:spPr>
            <a:xfrm>
              <a:off x="1575811" y="1147317"/>
              <a:ext cx="288040" cy="720613"/>
            </a:xfrm>
            <a:prstGeom prst="downArrow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10698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ccia in giù 84"/>
            <p:cNvSpPr/>
            <p:nvPr/>
          </p:nvSpPr>
          <p:spPr>
            <a:xfrm>
              <a:off x="4176491" y="1117366"/>
              <a:ext cx="288040" cy="720613"/>
            </a:xfrm>
            <a:prstGeom prst="downArrow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10698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ccia in giù 85"/>
            <p:cNvSpPr/>
            <p:nvPr/>
          </p:nvSpPr>
          <p:spPr>
            <a:xfrm>
              <a:off x="5336828" y="1124483"/>
              <a:ext cx="288040" cy="720613"/>
            </a:xfrm>
            <a:prstGeom prst="downArrow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10698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ccia in giù 86"/>
            <p:cNvSpPr/>
            <p:nvPr/>
          </p:nvSpPr>
          <p:spPr>
            <a:xfrm>
              <a:off x="2740422" y="1124482"/>
              <a:ext cx="288040" cy="720613"/>
            </a:xfrm>
            <a:prstGeom prst="downArrow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10698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CasellaDiTesto 103"/>
            <p:cNvSpPr txBox="1"/>
            <p:nvPr/>
          </p:nvSpPr>
          <p:spPr>
            <a:xfrm>
              <a:off x="4734563" y="1295762"/>
              <a:ext cx="4265911" cy="477054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10698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5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kumimoji="0" lang="it-IT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top</a:t>
              </a:r>
              <a:r>
                <a:rPr kumimoji="0" lang="it-IT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-down</a:t>
              </a:r>
              <a:r>
                <a:rPr kumimoji="0" lang="it-IT" sz="25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=(5+0+2+8)*4= 60 mm</a:t>
              </a:r>
              <a:endParaRPr kumimoji="0" lang="en-GB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CasellaDiTesto 104"/>
            <p:cNvSpPr txBox="1"/>
            <p:nvPr/>
          </p:nvSpPr>
          <p:spPr>
            <a:xfrm>
              <a:off x="7308305" y="1791591"/>
              <a:ext cx="172819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106984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i="1" dirty="0" smtClean="0">
                  <a:solidFill>
                    <a:srgbClr val="C0504D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underestimation is due to the satellite overpasses in period with low rainfall</a:t>
              </a:r>
              <a:endParaRPr lang="en-US" sz="1400" b="0" i="1" dirty="0">
                <a:solidFill>
                  <a:srgbClr val="C0504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0" name="Picture 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9436" y="1035601"/>
              <a:ext cx="951962" cy="520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" name="Picture 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711" y="1078518"/>
              <a:ext cx="951962" cy="520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3" name="Picture 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0818" y="1013970"/>
              <a:ext cx="951962" cy="520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Segnaposto numero diapositiva 6"/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AA8F193B-4E54-4368-A624-3CC98D7D4311}" type="slidenum">
              <a:rPr lang="en-GB" smtClean="0"/>
              <a:pPr algn="r"/>
              <a:t>3</a:t>
            </a:fld>
            <a:endParaRPr lang="en-GB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1093809" y="596165"/>
            <a:ext cx="915635" cy="477054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10698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  <a:endParaRPr kumimoji="0" lang="en-GB" sz="250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606417" y="591660"/>
            <a:ext cx="1109599" cy="477054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10698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SMAP</a:t>
            </a:r>
            <a:endParaRPr kumimoji="0" lang="en-GB" sz="250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6096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069" y="1392312"/>
            <a:ext cx="66421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2242448" y="1124744"/>
            <a:ext cx="1097021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it-IT" dirty="0">
                <a:latin typeface="Calibri Light" panose="020F0302020204030204" pitchFamily="34" charset="0"/>
              </a:rPr>
              <a:t>precipitation</a:t>
            </a: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3724028" y="932409"/>
            <a:ext cx="1217561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it-IT" dirty="0">
                <a:latin typeface="Calibri Light" panose="020F0302020204030204" pitchFamily="34" charset="0"/>
              </a:rPr>
              <a:t>surface runoff</a:t>
            </a: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4112692" y="2599573"/>
            <a:ext cx="2302037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it-IT" dirty="0" smtClean="0">
                <a:latin typeface="Calibri Light" panose="020F0302020204030204" pitchFamily="34" charset="0"/>
              </a:rPr>
              <a:t>evapotranspiration</a:t>
            </a:r>
            <a:endParaRPr lang="en-GB" altLang="it-IT" dirty="0">
              <a:latin typeface="Calibri Light" panose="020F0302020204030204" pitchFamily="34" charset="0"/>
            </a:endParaRP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5659071" y="1157463"/>
            <a:ext cx="772510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it-IT" dirty="0">
                <a:latin typeface="Calibri Light" panose="020F0302020204030204" pitchFamily="34" charset="0"/>
              </a:rPr>
              <a:t>drainage</a:t>
            </a:r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35502" y="2387440"/>
            <a:ext cx="1213927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it-IT" dirty="0">
                <a:latin typeface="Calibri Light" panose="020F0302020204030204" pitchFamily="34" charset="0"/>
              </a:rPr>
              <a:t>soil </a:t>
            </a:r>
            <a:r>
              <a:rPr lang="en-GB" altLang="it-IT" dirty="0" smtClean="0">
                <a:latin typeface="Calibri Light" panose="020F0302020204030204" pitchFamily="34" charset="0"/>
              </a:rPr>
              <a:t>water capacity</a:t>
            </a:r>
            <a:endParaRPr lang="en-GB" altLang="it-IT" dirty="0">
              <a:latin typeface="Calibri Light" panose="020F0302020204030204" pitchFamily="34" charset="0"/>
            </a:endParaRP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77118" y="866940"/>
            <a:ext cx="2051050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it-IT" dirty="0">
                <a:latin typeface="Calibri Light" panose="020F0302020204030204" pitchFamily="34" charset="0"/>
              </a:rPr>
              <a:t>relative saturation</a:t>
            </a:r>
          </a:p>
        </p:txBody>
      </p:sp>
      <p:sp>
        <p:nvSpPr>
          <p:cNvPr id="36" name="Line 10"/>
          <p:cNvSpPr>
            <a:spLocks noChangeShapeType="1"/>
          </p:cNvSpPr>
          <p:nvPr/>
        </p:nvSpPr>
        <p:spPr bwMode="auto">
          <a:xfrm flipH="1">
            <a:off x="923256" y="1246156"/>
            <a:ext cx="144462" cy="57573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000" tIns="36000" rIns="36000" bIns="36000" anchor="ctr">
            <a:spAutoFit/>
          </a:bodyPr>
          <a:lstStyle/>
          <a:p>
            <a:endParaRPr lang="it-IT" dirty="0">
              <a:latin typeface="Calibri Light" panose="020F0302020204030204" pitchFamily="34" charset="0"/>
            </a:endParaRPr>
          </a:p>
        </p:txBody>
      </p:sp>
      <p:sp>
        <p:nvSpPr>
          <p:cNvPr id="37" name="Line 11"/>
          <p:cNvSpPr>
            <a:spLocks noChangeShapeType="1"/>
          </p:cNvSpPr>
          <p:nvPr/>
        </p:nvSpPr>
        <p:spPr bwMode="auto">
          <a:xfrm flipH="1" flipV="1">
            <a:off x="472415" y="2229476"/>
            <a:ext cx="170053" cy="21047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36000" tIns="36000" rIns="36000" bIns="36000" anchor="ctr">
            <a:spAutoFit/>
          </a:bodyPr>
          <a:lstStyle/>
          <a:p>
            <a:endParaRPr lang="it-IT" dirty="0">
              <a:latin typeface="Calibri Light" panose="020F0302020204030204" pitchFamily="34" charset="0"/>
            </a:endParaRPr>
          </a:p>
        </p:txBody>
      </p:sp>
      <p:grpSp>
        <p:nvGrpSpPr>
          <p:cNvPr id="46" name="Group 20"/>
          <p:cNvGrpSpPr>
            <a:grpSpLocks/>
          </p:cNvGrpSpPr>
          <p:nvPr/>
        </p:nvGrpSpPr>
        <p:grpSpPr bwMode="auto">
          <a:xfrm>
            <a:off x="271466" y="3188476"/>
            <a:ext cx="4805266" cy="941885"/>
            <a:chOff x="69" y="1585"/>
            <a:chExt cx="4061" cy="597"/>
          </a:xfrm>
        </p:grpSpPr>
        <p:pic>
          <p:nvPicPr>
            <p:cNvPr id="47" name="Picture 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675"/>
              <a:ext cx="4017" cy="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Rectangle 22"/>
            <p:cNvSpPr>
              <a:spLocks noChangeArrowheads="1"/>
            </p:cNvSpPr>
            <p:nvPr/>
          </p:nvSpPr>
          <p:spPr bwMode="auto">
            <a:xfrm>
              <a:off x="69" y="1585"/>
              <a:ext cx="1522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it-IT" sz="20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Inverting for </a:t>
              </a:r>
              <a:r>
                <a:rPr lang="en-GB" altLang="it-IT" sz="2000" i="1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p(t):</a:t>
              </a:r>
            </a:p>
          </p:txBody>
        </p:sp>
      </p:grpSp>
      <p:pic>
        <p:nvPicPr>
          <p:cNvPr id="49" name="Picture 24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9126" y="5730761"/>
            <a:ext cx="3926164" cy="5761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51" name="Rectangle 4"/>
          <p:cNvSpPr>
            <a:spLocks noChangeArrowheads="1"/>
          </p:cNvSpPr>
          <p:nvPr/>
        </p:nvSpPr>
        <p:spPr bwMode="auto">
          <a:xfrm>
            <a:off x="1283100" y="2574980"/>
            <a:ext cx="1863000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it-IT" dirty="0" smtClean="0">
                <a:latin typeface="Calibri Light" panose="020F0302020204030204" pitchFamily="34" charset="0"/>
              </a:rPr>
              <a:t>= soil depth X porosity</a:t>
            </a:r>
            <a:endParaRPr lang="en-GB" altLang="it-IT" dirty="0">
              <a:latin typeface="Calibri Light" panose="020F0302020204030204" pitchFamily="34" charset="0"/>
            </a:endParaRPr>
          </a:p>
        </p:txBody>
      </p:sp>
      <p:grpSp>
        <p:nvGrpSpPr>
          <p:cNvPr id="38" name="Group 12"/>
          <p:cNvGrpSpPr>
            <a:grpSpLocks/>
          </p:cNvGrpSpPr>
          <p:nvPr/>
        </p:nvGrpSpPr>
        <p:grpSpPr bwMode="auto">
          <a:xfrm>
            <a:off x="317065" y="4349455"/>
            <a:ext cx="5249919" cy="667578"/>
            <a:chOff x="84" y="2328"/>
            <a:chExt cx="3974" cy="379"/>
          </a:xfrm>
        </p:grpSpPr>
        <p:pic>
          <p:nvPicPr>
            <p:cNvPr id="39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2328"/>
              <a:ext cx="1312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" name="Group 14"/>
            <p:cNvGrpSpPr>
              <a:grpSpLocks/>
            </p:cNvGrpSpPr>
            <p:nvPr/>
          </p:nvGrpSpPr>
          <p:grpSpPr bwMode="auto">
            <a:xfrm>
              <a:off x="84" y="2391"/>
              <a:ext cx="3974" cy="243"/>
              <a:chOff x="84" y="2391"/>
              <a:chExt cx="3974" cy="243"/>
            </a:xfrm>
          </p:grpSpPr>
          <p:sp>
            <p:nvSpPr>
              <p:cNvPr id="41" name="Rectangle 15"/>
              <p:cNvSpPr>
                <a:spLocks noChangeArrowheads="1"/>
              </p:cNvSpPr>
              <p:nvPr/>
            </p:nvSpPr>
            <p:spPr bwMode="auto">
              <a:xfrm>
                <a:off x="84" y="2391"/>
                <a:ext cx="841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GB" altLang="it-IT" sz="2000" dirty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Assuming:</a:t>
                </a:r>
              </a:p>
            </p:txBody>
          </p:sp>
          <p:pic>
            <p:nvPicPr>
              <p:cNvPr id="42" name="Picture 16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97" r="3676"/>
              <a:stretch>
                <a:fillRect/>
              </a:stretch>
            </p:blipFill>
            <p:spPr bwMode="auto">
              <a:xfrm>
                <a:off x="2433" y="2401"/>
                <a:ext cx="663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17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418"/>
              <a:stretch>
                <a:fillRect/>
              </a:stretch>
            </p:blipFill>
            <p:spPr bwMode="auto">
              <a:xfrm>
                <a:off x="3437" y="2436"/>
                <a:ext cx="621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Rectangle 18"/>
              <p:cNvSpPr>
                <a:spLocks noChangeArrowheads="1"/>
              </p:cNvSpPr>
              <p:nvPr/>
            </p:nvSpPr>
            <p:spPr bwMode="auto">
              <a:xfrm>
                <a:off x="2215" y="2401"/>
                <a:ext cx="15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GB" altLang="it-IT" sz="2200" dirty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+</a:t>
                </a:r>
              </a:p>
            </p:txBody>
          </p:sp>
          <p:sp>
            <p:nvSpPr>
              <p:cNvPr id="45" name="Rectangle 19"/>
              <p:cNvSpPr>
                <a:spLocks noChangeArrowheads="1"/>
              </p:cNvSpPr>
              <p:nvPr/>
            </p:nvSpPr>
            <p:spPr bwMode="auto">
              <a:xfrm>
                <a:off x="3141" y="2401"/>
                <a:ext cx="15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GB" altLang="it-IT" sz="2200" dirty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+</a:t>
                </a:r>
              </a:p>
            </p:txBody>
          </p:sp>
        </p:grpSp>
      </p:grpSp>
      <p:sp>
        <p:nvSpPr>
          <p:cNvPr id="2" name="Rettangolo 1"/>
          <p:cNvSpPr/>
          <p:nvPr/>
        </p:nvSpPr>
        <p:spPr>
          <a:xfrm>
            <a:off x="3851928" y="4869160"/>
            <a:ext cx="12988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it-IT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during rainfall</a:t>
            </a:r>
            <a:endParaRPr lang="it-IT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50" name="AutoShape 25"/>
          <p:cNvSpPr>
            <a:spLocks noChangeArrowheads="1"/>
          </p:cNvSpPr>
          <p:nvPr/>
        </p:nvSpPr>
        <p:spPr bwMode="auto">
          <a:xfrm rot="5400000">
            <a:off x="1680657" y="5143857"/>
            <a:ext cx="386781" cy="355352"/>
          </a:xfrm>
          <a:prstGeom prst="rightArrow">
            <a:avLst>
              <a:gd name="adj1" fmla="val 50000"/>
              <a:gd name="adj2" fmla="val 39886"/>
            </a:avLst>
          </a:prstGeom>
          <a:solidFill>
            <a:srgbClr val="FFFF99"/>
          </a:solidFill>
          <a:ln w="38100" algn="ctr">
            <a:solidFill>
              <a:schemeClr val="tx2"/>
            </a:solidFill>
            <a:miter lim="800000"/>
            <a:headEnd/>
            <a:tailEnd/>
          </a:ln>
        </p:spPr>
        <p:txBody>
          <a:bodyPr rot="10800000" vert="eaVert" wrap="square" lIns="36000" tIns="36000" rIns="36000" bIns="36000" anchor="ctr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GB" altLang="it-IT" dirty="0">
              <a:latin typeface="Calibri Light" panose="020F0302020204030204" pitchFamily="34" charset="0"/>
            </a:endParaRPr>
          </a:p>
        </p:txBody>
      </p:sp>
      <p:sp>
        <p:nvSpPr>
          <p:cNvPr id="93" name="Line 11"/>
          <p:cNvSpPr>
            <a:spLocks noChangeShapeType="1"/>
          </p:cNvSpPr>
          <p:nvPr/>
        </p:nvSpPr>
        <p:spPr bwMode="auto">
          <a:xfrm flipH="1" flipV="1">
            <a:off x="4737820" y="2259025"/>
            <a:ext cx="208258" cy="40216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36000" tIns="36000" rIns="36000" bIns="36000" anchor="ctr">
            <a:spAutoFit/>
          </a:bodyPr>
          <a:lstStyle/>
          <a:p>
            <a:endParaRPr lang="it-IT" dirty="0">
              <a:latin typeface="Calibri Light" panose="020F0302020204030204" pitchFamily="34" charset="0"/>
            </a:endParaRPr>
          </a:p>
        </p:txBody>
      </p:sp>
      <p:sp>
        <p:nvSpPr>
          <p:cNvPr id="95" name="Line 10"/>
          <p:cNvSpPr>
            <a:spLocks noChangeShapeType="1"/>
          </p:cNvSpPr>
          <p:nvPr/>
        </p:nvSpPr>
        <p:spPr bwMode="auto">
          <a:xfrm flipH="1">
            <a:off x="3876021" y="1343075"/>
            <a:ext cx="102641" cy="4788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36000" tIns="36000" rIns="36000" bIns="36000" anchor="ctr">
            <a:spAutoFit/>
          </a:bodyPr>
          <a:lstStyle/>
          <a:p>
            <a:endParaRPr lang="it-IT" dirty="0">
              <a:latin typeface="Calibri Light" panose="020F0302020204030204" pitchFamily="34" charset="0"/>
            </a:endParaRPr>
          </a:p>
        </p:txBody>
      </p:sp>
      <p:sp>
        <p:nvSpPr>
          <p:cNvPr id="96" name="Line 10"/>
          <p:cNvSpPr>
            <a:spLocks noChangeShapeType="1"/>
          </p:cNvSpPr>
          <p:nvPr/>
        </p:nvSpPr>
        <p:spPr bwMode="auto">
          <a:xfrm flipH="1">
            <a:off x="2614299" y="1500188"/>
            <a:ext cx="72231" cy="35880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36000" tIns="36000" rIns="36000" bIns="36000" anchor="ctr">
            <a:spAutoFit/>
          </a:bodyPr>
          <a:lstStyle/>
          <a:p>
            <a:endParaRPr lang="it-IT" dirty="0">
              <a:latin typeface="Calibri Light" panose="020F0302020204030204" pitchFamily="34" charset="0"/>
            </a:endParaRPr>
          </a:p>
        </p:txBody>
      </p:sp>
      <p:sp>
        <p:nvSpPr>
          <p:cNvPr id="53" name="Text Box 3"/>
          <p:cNvSpPr txBox="1">
            <a:spLocks noChangeArrowheads="1"/>
          </p:cNvSpPr>
          <p:nvPr/>
        </p:nvSpPr>
        <p:spPr bwMode="auto">
          <a:xfrm>
            <a:off x="6753225" y="1385893"/>
            <a:ext cx="1563688" cy="99603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36000" tIns="36000" rIns="36000" bIns="36000">
            <a:spAutoFit/>
          </a:bodyPr>
          <a:lstStyle/>
          <a:p>
            <a:pPr algn="l">
              <a:defRPr/>
            </a:pPr>
            <a:r>
              <a:rPr lang="en-GB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</a:rPr>
              <a:t>Soil water balance equation</a:t>
            </a:r>
          </a:p>
        </p:txBody>
      </p:sp>
      <p:sp>
        <p:nvSpPr>
          <p:cNvPr id="54" name="Text Box 14"/>
          <p:cNvSpPr txBox="1">
            <a:spLocks noChangeArrowheads="1"/>
          </p:cNvSpPr>
          <p:nvPr/>
        </p:nvSpPr>
        <p:spPr bwMode="auto">
          <a:xfrm>
            <a:off x="0" y="115894"/>
            <a:ext cx="7380288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indent="447675" algn="l">
              <a:spcBef>
                <a:spcPct val="0"/>
              </a:spcBef>
              <a:defRPr sz="32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defRPr>
            </a:lvl1pPr>
            <a:lvl2pPr marL="1179513" indent="-285750" algn="l">
              <a:spcBef>
                <a:spcPct val="0"/>
              </a:spcBef>
            </a:lvl2pPr>
            <a:lvl3pPr marL="1587500" indent="-228600" algn="l">
              <a:spcBef>
                <a:spcPct val="0"/>
              </a:spcBef>
            </a:lvl3pPr>
            <a:lvl4pPr marL="1995488" indent="-228600" algn="l">
              <a:spcBef>
                <a:spcPct val="0"/>
              </a:spcBef>
            </a:lvl4pPr>
            <a:lvl5pPr marL="2403475" indent="-228600" algn="l">
              <a:spcBef>
                <a:spcPct val="0"/>
              </a:spcBef>
            </a:lvl5pPr>
            <a:lvl6pPr marL="2860675" indent="-228600" fontAlgn="base">
              <a:spcBef>
                <a:spcPct val="0"/>
              </a:spcBef>
              <a:spcAft>
                <a:spcPct val="0"/>
              </a:spcAft>
            </a:lvl6pPr>
            <a:lvl7pPr marL="3317875" indent="-228600" fontAlgn="base">
              <a:spcBef>
                <a:spcPct val="0"/>
              </a:spcBef>
              <a:spcAft>
                <a:spcPct val="0"/>
              </a:spcAft>
            </a:lvl7pPr>
            <a:lvl8pPr marL="3775075" indent="-228600" fontAlgn="base">
              <a:spcBef>
                <a:spcPct val="0"/>
              </a:spcBef>
              <a:spcAft>
                <a:spcPct val="0"/>
              </a:spcAft>
            </a:lvl8pPr>
            <a:lvl9pPr marL="4232275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GB" altLang="it-IT" dirty="0"/>
              <a:t>SM2RAIN </a:t>
            </a:r>
            <a:r>
              <a:rPr lang="en-GB" altLang="it-IT" dirty="0" smtClean="0"/>
              <a:t>algorithm</a:t>
            </a:r>
            <a:endParaRPr lang="en-GB" altLang="it-IT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2966681"/>
            <a:ext cx="3194050" cy="359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Segnaposto numero diapositiva 6"/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AA8F193B-4E54-4368-A624-3CC98D7D4311}" type="slidenum">
              <a:rPr lang="en-GB" smtClean="0"/>
              <a:pPr algn="r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36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0" y="115894"/>
            <a:ext cx="7380288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indent="447675" algn="l">
              <a:spcBef>
                <a:spcPct val="0"/>
              </a:spcBef>
              <a:defRPr sz="32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defRPr>
            </a:lvl1pPr>
            <a:lvl2pPr marL="1179513" indent="-285750" algn="l">
              <a:spcBef>
                <a:spcPct val="0"/>
              </a:spcBef>
            </a:lvl2pPr>
            <a:lvl3pPr marL="1587500" indent="-228600" algn="l">
              <a:spcBef>
                <a:spcPct val="0"/>
              </a:spcBef>
            </a:lvl3pPr>
            <a:lvl4pPr marL="1995488" indent="-228600" algn="l">
              <a:spcBef>
                <a:spcPct val="0"/>
              </a:spcBef>
            </a:lvl4pPr>
            <a:lvl5pPr marL="2403475" indent="-228600" algn="l">
              <a:spcBef>
                <a:spcPct val="0"/>
              </a:spcBef>
            </a:lvl5pPr>
            <a:lvl6pPr marL="2860675" indent="-228600" fontAlgn="base">
              <a:spcBef>
                <a:spcPct val="0"/>
              </a:spcBef>
              <a:spcAft>
                <a:spcPct val="0"/>
              </a:spcAft>
            </a:lvl6pPr>
            <a:lvl7pPr marL="3317875" indent="-228600" fontAlgn="base">
              <a:spcBef>
                <a:spcPct val="0"/>
              </a:spcBef>
              <a:spcAft>
                <a:spcPct val="0"/>
              </a:spcAft>
            </a:lvl7pPr>
            <a:lvl8pPr marL="3775075" indent="-228600" fontAlgn="base">
              <a:spcBef>
                <a:spcPct val="0"/>
              </a:spcBef>
              <a:spcAft>
                <a:spcPct val="0"/>
              </a:spcAft>
            </a:lvl8pPr>
            <a:lvl9pPr marL="4232275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GB" altLang="it-IT" dirty="0"/>
              <a:t>SM2RAIN papers…so far!</a:t>
            </a:r>
          </a:p>
        </p:txBody>
      </p:sp>
      <p:sp>
        <p:nvSpPr>
          <p:cNvPr id="944147" name="AutoShape 19" descr="Z"/>
          <p:cNvSpPr>
            <a:spLocks noChangeAspect="1" noChangeArrowheads="1"/>
          </p:cNvSpPr>
          <p:nvPr/>
        </p:nvSpPr>
        <p:spPr bwMode="auto">
          <a:xfrm>
            <a:off x="1590675" y="1214440"/>
            <a:ext cx="5962650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dirty="0">
              <a:latin typeface="Calibri Light" panose="020F0302020204030204" pitchFamily="34" charset="0"/>
            </a:endParaRPr>
          </a:p>
        </p:txBody>
      </p:sp>
      <p:sp>
        <p:nvSpPr>
          <p:cNvPr id="944149" name="AutoShape 21" descr="Z"/>
          <p:cNvSpPr>
            <a:spLocks noChangeAspect="1" noChangeArrowheads="1"/>
          </p:cNvSpPr>
          <p:nvPr/>
        </p:nvSpPr>
        <p:spPr bwMode="auto">
          <a:xfrm>
            <a:off x="1590675" y="1214440"/>
            <a:ext cx="5962650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dirty="0">
              <a:latin typeface="Calibri Light" panose="020F030202020403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146" y="836712"/>
            <a:ext cx="4189994" cy="1685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497" y="908720"/>
            <a:ext cx="1075936" cy="630942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altLang="en-US" sz="3500" cap="all" dirty="0" smtClean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Calibri Light" panose="020F0302020204030204" pitchFamily="34" charset="0"/>
                <a:ea typeface="Adobe Fan Heiti Std B" pitchFamily="34" charset="-128"/>
              </a:rPr>
              <a:t>2013</a:t>
            </a:r>
            <a:endParaRPr lang="en-GB" sz="3500" cap="all" dirty="0">
              <a:ln w="0">
                <a:solidFill>
                  <a:srgbClr val="C00000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  <a:latin typeface="Calibri Light" panose="020F0302020204030204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5878" y="2965785"/>
            <a:ext cx="1075936" cy="630942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altLang="en-US" sz="3500" cap="all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Calibri Light" panose="020F0302020204030204" pitchFamily="34" charset="0"/>
                <a:ea typeface="Adobe Fan Heiti Std B" pitchFamily="34" charset="-128"/>
              </a:rPr>
              <a:t>2014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25878" y="4894184"/>
            <a:ext cx="1075936" cy="630942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altLang="en-US" sz="3500" cap="all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Calibri Light" panose="020F0302020204030204" pitchFamily="34" charset="0"/>
                <a:ea typeface="Adobe Fan Heiti Std B" pitchFamily="34" charset="-128"/>
              </a:rPr>
              <a:t>2015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2473285"/>
            <a:ext cx="3431582" cy="1852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544" y="2580863"/>
            <a:ext cx="3945876" cy="1957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5008998"/>
            <a:ext cx="3660036" cy="1012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8" y="6425334"/>
            <a:ext cx="9132469" cy="43088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it-IT" sz="2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SM2RAIN dataset from ASCAT, 0.25°, 2007-2013, freely available</a:t>
            </a:r>
            <a:endParaRPr lang="en-GB" sz="2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5068092"/>
            <a:ext cx="4061504" cy="1169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 rot="199854">
            <a:off x="5355709" y="5492233"/>
            <a:ext cx="32410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</a:rPr>
              <a:t>Journal of Hydrometeorology, in press</a:t>
            </a:r>
            <a:endParaRPr lang="en-GB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7658" y="1503598"/>
            <a:ext cx="2926342" cy="186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Segnaposto numero diapositiva 6"/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AA8F193B-4E54-4368-A624-3CC98D7D4311}" type="slidenum">
              <a:rPr lang="en-GB" smtClean="0"/>
              <a:pPr algn="r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24605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0" y="115894"/>
            <a:ext cx="7380288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indent="447675" algn="l">
              <a:spcBef>
                <a:spcPct val="0"/>
              </a:spcBef>
              <a:defRPr sz="32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defRPr>
            </a:lvl1pPr>
            <a:lvl2pPr marL="1179513" indent="-285750" algn="l">
              <a:spcBef>
                <a:spcPct val="0"/>
              </a:spcBef>
            </a:lvl2pPr>
            <a:lvl3pPr marL="1587500" indent="-228600" algn="l">
              <a:spcBef>
                <a:spcPct val="0"/>
              </a:spcBef>
            </a:lvl3pPr>
            <a:lvl4pPr marL="1995488" indent="-228600" algn="l">
              <a:spcBef>
                <a:spcPct val="0"/>
              </a:spcBef>
            </a:lvl4pPr>
            <a:lvl5pPr marL="2403475" indent="-228600" algn="l">
              <a:spcBef>
                <a:spcPct val="0"/>
              </a:spcBef>
            </a:lvl5pPr>
            <a:lvl6pPr marL="2860675" indent="-228600" fontAlgn="base">
              <a:spcBef>
                <a:spcPct val="0"/>
              </a:spcBef>
              <a:spcAft>
                <a:spcPct val="0"/>
              </a:spcAft>
            </a:lvl6pPr>
            <a:lvl7pPr marL="3317875" indent="-228600" fontAlgn="base">
              <a:spcBef>
                <a:spcPct val="0"/>
              </a:spcBef>
              <a:spcAft>
                <a:spcPct val="0"/>
              </a:spcAft>
            </a:lvl7pPr>
            <a:lvl8pPr marL="3775075" indent="-228600" fontAlgn="base">
              <a:spcBef>
                <a:spcPct val="0"/>
              </a:spcBef>
              <a:spcAft>
                <a:spcPct val="0"/>
              </a:spcAft>
            </a:lvl8pPr>
            <a:lvl9pPr marL="4232275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GB" altLang="it-IT" dirty="0" smtClean="0"/>
              <a:t>SM2RAIN: in situ observations</a:t>
            </a:r>
            <a:endParaRPr lang="en-GB" altLang="it-IT" dirty="0"/>
          </a:p>
        </p:txBody>
      </p:sp>
      <p:sp>
        <p:nvSpPr>
          <p:cNvPr id="944147" name="AutoShape 19" descr="Z"/>
          <p:cNvSpPr>
            <a:spLocks noChangeAspect="1" noChangeArrowheads="1"/>
          </p:cNvSpPr>
          <p:nvPr/>
        </p:nvSpPr>
        <p:spPr bwMode="auto">
          <a:xfrm>
            <a:off x="1590675" y="1214440"/>
            <a:ext cx="5962650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dirty="0">
              <a:latin typeface="Calibri Light" panose="020F0302020204030204" pitchFamily="34" charset="0"/>
            </a:endParaRPr>
          </a:p>
        </p:txBody>
      </p:sp>
      <p:pic>
        <p:nvPicPr>
          <p:cNvPr id="21" name="Immagine 20" descr="D:\LUCA\PUBBLICAZIONI\ARTICOLI\Journals\Preparation\JHH_SM2RAIN_insitu\figures\Fig03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6728" y="1084171"/>
            <a:ext cx="3601963" cy="11053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/>
          <p:cNvSpPr/>
          <p:nvPr/>
        </p:nvSpPr>
        <p:spPr>
          <a:xfrm>
            <a:off x="5406720" y="829732"/>
            <a:ext cx="13267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Synthetic data</a:t>
            </a:r>
            <a:endParaRPr lang="en-GB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0839" y="836712"/>
            <a:ext cx="5372919" cy="1486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ttangolo 23"/>
          <p:cNvSpPr/>
          <p:nvPr/>
        </p:nvSpPr>
        <p:spPr>
          <a:xfrm>
            <a:off x="107512" y="2214068"/>
            <a:ext cx="9258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Real data</a:t>
            </a:r>
            <a:endParaRPr lang="en-GB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5" name="Immagine 24" descr="D:\LUCA\PUBBLICAZIONI\ARTICOLI\Journals\Preparation\JHH_SM2RAIN_insitu\figures\Fig01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" y="5085184"/>
            <a:ext cx="1587473" cy="1772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magine 25" descr="D:\LUCA\PUBBLICAZIONI\ARTICOLI\Journals\2014\JHH_SM2RAIN_insitu\figures\Fig04.png"/>
          <p:cNvPicPr/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890" y="2723812"/>
            <a:ext cx="3892814" cy="250538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ttangolo 11"/>
          <p:cNvSpPr/>
          <p:nvPr/>
        </p:nvSpPr>
        <p:spPr>
          <a:xfrm>
            <a:off x="516214" y="2476500"/>
            <a:ext cx="10342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dirty="0" smtClean="0">
                <a:solidFill>
                  <a:srgbClr val="000099"/>
                </a:solidFill>
                <a:latin typeface="Calibri Light" panose="020F0302020204030204" pitchFamily="34" charset="0"/>
              </a:rPr>
              <a:t>calibration</a:t>
            </a:r>
            <a:endParaRPr lang="en-GB" dirty="0">
              <a:solidFill>
                <a:srgbClr val="000099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2483768" y="2464320"/>
            <a:ext cx="9715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dirty="0" smtClean="0">
                <a:solidFill>
                  <a:srgbClr val="000099"/>
                </a:solidFill>
                <a:latin typeface="Calibri Light" panose="020F0302020204030204" pitchFamily="34" charset="0"/>
              </a:rPr>
              <a:t>validation</a:t>
            </a:r>
            <a:endParaRPr lang="en-GB" dirty="0">
              <a:solidFill>
                <a:srgbClr val="000099"/>
              </a:solidFill>
              <a:latin typeface="Calibri Light" panose="020F0302020204030204" pitchFamily="34" charset="0"/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6649618" y="2214073"/>
            <a:ext cx="23895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sz="1400" dirty="0" smtClean="0">
                <a:latin typeface="Calibri Light" panose="020F0302020204030204" pitchFamily="34" charset="0"/>
              </a:rPr>
              <a:t>Average daily correlation=0.94!</a:t>
            </a:r>
            <a:endParaRPr lang="en-GB" sz="1400" dirty="0">
              <a:latin typeface="Calibri Light" panose="020F0302020204030204" pitchFamily="34" charset="0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1938610" y="5643563"/>
            <a:ext cx="1334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0.75&lt;R&lt;0.95</a:t>
            </a:r>
            <a:endParaRPr lang="en-GB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5094" y="3191495"/>
            <a:ext cx="5154024" cy="334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ttangolo 19"/>
          <p:cNvSpPr/>
          <p:nvPr/>
        </p:nvSpPr>
        <p:spPr>
          <a:xfrm>
            <a:off x="3923929" y="2852936"/>
            <a:ext cx="28409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In situ soil moisture observations</a:t>
            </a:r>
            <a:endParaRPr lang="en-GB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Segnaposto numero diapositiva 6"/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AA8F193B-4E54-4368-A624-3CC98D7D4311}" type="slidenum">
              <a:rPr lang="en-GB" smtClean="0"/>
              <a:pPr algn="r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74925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0" y="115894"/>
            <a:ext cx="7704138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indent="447675" algn="l">
              <a:spcBef>
                <a:spcPct val="0"/>
              </a:spcBef>
              <a:defRPr sz="32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defRPr>
            </a:lvl1pPr>
            <a:lvl2pPr marL="1179513" indent="-285750" algn="l">
              <a:spcBef>
                <a:spcPct val="0"/>
              </a:spcBef>
            </a:lvl2pPr>
            <a:lvl3pPr marL="1587500" indent="-228600" algn="l">
              <a:spcBef>
                <a:spcPct val="0"/>
              </a:spcBef>
            </a:lvl3pPr>
            <a:lvl4pPr marL="1995488" indent="-228600" algn="l">
              <a:spcBef>
                <a:spcPct val="0"/>
              </a:spcBef>
            </a:lvl4pPr>
            <a:lvl5pPr marL="2403475" indent="-228600" algn="l">
              <a:spcBef>
                <a:spcPct val="0"/>
              </a:spcBef>
            </a:lvl5pPr>
            <a:lvl6pPr marL="2860675" indent="-228600" fontAlgn="base">
              <a:spcBef>
                <a:spcPct val="0"/>
              </a:spcBef>
              <a:spcAft>
                <a:spcPct val="0"/>
              </a:spcAft>
            </a:lvl6pPr>
            <a:lvl7pPr marL="3317875" indent="-228600" fontAlgn="base">
              <a:spcBef>
                <a:spcPct val="0"/>
              </a:spcBef>
              <a:spcAft>
                <a:spcPct val="0"/>
              </a:spcAft>
            </a:lvl7pPr>
            <a:lvl8pPr marL="3775075" indent="-228600" fontAlgn="base">
              <a:spcBef>
                <a:spcPct val="0"/>
              </a:spcBef>
              <a:spcAft>
                <a:spcPct val="0"/>
              </a:spcAft>
            </a:lvl8pPr>
            <a:lvl9pPr marL="4232275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GB" altLang="it-IT" dirty="0" smtClean="0"/>
              <a:t>SM2RAIN: satellite </a:t>
            </a:r>
            <a:r>
              <a:rPr lang="en-GB" altLang="it-IT" dirty="0"/>
              <a:t>soil </a:t>
            </a:r>
            <a:r>
              <a:rPr lang="en-GB" altLang="it-IT" dirty="0" smtClean="0"/>
              <a:t>moisture</a:t>
            </a:r>
            <a:endParaRPr lang="en-GB" altLang="it-IT" dirty="0"/>
          </a:p>
        </p:txBody>
      </p:sp>
      <p:sp>
        <p:nvSpPr>
          <p:cNvPr id="902158" name="Text Box 14"/>
          <p:cNvSpPr txBox="1">
            <a:spLocks noChangeArrowheads="1"/>
          </p:cNvSpPr>
          <p:nvPr/>
        </p:nvSpPr>
        <p:spPr bwMode="auto">
          <a:xfrm rot="16200000">
            <a:off x="-216866" y="2126117"/>
            <a:ext cx="962369" cy="41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GB" altLang="it-IT" sz="2200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</a:rPr>
              <a:t>SENSOR</a:t>
            </a:r>
          </a:p>
        </p:txBody>
      </p:sp>
      <p:sp>
        <p:nvSpPr>
          <p:cNvPr id="902161" name="Text Box 17"/>
          <p:cNvSpPr txBox="1">
            <a:spLocks noChangeArrowheads="1"/>
          </p:cNvSpPr>
          <p:nvPr/>
        </p:nvSpPr>
        <p:spPr bwMode="auto">
          <a:xfrm rot="16200000">
            <a:off x="-458699" y="4970124"/>
            <a:ext cx="1446028" cy="41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GB" altLang="it-IT" sz="2200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</a:rPr>
              <a:t>ALGORITHM</a:t>
            </a:r>
          </a:p>
        </p:txBody>
      </p:sp>
      <p:sp>
        <p:nvSpPr>
          <p:cNvPr id="902146" name="Rectangle 2"/>
          <p:cNvSpPr>
            <a:spLocks noChangeArrowheads="1"/>
          </p:cNvSpPr>
          <p:nvPr/>
        </p:nvSpPr>
        <p:spPr bwMode="auto">
          <a:xfrm>
            <a:off x="828675" y="1179221"/>
            <a:ext cx="1295400" cy="646331"/>
          </a:xfrm>
          <a:prstGeom prst="rect">
            <a:avLst/>
          </a:prstGeom>
          <a:solidFill>
            <a:srgbClr val="FFFF00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it-IT" sz="2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</a:rPr>
              <a:t>ASCAT</a:t>
            </a:r>
            <a:r>
              <a:rPr lang="en-US" altLang="it-IT" sz="2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</a:rPr>
              <a:t/>
            </a:r>
            <a:br>
              <a:rPr lang="en-US" altLang="it-IT" sz="2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</a:rPr>
            </a:br>
            <a:r>
              <a:rPr lang="en-US" altLang="it-IT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</a:rPr>
              <a:t>METOP</a:t>
            </a:r>
            <a:r>
              <a:rPr lang="en-US" altLang="it-IT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</a:rPr>
              <a:t> A-B</a:t>
            </a:r>
          </a:p>
        </p:txBody>
      </p:sp>
      <p:sp>
        <p:nvSpPr>
          <p:cNvPr id="902147" name="Rectangle 3"/>
          <p:cNvSpPr>
            <a:spLocks noChangeArrowheads="1"/>
          </p:cNvSpPr>
          <p:nvPr/>
        </p:nvSpPr>
        <p:spPr bwMode="auto">
          <a:xfrm>
            <a:off x="611188" y="5805191"/>
            <a:ext cx="2305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it-IT" sz="1400" u="sng" dirty="0">
                <a:solidFill>
                  <a:srgbClr val="C00000"/>
                </a:solidFill>
                <a:latin typeface="Calibri Light" panose="020F0302020204030204" pitchFamily="34" charset="0"/>
              </a:rPr>
              <a:t>Change detection</a:t>
            </a:r>
            <a:r>
              <a:rPr lang="en-US" altLang="it-IT" sz="140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it-IT" sz="1400" dirty="0">
                <a:latin typeface="Calibri Light" panose="020F0302020204030204" pitchFamily="34" charset="0"/>
              </a:rPr>
              <a:t>algorithm from TU-Wien.</a:t>
            </a:r>
          </a:p>
        </p:txBody>
      </p:sp>
      <p:sp>
        <p:nvSpPr>
          <p:cNvPr id="902148" name="Rectangle 4"/>
          <p:cNvSpPr>
            <a:spLocks noChangeArrowheads="1"/>
          </p:cNvSpPr>
          <p:nvPr/>
        </p:nvSpPr>
        <p:spPr bwMode="auto">
          <a:xfrm>
            <a:off x="769946" y="6308433"/>
            <a:ext cx="1863193" cy="28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en-US" altLang="it-IT" sz="1400" dirty="0">
                <a:solidFill>
                  <a:srgbClr val="006600"/>
                </a:solidFill>
                <a:latin typeface="Calibri Light" panose="020F0302020204030204" pitchFamily="34" charset="0"/>
              </a:rPr>
              <a:t>Wagner et al. (1999, RSE)</a:t>
            </a:r>
            <a:endParaRPr lang="en-GB" altLang="it-IT" sz="1400" dirty="0">
              <a:solidFill>
                <a:srgbClr val="0066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902156" name="Picture 12" descr="full_gif_h07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7" y="3644608"/>
            <a:ext cx="2663825" cy="194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2159" name="Rectangle 15"/>
          <p:cNvSpPr>
            <a:spLocks noChangeArrowheads="1"/>
          </p:cNvSpPr>
          <p:nvPr/>
        </p:nvSpPr>
        <p:spPr bwMode="auto">
          <a:xfrm>
            <a:off x="719138" y="1907877"/>
            <a:ext cx="2305050" cy="1708160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10000"/>
              </a:spcBef>
              <a:buClrTx/>
              <a:buSzTx/>
              <a:buFontTx/>
              <a:buChar char="•"/>
            </a:pPr>
            <a:r>
              <a:rPr lang="en-US" altLang="it-IT" sz="1400" dirty="0">
                <a:solidFill>
                  <a:schemeClr val="folHlink"/>
                </a:solidFill>
                <a:latin typeface="Calibri Light" panose="020F0302020204030204" pitchFamily="34" charset="0"/>
              </a:rPr>
              <a:t> </a:t>
            </a:r>
            <a:r>
              <a:rPr lang="en-US" altLang="it-IT" sz="1400" dirty="0" err="1">
                <a:solidFill>
                  <a:schemeClr val="folHlink"/>
                </a:solidFill>
                <a:latin typeface="Calibri Light" panose="020F0302020204030204" pitchFamily="34" charset="0"/>
              </a:rPr>
              <a:t>scatterometer</a:t>
            </a:r>
            <a:r>
              <a:rPr lang="en-US" altLang="it-IT" sz="1400" dirty="0">
                <a:solidFill>
                  <a:schemeClr val="folHlink"/>
                </a:solidFill>
                <a:latin typeface="Calibri Light" panose="020F0302020204030204" pitchFamily="34" charset="0"/>
              </a:rPr>
              <a:t> (active microwave)</a:t>
            </a:r>
          </a:p>
          <a:p>
            <a:pPr>
              <a:spcBef>
                <a:spcPct val="10000"/>
              </a:spcBef>
              <a:buClrTx/>
              <a:buSzTx/>
              <a:buFontTx/>
              <a:buChar char="•"/>
            </a:pPr>
            <a:r>
              <a:rPr lang="en-US" altLang="it-IT" sz="1400" dirty="0">
                <a:solidFill>
                  <a:schemeClr val="folHlink"/>
                </a:solidFill>
                <a:latin typeface="Calibri Light" panose="020F0302020204030204" pitchFamily="34" charset="0"/>
              </a:rPr>
              <a:t> C-band (5.7 GHz)</a:t>
            </a:r>
          </a:p>
          <a:p>
            <a:pPr>
              <a:spcBef>
                <a:spcPct val="10000"/>
              </a:spcBef>
              <a:buClrTx/>
              <a:buSzTx/>
              <a:buFontTx/>
              <a:buChar char="•"/>
            </a:pPr>
            <a:r>
              <a:rPr lang="en-US" altLang="it-IT" sz="1400" dirty="0">
                <a:solidFill>
                  <a:schemeClr val="folHlink"/>
                </a:solidFill>
                <a:latin typeface="Calibri Light" panose="020F0302020204030204" pitchFamily="34" charset="0"/>
              </a:rPr>
              <a:t> </a:t>
            </a:r>
            <a:r>
              <a:rPr lang="en-US" altLang="it-IT" sz="1400" dirty="0" err="1">
                <a:solidFill>
                  <a:schemeClr val="folHlink"/>
                </a:solidFill>
                <a:latin typeface="Calibri Light" panose="020F0302020204030204" pitchFamily="34" charset="0"/>
              </a:rPr>
              <a:t>VV</a:t>
            </a:r>
            <a:r>
              <a:rPr lang="en-US" altLang="it-IT" sz="1400" dirty="0">
                <a:solidFill>
                  <a:schemeClr val="folHlink"/>
                </a:solidFill>
                <a:latin typeface="Calibri Light" panose="020F0302020204030204" pitchFamily="34" charset="0"/>
              </a:rPr>
              <a:t> polarization</a:t>
            </a:r>
          </a:p>
          <a:p>
            <a:pPr>
              <a:spcBef>
                <a:spcPct val="10000"/>
              </a:spcBef>
              <a:buClrTx/>
              <a:buSzTx/>
              <a:buFontTx/>
              <a:buChar char="•"/>
            </a:pPr>
            <a:r>
              <a:rPr lang="en-US" altLang="it-IT" sz="1400" dirty="0">
                <a:solidFill>
                  <a:schemeClr val="folHlink"/>
                </a:solidFill>
                <a:latin typeface="Calibri Light" panose="020F0302020204030204" pitchFamily="34" charset="0"/>
              </a:rPr>
              <a:t> resolution 50/25 km</a:t>
            </a:r>
          </a:p>
          <a:p>
            <a:pPr>
              <a:spcBef>
                <a:spcPct val="10000"/>
              </a:spcBef>
              <a:buClrTx/>
              <a:buSzTx/>
              <a:buFontTx/>
              <a:buChar char="•"/>
            </a:pPr>
            <a:r>
              <a:rPr lang="en-US" altLang="it-IT" sz="1400" dirty="0">
                <a:solidFill>
                  <a:schemeClr val="folHlink"/>
                </a:solidFill>
                <a:latin typeface="Calibri Light" panose="020F0302020204030204" pitchFamily="34" charset="0"/>
              </a:rPr>
              <a:t> daily coverage</a:t>
            </a:r>
          </a:p>
          <a:p>
            <a:pPr>
              <a:spcBef>
                <a:spcPct val="10000"/>
              </a:spcBef>
              <a:buClrTx/>
              <a:buSzTx/>
              <a:buFontTx/>
              <a:buChar char="•"/>
            </a:pPr>
            <a:r>
              <a:rPr lang="en-US" altLang="it-IT" sz="1400" dirty="0">
                <a:solidFill>
                  <a:schemeClr val="folHlink"/>
                </a:solidFill>
                <a:latin typeface="Calibri Light" panose="020F0302020204030204" pitchFamily="34" charset="0"/>
              </a:rPr>
              <a:t> 2006 - ongoing</a:t>
            </a:r>
          </a:p>
        </p:txBody>
      </p:sp>
      <p:pic>
        <p:nvPicPr>
          <p:cNvPr id="37" name="Picture 15" descr="F:\METOP_low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1052219"/>
            <a:ext cx="1511300" cy="982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02198" name="Group 54"/>
          <p:cNvGrpSpPr>
            <a:grpSpLocks/>
          </p:cNvGrpSpPr>
          <p:nvPr/>
        </p:nvGrpSpPr>
        <p:grpSpPr bwMode="auto">
          <a:xfrm>
            <a:off x="3382963" y="980777"/>
            <a:ext cx="2894012" cy="5616574"/>
            <a:chOff x="2131" y="482"/>
            <a:chExt cx="1823" cy="3538"/>
          </a:xfrm>
        </p:grpSpPr>
        <p:pic>
          <p:nvPicPr>
            <p:cNvPr id="902186" name="Picture 42" descr="Texas_animation"/>
            <p:cNvPicPr>
              <a:picLocks noChangeAspect="1" noChangeArrowheads="1" noCrop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2168"/>
              <a:ext cx="1633" cy="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2162" name="Rectangle 18"/>
            <p:cNvSpPr>
              <a:spLocks noChangeArrowheads="1"/>
            </p:cNvSpPr>
            <p:nvPr/>
          </p:nvSpPr>
          <p:spPr bwMode="auto">
            <a:xfrm>
              <a:off x="2131" y="1066"/>
              <a:ext cx="1656" cy="940"/>
            </a:xfrm>
            <a:prstGeom prst="rect">
              <a:avLst/>
            </a:prstGeom>
            <a:noFill/>
            <a:ln w="28575" algn="ctr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10000"/>
                </a:spcBef>
                <a:buClrTx/>
                <a:buSzTx/>
                <a:buFontTx/>
                <a:buChar char="•"/>
              </a:pPr>
              <a:r>
                <a:rPr lang="en-US" altLang="it-IT" sz="1400" dirty="0">
                  <a:solidFill>
                    <a:schemeClr val="folHlink"/>
                  </a:solidFill>
                  <a:latin typeface="Calibri Light" panose="020F0302020204030204" pitchFamily="34" charset="0"/>
                </a:rPr>
                <a:t> radiometer (passive microwave)</a:t>
              </a:r>
            </a:p>
            <a:p>
              <a:pPr>
                <a:spcBef>
                  <a:spcPct val="10000"/>
                </a:spcBef>
                <a:buClrTx/>
                <a:buSzTx/>
                <a:buFontTx/>
                <a:buChar char="•"/>
              </a:pPr>
              <a:r>
                <a:rPr lang="en-US" altLang="it-IT" sz="1400" dirty="0">
                  <a:solidFill>
                    <a:schemeClr val="folHlink"/>
                  </a:solidFill>
                  <a:latin typeface="Calibri Light" panose="020F0302020204030204" pitchFamily="34" charset="0"/>
                </a:rPr>
                <a:t> 6.9 - 10.7 - 18.7 - 36.5 GHz</a:t>
              </a:r>
            </a:p>
            <a:p>
              <a:pPr>
                <a:spcBef>
                  <a:spcPct val="10000"/>
                </a:spcBef>
                <a:buClrTx/>
                <a:buSzTx/>
                <a:buFontTx/>
                <a:buChar char="•"/>
              </a:pPr>
              <a:r>
                <a:rPr lang="en-US" altLang="it-IT" sz="1400" dirty="0">
                  <a:solidFill>
                    <a:schemeClr val="folHlink"/>
                  </a:solidFill>
                  <a:latin typeface="Calibri Light" panose="020F0302020204030204" pitchFamily="34" charset="0"/>
                </a:rPr>
                <a:t> HH and VV polarization</a:t>
              </a:r>
            </a:p>
            <a:p>
              <a:pPr>
                <a:spcBef>
                  <a:spcPct val="10000"/>
                </a:spcBef>
                <a:buClrTx/>
                <a:buSzTx/>
                <a:buFontTx/>
                <a:buChar char="•"/>
              </a:pPr>
              <a:r>
                <a:rPr lang="de-DE" altLang="it-IT" sz="1400" dirty="0">
                  <a:solidFill>
                    <a:schemeClr val="folHlink"/>
                  </a:solidFill>
                  <a:latin typeface="Calibri Light" panose="020F0302020204030204" pitchFamily="34" charset="0"/>
                </a:rPr>
                <a:t> 74x43 (6.9), 14x8 (36.5) km</a:t>
              </a:r>
              <a:endParaRPr lang="en-US" altLang="it-IT" sz="1400" dirty="0">
                <a:solidFill>
                  <a:schemeClr val="folHlink"/>
                </a:solidFill>
                <a:latin typeface="Calibri Light" panose="020F0302020204030204" pitchFamily="34" charset="0"/>
              </a:endParaRPr>
            </a:p>
            <a:p>
              <a:pPr>
                <a:spcBef>
                  <a:spcPct val="10000"/>
                </a:spcBef>
                <a:buClrTx/>
                <a:buSzTx/>
                <a:buFontTx/>
                <a:buChar char="•"/>
              </a:pPr>
              <a:r>
                <a:rPr lang="en-US" altLang="it-IT" sz="1400" dirty="0">
                  <a:solidFill>
                    <a:schemeClr val="folHlink"/>
                  </a:solidFill>
                  <a:latin typeface="Calibri Light" panose="020F0302020204030204" pitchFamily="34" charset="0"/>
                </a:rPr>
                <a:t> daily coverage</a:t>
              </a:r>
            </a:p>
            <a:p>
              <a:pPr>
                <a:spcBef>
                  <a:spcPct val="10000"/>
                </a:spcBef>
                <a:buClrTx/>
                <a:buSzTx/>
                <a:buFontTx/>
                <a:buChar char="•"/>
              </a:pPr>
              <a:r>
                <a:rPr lang="en-US" altLang="it-IT" sz="1400" dirty="0">
                  <a:solidFill>
                    <a:schemeClr val="folHlink"/>
                  </a:solidFill>
                  <a:latin typeface="Calibri Light" panose="020F0302020204030204" pitchFamily="34" charset="0"/>
                </a:rPr>
                <a:t> 2002 - 2011</a:t>
              </a:r>
            </a:p>
          </p:txBody>
        </p:sp>
        <p:sp>
          <p:nvSpPr>
            <p:cNvPr id="902163" name="Rectangle 19"/>
            <p:cNvSpPr>
              <a:spLocks noChangeArrowheads="1"/>
            </p:cNvSpPr>
            <p:nvPr/>
          </p:nvSpPr>
          <p:spPr bwMode="auto">
            <a:xfrm>
              <a:off x="2382" y="607"/>
              <a:ext cx="816" cy="407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it-IT" sz="22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 Light" panose="020F0302020204030204" pitchFamily="34" charset="0"/>
                </a:rPr>
                <a:t>AMSR-E</a:t>
              </a:r>
              <a:br>
                <a:rPr lang="en-US" altLang="it-IT" sz="22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 Light" panose="020F0302020204030204" pitchFamily="34" charset="0"/>
                </a:rPr>
              </a:br>
              <a:r>
                <a:rPr lang="en-US" altLang="it-IT" sz="14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 Light" panose="020F0302020204030204" pitchFamily="34" charset="0"/>
                </a:rPr>
                <a:t>AQUA</a:t>
              </a:r>
              <a:endParaRPr lang="en-US" altLang="it-IT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</a:endParaRPr>
            </a:p>
          </p:txBody>
        </p:sp>
        <p:pic>
          <p:nvPicPr>
            <p:cNvPr id="902164" name="Picture 20" descr="Aqua satellite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971554">
              <a:off x="3288" y="482"/>
              <a:ext cx="666" cy="771"/>
            </a:xfrm>
            <a:prstGeom prst="rect">
              <a:avLst/>
            </a:prstGeom>
            <a:noFill/>
            <a:ln>
              <a:noFill/>
            </a:ln>
            <a:effectLst>
              <a:outerShdw dist="135003" dir="2928844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178" name="Rectangle 34"/>
            <p:cNvSpPr>
              <a:spLocks noChangeArrowheads="1"/>
            </p:cNvSpPr>
            <p:nvPr/>
          </p:nvSpPr>
          <p:spPr bwMode="auto">
            <a:xfrm>
              <a:off x="2200" y="3424"/>
              <a:ext cx="1542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it-IT" sz="1400" u="sng" dirty="0">
                  <a:solidFill>
                    <a:srgbClr val="C00000"/>
                  </a:solidFill>
                  <a:latin typeface="Calibri Light" panose="020F0302020204030204" pitchFamily="34" charset="0"/>
                </a:rPr>
                <a:t>LPRM </a:t>
              </a:r>
              <a:r>
                <a:rPr lang="en-US" altLang="it-IT" sz="1400" u="sng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algorithm</a:t>
              </a:r>
              <a:r>
                <a:rPr lang="en-US" altLang="it-IT" sz="1400" dirty="0" smtClean="0">
                  <a:latin typeface="Calibri Light" panose="020F0302020204030204" pitchFamily="34" charset="0"/>
                </a:rPr>
                <a:t>: Land </a:t>
              </a:r>
              <a:r>
                <a:rPr lang="en-US" altLang="it-IT" sz="1400" dirty="0">
                  <a:latin typeface="Calibri Light" panose="020F0302020204030204" pitchFamily="34" charset="0"/>
                </a:rPr>
                <a:t>parameter retrieval model from VUA+NASA.</a:t>
              </a:r>
            </a:p>
          </p:txBody>
        </p:sp>
        <p:sp>
          <p:nvSpPr>
            <p:cNvPr id="902179" name="Rectangle 35"/>
            <p:cNvSpPr>
              <a:spLocks noChangeArrowheads="1"/>
            </p:cNvSpPr>
            <p:nvPr/>
          </p:nvSpPr>
          <p:spPr bwMode="auto">
            <a:xfrm>
              <a:off x="2517" y="3838"/>
              <a:ext cx="1029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pPr algn="l"/>
              <a:r>
                <a:rPr lang="en-US" altLang="it-IT" sz="1400" dirty="0">
                  <a:solidFill>
                    <a:srgbClr val="006600"/>
                  </a:solidFill>
                  <a:latin typeface="Calibri Light" panose="020F0302020204030204" pitchFamily="34" charset="0"/>
                </a:rPr>
                <a:t>Owe et al. (2008, JGR)</a:t>
              </a:r>
              <a:endParaRPr lang="it-IT" altLang="it-IT" sz="1400" dirty="0">
                <a:solidFill>
                  <a:srgbClr val="006600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902199" name="Group 55"/>
          <p:cNvGrpSpPr>
            <a:grpSpLocks/>
          </p:cNvGrpSpPr>
          <p:nvPr/>
        </p:nvGrpSpPr>
        <p:grpSpPr bwMode="auto">
          <a:xfrm>
            <a:off x="6335721" y="1114132"/>
            <a:ext cx="2808287" cy="5473703"/>
            <a:chOff x="3991" y="564"/>
            <a:chExt cx="1769" cy="3448"/>
          </a:xfrm>
        </p:grpSpPr>
        <p:sp>
          <p:nvSpPr>
            <p:cNvPr id="902180" name="Rectangle 36"/>
            <p:cNvSpPr>
              <a:spLocks noChangeArrowheads="1"/>
            </p:cNvSpPr>
            <p:nvPr/>
          </p:nvSpPr>
          <p:spPr bwMode="auto">
            <a:xfrm>
              <a:off x="4060" y="618"/>
              <a:ext cx="816" cy="407"/>
            </a:xfrm>
            <a:prstGeom prst="rect">
              <a:avLst/>
            </a:prstGeom>
            <a:solidFill>
              <a:srgbClr val="FFFF00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it-IT" sz="2200" dirty="0" err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 Light" panose="020F0302020204030204" pitchFamily="34" charset="0"/>
                </a:rPr>
                <a:t>MIRAS</a:t>
              </a:r>
              <a:r>
                <a:rPr lang="en-US" altLang="it-IT" sz="22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 Light" panose="020F0302020204030204" pitchFamily="34" charset="0"/>
                </a:rPr>
                <a:t/>
              </a:r>
              <a:br>
                <a:rPr lang="en-US" altLang="it-IT" sz="22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 Light" panose="020F0302020204030204" pitchFamily="34" charset="0"/>
                </a:rPr>
              </a:br>
              <a:r>
                <a:rPr lang="en-US" altLang="it-IT" sz="14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 Light" panose="020F0302020204030204" pitchFamily="34" charset="0"/>
                </a:rPr>
                <a:t>SMOS</a:t>
              </a:r>
            </a:p>
          </p:txBody>
        </p:sp>
        <p:sp>
          <p:nvSpPr>
            <p:cNvPr id="902187" name="Rectangle 43"/>
            <p:cNvSpPr>
              <a:spLocks noChangeArrowheads="1"/>
            </p:cNvSpPr>
            <p:nvPr/>
          </p:nvSpPr>
          <p:spPr bwMode="auto">
            <a:xfrm>
              <a:off x="4059" y="1066"/>
              <a:ext cx="1588" cy="1076"/>
            </a:xfrm>
            <a:prstGeom prst="rect">
              <a:avLst/>
            </a:prstGeom>
            <a:noFill/>
            <a:ln w="28575" algn="ctr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10000"/>
                </a:spcBef>
                <a:buClrTx/>
                <a:buSzTx/>
                <a:buFontTx/>
                <a:buChar char="•"/>
              </a:pPr>
              <a:r>
                <a:rPr lang="en-US" altLang="it-IT" sz="1400" dirty="0">
                  <a:solidFill>
                    <a:schemeClr val="folHlink"/>
                  </a:solidFill>
                  <a:latin typeface="Calibri Light" panose="020F0302020204030204" pitchFamily="34" charset="0"/>
                </a:rPr>
                <a:t> radiometer (passive microwave)</a:t>
              </a:r>
            </a:p>
            <a:p>
              <a:pPr>
                <a:spcBef>
                  <a:spcPct val="10000"/>
                </a:spcBef>
                <a:buClrTx/>
                <a:buSzTx/>
                <a:buFontTx/>
                <a:buChar char="•"/>
              </a:pPr>
              <a:r>
                <a:rPr lang="en-US" altLang="it-IT" sz="1400" dirty="0">
                  <a:solidFill>
                    <a:schemeClr val="folHlink"/>
                  </a:solidFill>
                  <a:latin typeface="Calibri Light" panose="020F0302020204030204" pitchFamily="34" charset="0"/>
                </a:rPr>
                <a:t> L-band (1.4 GHz)</a:t>
              </a:r>
            </a:p>
            <a:p>
              <a:pPr>
                <a:spcBef>
                  <a:spcPct val="10000"/>
                </a:spcBef>
                <a:buClrTx/>
                <a:buSzTx/>
                <a:buFontTx/>
                <a:buChar char="•"/>
              </a:pPr>
              <a:r>
                <a:rPr lang="en-US" altLang="it-IT" sz="1400" dirty="0">
                  <a:solidFill>
                    <a:schemeClr val="folHlink"/>
                  </a:solidFill>
                  <a:latin typeface="Calibri Light" panose="020F0302020204030204" pitchFamily="34" charset="0"/>
                </a:rPr>
                <a:t> full polarization</a:t>
              </a:r>
            </a:p>
            <a:p>
              <a:pPr>
                <a:spcBef>
                  <a:spcPct val="10000"/>
                </a:spcBef>
                <a:buClrTx/>
                <a:buSzTx/>
                <a:buFontTx/>
                <a:buChar char="•"/>
              </a:pPr>
              <a:r>
                <a:rPr lang="de-DE" altLang="it-IT" sz="1400" dirty="0">
                  <a:solidFill>
                    <a:schemeClr val="folHlink"/>
                  </a:solidFill>
                  <a:latin typeface="Calibri Light" panose="020F0302020204030204" pitchFamily="34" charset="0"/>
                </a:rPr>
                <a:t> 43 km</a:t>
              </a:r>
            </a:p>
            <a:p>
              <a:pPr>
                <a:spcBef>
                  <a:spcPct val="10000"/>
                </a:spcBef>
                <a:buClrTx/>
                <a:buSzTx/>
                <a:buFontTx/>
                <a:buChar char="•"/>
              </a:pPr>
              <a:r>
                <a:rPr lang="en-US" altLang="it-IT" sz="1400" dirty="0">
                  <a:solidFill>
                    <a:schemeClr val="folHlink"/>
                  </a:solidFill>
                  <a:latin typeface="Calibri Light" panose="020F0302020204030204" pitchFamily="34" charset="0"/>
                </a:rPr>
                <a:t> 2/3 day coverage</a:t>
              </a:r>
            </a:p>
            <a:p>
              <a:pPr>
                <a:spcBef>
                  <a:spcPct val="10000"/>
                </a:spcBef>
                <a:buClrTx/>
                <a:buSzTx/>
                <a:buFontTx/>
                <a:buChar char="•"/>
              </a:pPr>
              <a:r>
                <a:rPr lang="en-US" altLang="it-IT" sz="1400" dirty="0">
                  <a:solidFill>
                    <a:schemeClr val="folHlink"/>
                  </a:solidFill>
                  <a:latin typeface="Calibri Light" panose="020F0302020204030204" pitchFamily="34" charset="0"/>
                </a:rPr>
                <a:t> 2010 - ongoing</a:t>
              </a:r>
            </a:p>
          </p:txBody>
        </p:sp>
        <p:pic>
          <p:nvPicPr>
            <p:cNvPr id="902182" name="Picture 38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2" y="564"/>
              <a:ext cx="817" cy="744"/>
            </a:xfrm>
            <a:prstGeom prst="rect">
              <a:avLst/>
            </a:prstGeom>
            <a:noFill/>
            <a:ln>
              <a:noFill/>
            </a:ln>
            <a:effectLst>
              <a:outerShdw dist="249515" dir="451538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194" name="Rectangle 50"/>
            <p:cNvSpPr>
              <a:spLocks noChangeArrowheads="1"/>
            </p:cNvSpPr>
            <p:nvPr/>
          </p:nvSpPr>
          <p:spPr bwMode="auto">
            <a:xfrm>
              <a:off x="4014" y="3385"/>
              <a:ext cx="1633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it-IT" sz="1400" u="sng" dirty="0">
                  <a:solidFill>
                    <a:srgbClr val="C00000"/>
                  </a:solidFill>
                  <a:latin typeface="Calibri Light" panose="020F0302020204030204" pitchFamily="34" charset="0"/>
                </a:rPr>
                <a:t>L-MEB </a:t>
              </a:r>
              <a:r>
                <a:rPr lang="en-US" altLang="it-IT" sz="1400" u="sng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algorithm</a:t>
              </a:r>
              <a:r>
                <a:rPr lang="en-US" altLang="it-IT" sz="1400" dirty="0">
                  <a:solidFill>
                    <a:srgbClr val="C00000"/>
                  </a:solidFill>
                  <a:latin typeface="Calibri Light" panose="020F0302020204030204" pitchFamily="34" charset="0"/>
                </a:rPr>
                <a:t> </a:t>
              </a:r>
              <a:r>
                <a:rPr lang="en-US" altLang="it-IT" sz="1400" dirty="0" smtClean="0">
                  <a:latin typeface="Calibri Light" panose="020F0302020204030204" pitchFamily="34" charset="0"/>
                </a:rPr>
                <a:t>:L-band </a:t>
              </a:r>
              <a:r>
                <a:rPr lang="en-US" altLang="it-IT" sz="1400" dirty="0">
                  <a:latin typeface="Calibri Light" panose="020F0302020204030204" pitchFamily="34" charset="0"/>
                </a:rPr>
                <a:t>Microwave Emission of the Biosphere model.</a:t>
              </a:r>
            </a:p>
          </p:txBody>
        </p:sp>
        <p:sp>
          <p:nvSpPr>
            <p:cNvPr id="902195" name="Rectangle 51"/>
            <p:cNvSpPr>
              <a:spLocks noChangeArrowheads="1"/>
            </p:cNvSpPr>
            <p:nvPr/>
          </p:nvSpPr>
          <p:spPr bwMode="auto">
            <a:xfrm>
              <a:off x="4105" y="3830"/>
              <a:ext cx="1655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>
              <a:spAutoFit/>
            </a:bodyPr>
            <a:lstStyle/>
            <a:p>
              <a:pPr algn="l"/>
              <a:r>
                <a:rPr lang="en-US" altLang="it-IT" sz="1400" dirty="0">
                  <a:solidFill>
                    <a:srgbClr val="006600"/>
                  </a:solidFill>
                  <a:latin typeface="Calibri Light" panose="020F0302020204030204" pitchFamily="34" charset="0"/>
                </a:rPr>
                <a:t>Kerr et al. (2012, IEEE TGRS)</a:t>
              </a:r>
              <a:endParaRPr lang="it-IT" altLang="it-IT" sz="1400" dirty="0">
                <a:solidFill>
                  <a:srgbClr val="006600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902197" name="Picture 53" descr="hornofafrica"/>
            <p:cNvPicPr>
              <a:picLocks noChangeAspect="1" noChangeArrowheads="1" noCrop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1" y="2259"/>
              <a:ext cx="1701" cy="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Segnaposto numero diapositiva 6"/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AA8F193B-4E54-4368-A624-3CC98D7D4311}" type="slidenum">
              <a:rPr lang="en-GB" smtClean="0"/>
              <a:pPr algn="r"/>
              <a:t>7</a:t>
            </a:fld>
            <a:endParaRPr lang="en-GB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2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2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2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0" y="115894"/>
            <a:ext cx="7380288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indent="447675" algn="l">
              <a:spcBef>
                <a:spcPct val="0"/>
              </a:spcBef>
              <a:defRPr sz="32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defRPr>
            </a:lvl1pPr>
            <a:lvl2pPr marL="1179513" indent="-285750" algn="l">
              <a:spcBef>
                <a:spcPct val="0"/>
              </a:spcBef>
            </a:lvl2pPr>
            <a:lvl3pPr marL="1587500" indent="-228600" algn="l">
              <a:spcBef>
                <a:spcPct val="0"/>
              </a:spcBef>
            </a:lvl3pPr>
            <a:lvl4pPr marL="1995488" indent="-228600" algn="l">
              <a:spcBef>
                <a:spcPct val="0"/>
              </a:spcBef>
            </a:lvl4pPr>
            <a:lvl5pPr marL="2403475" indent="-228600" algn="l">
              <a:spcBef>
                <a:spcPct val="0"/>
              </a:spcBef>
            </a:lvl5pPr>
            <a:lvl6pPr marL="2860675" indent="-228600" fontAlgn="base">
              <a:spcBef>
                <a:spcPct val="0"/>
              </a:spcBef>
              <a:spcAft>
                <a:spcPct val="0"/>
              </a:spcAft>
            </a:lvl6pPr>
            <a:lvl7pPr marL="3317875" indent="-228600" fontAlgn="base">
              <a:spcBef>
                <a:spcPct val="0"/>
              </a:spcBef>
              <a:spcAft>
                <a:spcPct val="0"/>
              </a:spcAft>
            </a:lvl7pPr>
            <a:lvl8pPr marL="3775075" indent="-228600" fontAlgn="base">
              <a:spcBef>
                <a:spcPct val="0"/>
              </a:spcBef>
              <a:spcAft>
                <a:spcPct val="0"/>
              </a:spcAft>
            </a:lvl8pPr>
            <a:lvl9pPr marL="4232275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GB" altLang="it-IT" dirty="0"/>
              <a:t>Global scale: correlation</a:t>
            </a:r>
          </a:p>
        </p:txBody>
      </p:sp>
      <p:pic>
        <p:nvPicPr>
          <p:cNvPr id="17" name="Picture 4" descr="Figure03_Rmap_vs_GPCC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50" t="9445" r="15142" b="29981"/>
          <a:stretch/>
        </p:blipFill>
        <p:spPr bwMode="auto">
          <a:xfrm>
            <a:off x="43058" y="910704"/>
            <a:ext cx="4890893" cy="591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5364088" y="920038"/>
            <a:ext cx="3804628" cy="173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it-IT" sz="1800" dirty="0">
                <a:latin typeface="Calibri Light" panose="020F0302020204030204" pitchFamily="34" charset="0"/>
              </a:rPr>
              <a:t>Correlation map between 5-day rainfall from </a:t>
            </a:r>
            <a:r>
              <a:rPr lang="en-US" altLang="it-IT" sz="1800" dirty="0">
                <a:solidFill>
                  <a:srgbClr val="C00000"/>
                </a:solidFill>
                <a:latin typeface="Calibri Light" panose="020F0302020204030204" pitchFamily="34" charset="0"/>
              </a:rPr>
              <a:t>GPCC </a:t>
            </a:r>
            <a:r>
              <a:rPr lang="en-US" altLang="it-IT" sz="1800" dirty="0">
                <a:latin typeface="Calibri Light" panose="020F0302020204030204" pitchFamily="34" charset="0"/>
              </a:rPr>
              <a:t>and the rainfall product obtained from the application of SM2RAIN algorithm to </a:t>
            </a:r>
            <a:r>
              <a:rPr lang="en-US" altLang="it-IT" sz="1800" dirty="0">
                <a:solidFill>
                  <a:srgbClr val="C00000"/>
                </a:solidFill>
                <a:latin typeface="Calibri Light" panose="020F0302020204030204" pitchFamily="34" charset="0"/>
              </a:rPr>
              <a:t>ASCAT, AMSR-E </a:t>
            </a:r>
            <a:r>
              <a:rPr lang="en-US" altLang="it-IT" sz="1800" dirty="0">
                <a:latin typeface="Calibri Light" panose="020F0302020204030204" pitchFamily="34" charset="0"/>
              </a:rPr>
              <a:t>and </a:t>
            </a:r>
            <a:r>
              <a:rPr lang="en-US" altLang="it-IT" sz="1800" dirty="0">
                <a:solidFill>
                  <a:srgbClr val="C00000"/>
                </a:solidFill>
                <a:latin typeface="Calibri Light" panose="020F0302020204030204" pitchFamily="34" charset="0"/>
              </a:rPr>
              <a:t>SMOS </a:t>
            </a:r>
            <a:r>
              <a:rPr lang="en-US" altLang="it-IT" sz="1800" dirty="0">
                <a:latin typeface="Calibri Light" panose="020F0302020204030204" pitchFamily="34" charset="0"/>
              </a:rPr>
              <a:t>data plus </a:t>
            </a:r>
            <a:r>
              <a:rPr lang="en-US" altLang="it-IT" sz="1800" dirty="0">
                <a:solidFill>
                  <a:srgbClr val="C00000"/>
                </a:solidFill>
                <a:latin typeface="Calibri Light" panose="020F0302020204030204" pitchFamily="34" charset="0"/>
              </a:rPr>
              <a:t>TMPA 3B42RT</a:t>
            </a:r>
            <a:r>
              <a:rPr lang="en-US" altLang="it-IT" sz="1800" dirty="0">
                <a:latin typeface="Calibri Light" panose="020F0302020204030204" pitchFamily="34" charset="0"/>
              </a:rPr>
              <a:t/>
            </a:r>
            <a:br>
              <a:rPr lang="en-US" altLang="it-IT" sz="1800" dirty="0">
                <a:latin typeface="Calibri Light" panose="020F0302020204030204" pitchFamily="34" charset="0"/>
              </a:rPr>
            </a:br>
            <a:r>
              <a:rPr lang="en-US" altLang="it-IT" sz="1800" dirty="0">
                <a:latin typeface="Calibri Light" panose="020F0302020204030204" pitchFamily="34" charset="0"/>
              </a:rPr>
              <a:t>(</a:t>
            </a:r>
            <a:r>
              <a:rPr lang="en-US" altLang="it-IT" sz="1800" i="1" dirty="0">
                <a:latin typeface="Calibri Light" panose="020F0302020204030204" pitchFamily="34" charset="0"/>
              </a:rPr>
              <a:t>VALIDATION period 2010-2011</a:t>
            </a:r>
            <a:r>
              <a:rPr lang="en-US" altLang="it-IT" sz="1800" dirty="0">
                <a:latin typeface="Calibri Light" panose="020F0302020204030204" pitchFamily="34" charset="0"/>
              </a:rPr>
              <a:t>)</a:t>
            </a:r>
          </a:p>
        </p:txBody>
      </p:sp>
      <p:pic>
        <p:nvPicPr>
          <p:cNvPr id="19" name="Picture 4" descr="Figure03_Rmap_vs_GPCC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769" t="8489" r="7509" b="8286"/>
          <a:stretch/>
        </p:blipFill>
        <p:spPr bwMode="auto">
          <a:xfrm>
            <a:off x="4932040" y="908725"/>
            <a:ext cx="382910" cy="589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igure03_Rmap_vs_GPCC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08" t="70160" r="15273" b="8286"/>
          <a:stretch/>
        </p:blipFill>
        <p:spPr bwMode="auto">
          <a:xfrm>
            <a:off x="5220072" y="3068960"/>
            <a:ext cx="384281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314950" y="5229200"/>
            <a:ext cx="3747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0" dirty="0">
                <a:solidFill>
                  <a:srgbClr val="003300"/>
                </a:solidFill>
              </a:rPr>
              <a:t>Brocca, L., Ciabatta, L., </a:t>
            </a:r>
            <a:r>
              <a:rPr lang="en-GB" sz="1200" b="0" dirty="0" err="1">
                <a:solidFill>
                  <a:srgbClr val="003300"/>
                </a:solidFill>
              </a:rPr>
              <a:t>Massari</a:t>
            </a:r>
            <a:r>
              <a:rPr lang="en-GB" sz="1200" b="0" dirty="0">
                <a:solidFill>
                  <a:srgbClr val="003300"/>
                </a:solidFill>
              </a:rPr>
              <a:t>, C., </a:t>
            </a:r>
            <a:r>
              <a:rPr lang="en-GB" sz="1200" b="0" dirty="0" err="1">
                <a:solidFill>
                  <a:srgbClr val="003300"/>
                </a:solidFill>
              </a:rPr>
              <a:t>Moramarco</a:t>
            </a:r>
            <a:r>
              <a:rPr lang="en-GB" sz="1200" b="0" dirty="0">
                <a:solidFill>
                  <a:srgbClr val="003300"/>
                </a:solidFill>
              </a:rPr>
              <a:t>, T., Hahn, S., </a:t>
            </a:r>
            <a:r>
              <a:rPr lang="en-GB" sz="1200" b="0" dirty="0" err="1">
                <a:solidFill>
                  <a:srgbClr val="003300"/>
                </a:solidFill>
              </a:rPr>
              <a:t>Hasenauer</a:t>
            </a:r>
            <a:r>
              <a:rPr lang="en-GB" sz="1200" b="0" dirty="0">
                <a:solidFill>
                  <a:srgbClr val="003300"/>
                </a:solidFill>
              </a:rPr>
              <a:t>, S., Kidd, R., </a:t>
            </a:r>
            <a:r>
              <a:rPr lang="en-GB" sz="1200" b="0" dirty="0" err="1">
                <a:solidFill>
                  <a:srgbClr val="003300"/>
                </a:solidFill>
              </a:rPr>
              <a:t>Dorigo</a:t>
            </a:r>
            <a:r>
              <a:rPr lang="en-GB" sz="1200" b="0" dirty="0">
                <a:solidFill>
                  <a:srgbClr val="003300"/>
                </a:solidFill>
              </a:rPr>
              <a:t>, W., Wagner, W., </a:t>
            </a:r>
            <a:r>
              <a:rPr lang="en-GB" sz="1200" b="0" dirty="0" err="1">
                <a:solidFill>
                  <a:srgbClr val="003300"/>
                </a:solidFill>
              </a:rPr>
              <a:t>Levizzani</a:t>
            </a:r>
            <a:r>
              <a:rPr lang="en-GB" sz="1200" b="0" dirty="0">
                <a:solidFill>
                  <a:srgbClr val="003300"/>
                </a:solidFill>
              </a:rPr>
              <a:t>, V. (2014). Soil as a natural rain gauge: estimating global rainfall from satellite soil moisture data. </a:t>
            </a:r>
            <a:r>
              <a:rPr lang="en-GB" sz="1200" b="0" i="1" dirty="0">
                <a:solidFill>
                  <a:srgbClr val="003300"/>
                </a:solidFill>
              </a:rPr>
              <a:t>Journal of Geophysical Research</a:t>
            </a:r>
            <a:r>
              <a:rPr lang="en-GB" sz="1200" b="0" dirty="0">
                <a:solidFill>
                  <a:srgbClr val="003300"/>
                </a:solidFill>
              </a:rPr>
              <a:t>, 119(9), </a:t>
            </a:r>
            <a:r>
              <a:rPr lang="en-GB" sz="1200" b="0" dirty="0" smtClean="0">
                <a:solidFill>
                  <a:srgbClr val="003300"/>
                </a:solidFill>
              </a:rPr>
              <a:t>5128-5141. </a:t>
            </a:r>
            <a:endParaRPr lang="en-GB" sz="1200" b="0" dirty="0">
              <a:solidFill>
                <a:srgbClr val="003300"/>
              </a:solidFill>
            </a:endParaRPr>
          </a:p>
        </p:txBody>
      </p:sp>
      <p:sp>
        <p:nvSpPr>
          <p:cNvPr id="9" name="Segnaposto numero diapositiva 6"/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AA8F193B-4E54-4368-A624-3CC98D7D4311}" type="slidenum">
              <a:rPr lang="en-GB" smtClean="0"/>
              <a:pPr algn="r"/>
              <a:t>8</a:t>
            </a:fld>
            <a:endParaRPr lang="en-GB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LUCA\RICERCA\SM2RAIN\elab_JGRpaper\Pdata_ALL\monthly_MAP_SM2RAIN1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DADADA"/>
              </a:clrFrom>
              <a:clrTo>
                <a:srgbClr val="DADA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282" y="899195"/>
            <a:ext cx="7224126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115894"/>
            <a:ext cx="7380288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indent="447675" algn="l">
              <a:spcBef>
                <a:spcPct val="0"/>
              </a:spcBef>
              <a:defRPr sz="32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defRPr>
            </a:lvl1pPr>
            <a:lvl2pPr marL="1179513" indent="-285750" algn="l">
              <a:spcBef>
                <a:spcPct val="0"/>
              </a:spcBef>
            </a:lvl2pPr>
            <a:lvl3pPr marL="1587500" indent="-228600" algn="l">
              <a:spcBef>
                <a:spcPct val="0"/>
              </a:spcBef>
            </a:lvl3pPr>
            <a:lvl4pPr marL="1995488" indent="-228600" algn="l">
              <a:spcBef>
                <a:spcPct val="0"/>
              </a:spcBef>
            </a:lvl4pPr>
            <a:lvl5pPr marL="2403475" indent="-228600" algn="l">
              <a:spcBef>
                <a:spcPct val="0"/>
              </a:spcBef>
            </a:lvl5pPr>
            <a:lvl6pPr marL="2860675" indent="-228600" fontAlgn="base">
              <a:spcBef>
                <a:spcPct val="0"/>
              </a:spcBef>
              <a:spcAft>
                <a:spcPct val="0"/>
              </a:spcAft>
            </a:lvl6pPr>
            <a:lvl7pPr marL="3317875" indent="-228600" fontAlgn="base">
              <a:spcBef>
                <a:spcPct val="0"/>
              </a:spcBef>
              <a:spcAft>
                <a:spcPct val="0"/>
              </a:spcAft>
            </a:lvl7pPr>
            <a:lvl8pPr marL="3775075" indent="-228600" fontAlgn="base">
              <a:spcBef>
                <a:spcPct val="0"/>
              </a:spcBef>
              <a:spcAft>
                <a:spcPct val="0"/>
              </a:spcAft>
            </a:lvl8pPr>
            <a:lvl9pPr marL="4232275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GB" altLang="it-IT" dirty="0"/>
              <a:t>Global monthly rainfall</a:t>
            </a:r>
          </a:p>
        </p:txBody>
      </p:sp>
      <p:sp>
        <p:nvSpPr>
          <p:cNvPr id="4" name="Segnaposto numero diapositiva 6"/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fld id="{AA8F193B-4E54-4368-A624-3CC98D7D4311}" type="slidenum">
              <a:rPr lang="en-GB" smtClean="0"/>
              <a:pPr algn="r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405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fumature">
  <a:themeElements>
    <a:clrScheme name="Sfumatur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Sfumatur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36000" tIns="36000" rIns="36000" bIns="36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36000" tIns="36000" rIns="36000" bIns="36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fumatur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fumatur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fumatur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umatur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umatur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fumatur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14019</TotalTime>
  <Words>576</Words>
  <Application>Microsoft Office PowerPoint</Application>
  <PresentationFormat>Presentazione su schermo (4:3)</PresentationFormat>
  <Paragraphs>126</Paragraphs>
  <Slides>12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Sfumature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CNR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Irpi</dc:creator>
  <cp:lastModifiedBy>Luca</cp:lastModifiedBy>
  <cp:revision>1263</cp:revision>
  <cp:lastPrinted>2015-02-11T15:56:22Z</cp:lastPrinted>
  <dcterms:created xsi:type="dcterms:W3CDTF">2005-12-14T07:47:29Z</dcterms:created>
  <dcterms:modified xsi:type="dcterms:W3CDTF">2015-03-09T12:13:05Z</dcterms:modified>
</cp:coreProperties>
</file>