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73" r:id="rId3"/>
    <p:sldId id="272" r:id="rId4"/>
    <p:sldId id="274" r:id="rId5"/>
    <p:sldId id="265" r:id="rId6"/>
    <p:sldId id="275" r:id="rId7"/>
    <p:sldId id="258" r:id="rId8"/>
    <p:sldId id="257" r:id="rId9"/>
    <p:sldId id="264" r:id="rId10"/>
    <p:sldId id="277" r:id="rId11"/>
    <p:sldId id="27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0" d="100"/>
          <a:sy n="110" d="100"/>
        </p:scale>
        <p:origin x="-4592" y="-16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2ED54-7CA9-6E48-B1B5-8D583CACBAF1}" type="datetimeFigureOut">
              <a:rPr lang="en-US" smtClean="0"/>
              <a:t>3/10/15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5DC4-5EE4-0F41-8361-D6DC6813EBBC}" type="slidenum">
              <a:rPr lang="en-US" smtClean="0"/>
              <a:t>‹#›</a:t>
            </a:fld>
            <a:endParaRPr lang="en-US"/>
          </a:p>
        </p:txBody>
      </p:sp>
    </p:spTree>
    <p:extLst>
      <p:ext uri="{BB962C8B-B14F-4D97-AF65-F5344CB8AC3E}">
        <p14:creationId xmlns:p14="http://schemas.microsoft.com/office/powerpoint/2010/main" val="11927298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a:t>
            </a:r>
            <a:r>
              <a:rPr lang="en-US" baseline="0" dirty="0" smtClean="0"/>
              <a:t> of the reference dataset used to evaluate the passive microwave products, visit http://</a:t>
            </a:r>
            <a:r>
              <a:rPr lang="en-US" baseline="0" dirty="0" err="1" smtClean="0"/>
              <a:t>mrms.ou.edu</a:t>
            </a:r>
            <a:r>
              <a:rPr lang="en-US" baseline="0" dirty="0" smtClean="0"/>
              <a:t> for more information/products</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2</a:t>
            </a:fld>
            <a:endParaRPr lang="en-US"/>
          </a:p>
        </p:txBody>
      </p:sp>
    </p:spTree>
    <p:extLst>
      <p:ext uri="{BB962C8B-B14F-4D97-AF65-F5344CB8AC3E}">
        <p14:creationId xmlns:p14="http://schemas.microsoft.com/office/powerpoint/2010/main" val="191592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detailing</a:t>
            </a:r>
            <a:r>
              <a:rPr lang="en-US" baseline="0" dirty="0" smtClean="0"/>
              <a:t> potential ideas for future research</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11</a:t>
            </a:fld>
            <a:endParaRPr lang="en-US"/>
          </a:p>
        </p:txBody>
      </p:sp>
    </p:spTree>
    <p:extLst>
      <p:ext uri="{BB962C8B-B14F-4D97-AF65-F5344CB8AC3E}">
        <p14:creationId xmlns:p14="http://schemas.microsoft.com/office/powerpoint/2010/main" val="153769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gives a brief</a:t>
            </a:r>
            <a:r>
              <a:rPr lang="en-US" baseline="0" dirty="0" smtClean="0"/>
              <a:t> overview of some of the work done comparing the TRMM 2A12 v7 algorithm with the reference (MRMS) dataset, as a function of MODIS’ surface classification and various precipitation properties. POD=Probability of Detection (H/H+M), MRE= Mean Relative error, ((sensor-reference/reference))*100 ,Precipitation fraction = number of reference pixels with positive rain rates within the TMI pixel. Convective contribution = percentage of precipitation volume classified as convective by either the reference or TMI.</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3</a:t>
            </a:fld>
            <a:endParaRPr lang="en-US"/>
          </a:p>
        </p:txBody>
      </p:sp>
    </p:spTree>
    <p:extLst>
      <p:ext uri="{BB962C8B-B14F-4D97-AF65-F5344CB8AC3E}">
        <p14:creationId xmlns:p14="http://schemas.microsoft.com/office/powerpoint/2010/main" val="99451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brief conclusions regarding</a:t>
            </a:r>
            <a:r>
              <a:rPr lang="en-US" baseline="0" dirty="0" smtClean="0"/>
              <a:t> the 2A12 analysis)</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4</a:t>
            </a:fld>
            <a:endParaRPr lang="en-US"/>
          </a:p>
        </p:txBody>
      </p:sp>
    </p:spTree>
    <p:extLst>
      <p:ext uri="{BB962C8B-B14F-4D97-AF65-F5344CB8AC3E}">
        <p14:creationId xmlns:p14="http://schemas.microsoft.com/office/powerpoint/2010/main" val="178407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a:t>
            </a:r>
            <a:r>
              <a:rPr lang="en-US" dirty="0" err="1" smtClean="0"/>
              <a:t>sti</a:t>
            </a:r>
            <a:r>
              <a:rPr lang="en-US" dirty="0" smtClean="0"/>
              <a:t> maps for two random months, illustrating that the</a:t>
            </a:r>
            <a:r>
              <a:rPr lang="en-US" baseline="0" dirty="0" smtClean="0"/>
              <a:t> STI variable can vary temporally for a given point.</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5</a:t>
            </a:fld>
            <a:endParaRPr lang="en-US"/>
          </a:p>
        </p:txBody>
      </p:sp>
    </p:spTree>
    <p:extLst>
      <p:ext uri="{BB962C8B-B14F-4D97-AF65-F5344CB8AC3E}">
        <p14:creationId xmlns:p14="http://schemas.microsoft.com/office/powerpoint/2010/main" val="375385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illustrating the most common STI surface classifications corresponding to a given MODIS classification. The percentage</a:t>
            </a:r>
            <a:r>
              <a:rPr lang="en-US" baseline="0" dirty="0" smtClean="0"/>
              <a:t> gives the percent of MODIS pixels falling within a given GPM STI.</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6</a:t>
            </a:fld>
            <a:endParaRPr lang="en-US"/>
          </a:p>
        </p:txBody>
      </p:sp>
    </p:spTree>
    <p:extLst>
      <p:ext uri="{BB962C8B-B14F-4D97-AF65-F5344CB8AC3E}">
        <p14:creationId xmlns:p14="http://schemas.microsoft.com/office/powerpoint/2010/main" val="5278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Plots evaluating</a:t>
            </a:r>
            <a:r>
              <a:rPr lang="en-US" baseline="0" dirty="0" smtClean="0"/>
              <a:t> TMI/GMI probability of precipitation (POP) variable. The first plot displays </a:t>
            </a:r>
            <a:r>
              <a:rPr lang="en-US" baseline="0" dirty="0" err="1" smtClean="0"/>
              <a:t>Heidke</a:t>
            </a:r>
            <a:r>
              <a:rPr lang="en-US" baseline="0" dirty="0" smtClean="0"/>
              <a:t> Skill Scores (HSS) for the GPM STI classes, the dotted lines correspond to the POP where detection skill is maximized. The second plot shows the mean proportion of raining reference pixels for a given POP, this is probably the most “straightforward” evaluation of the POP variable. </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7</a:t>
            </a:fld>
            <a:endParaRPr lang="en-US"/>
          </a:p>
        </p:txBody>
      </p:sp>
    </p:spTree>
    <p:extLst>
      <p:ext uri="{BB962C8B-B14F-4D97-AF65-F5344CB8AC3E}">
        <p14:creationId xmlns:p14="http://schemas.microsoft.com/office/powerpoint/2010/main" val="300866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Plots evaluating TMI/GMI detection capabilities</a:t>
            </a:r>
            <a:r>
              <a:rPr lang="en-US" baseline="0" dirty="0" smtClean="0"/>
              <a:t> utilizing the POP corresponding to the maximum </a:t>
            </a:r>
            <a:r>
              <a:rPr lang="en-US" baseline="0" dirty="0" err="1" smtClean="0"/>
              <a:t>Heidke</a:t>
            </a:r>
            <a:r>
              <a:rPr lang="en-US" baseline="0" dirty="0" smtClean="0"/>
              <a:t> Skill Score (HSS) as the detection threshold.</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8</a:t>
            </a:fld>
            <a:endParaRPr lang="en-US"/>
          </a:p>
        </p:txBody>
      </p:sp>
    </p:spTree>
    <p:extLst>
      <p:ext uri="{BB962C8B-B14F-4D97-AF65-F5344CB8AC3E}">
        <p14:creationId xmlns:p14="http://schemas.microsoft.com/office/powerpoint/2010/main" val="24139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Plots displaying  MRE  as a function of Reference Rain Rate/</a:t>
            </a:r>
            <a:r>
              <a:rPr lang="en-US" baseline="0" dirty="0" smtClean="0"/>
              <a:t> Precipitation Fraction for (from left to right) TMI 2A12 v7, TMI GPROF 2014, GMI GPROF 2014. Hence these plots compare both sensors (TMI and GMI) and algorithms (2A12 and GPROF 2014)</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9</a:t>
            </a:fld>
            <a:endParaRPr lang="en-US"/>
          </a:p>
        </p:txBody>
      </p:sp>
    </p:spTree>
    <p:extLst>
      <p:ext uri="{BB962C8B-B14F-4D97-AF65-F5344CB8AC3E}">
        <p14:creationId xmlns:p14="http://schemas.microsoft.com/office/powerpoint/2010/main" val="271873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Conclusions</a:t>
            </a:r>
            <a:endParaRPr lang="en-US" dirty="0"/>
          </a:p>
        </p:txBody>
      </p:sp>
      <p:sp>
        <p:nvSpPr>
          <p:cNvPr id="4" name="Slide Number Placeholder 3"/>
          <p:cNvSpPr>
            <a:spLocks noGrp="1"/>
          </p:cNvSpPr>
          <p:nvPr>
            <p:ph type="sldNum" sz="quarter" idx="10"/>
          </p:nvPr>
        </p:nvSpPr>
        <p:spPr/>
        <p:txBody>
          <a:bodyPr/>
          <a:lstStyle/>
          <a:p>
            <a:fld id="{03265DC4-5EE4-0F41-8361-D6DC6813EBBC}" type="slidenum">
              <a:rPr lang="en-US" smtClean="0"/>
              <a:t>10</a:t>
            </a:fld>
            <a:endParaRPr lang="en-US"/>
          </a:p>
        </p:txBody>
      </p:sp>
    </p:spTree>
    <p:extLst>
      <p:ext uri="{BB962C8B-B14F-4D97-AF65-F5344CB8AC3E}">
        <p14:creationId xmlns:p14="http://schemas.microsoft.com/office/powerpoint/2010/main" val="249832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6B1D8C4-69B0-D340-BF72-C9BB42D0260B}"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1D8C4-69B0-D340-BF72-C9BB42D0260B}"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C8F3-691C-6F4F-AA8B-BE6C1D842319}"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B1D8C4-69B0-D340-BF72-C9BB42D0260B}"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B1D8C4-69B0-D340-BF72-C9BB42D0260B}"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B1D8C4-69B0-D340-BF72-C9BB42D0260B}"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6B1D8C4-69B0-D340-BF72-C9BB42D0260B}"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C8F3-691C-6F4F-AA8B-BE6C1D842319}"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1D8C4-69B0-D340-BF72-C9BB42D0260B}"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6B1D8C4-69B0-D340-BF72-C9BB42D0260B}"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6B1D8C4-69B0-D340-BF72-C9BB42D0260B}" type="datetimeFigureOut">
              <a:rPr lang="en-US" smtClean="0"/>
              <a:t>3/10/15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6B1D8C4-69B0-D340-BF72-C9BB42D0260B}" type="datetimeFigureOut">
              <a:rPr lang="en-US" smtClean="0"/>
              <a:t>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1D8C4-69B0-D340-BF72-C9BB42D0260B}" type="datetimeFigureOut">
              <a:rPr lang="en-US" smtClean="0"/>
              <a:t>3/10/15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1D8C4-69B0-D340-BF72-C9BB42D0260B}"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C8F3-691C-6F4F-AA8B-BE6C1D8423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6B1D8C4-69B0-D340-BF72-C9BB42D0260B}" type="datetimeFigureOut">
              <a:rPr lang="en-US" smtClean="0"/>
              <a:t>3/10/15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E33C8F3-691C-6F4F-AA8B-BE6C1D8423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oleObject" Target="../embeddings/oleObject1.bin"/><Relationship Id="rId9"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712691"/>
            <a:ext cx="6498158" cy="1724867"/>
          </a:xfrm>
        </p:spPr>
        <p:txBody>
          <a:bodyPr/>
          <a:lstStyle/>
          <a:p>
            <a:r>
              <a:rPr lang="en-US" dirty="0" smtClean="0"/>
              <a:t>PMM land surface group presentation 3/11/15</a:t>
            </a:r>
            <a:endParaRPr lang="en-US" dirty="0"/>
          </a:p>
        </p:txBody>
      </p:sp>
      <p:sp>
        <p:nvSpPr>
          <p:cNvPr id="3" name="Subtitle 2"/>
          <p:cNvSpPr>
            <a:spLocks noGrp="1"/>
          </p:cNvSpPr>
          <p:nvPr>
            <p:ph type="subTitle" idx="1"/>
          </p:nvPr>
        </p:nvSpPr>
        <p:spPr>
          <a:xfrm>
            <a:off x="1322921" y="3437558"/>
            <a:ext cx="6498159" cy="916641"/>
          </a:xfrm>
        </p:spPr>
        <p:txBody>
          <a:bodyPr/>
          <a:lstStyle/>
          <a:p>
            <a:endParaRPr lang="en-US" dirty="0" smtClean="0"/>
          </a:p>
          <a:p>
            <a:r>
              <a:rPr lang="en-US" dirty="0" smtClean="0"/>
              <a:t>Nick Carr and Pierre </a:t>
            </a:r>
            <a:r>
              <a:rPr lang="en-US" dirty="0" err="1" smtClean="0"/>
              <a:t>Kirstetter</a:t>
            </a:r>
            <a:endParaRPr lang="en-US" dirty="0" smtClean="0"/>
          </a:p>
          <a:p>
            <a:endParaRPr lang="en-US" dirty="0"/>
          </a:p>
        </p:txBody>
      </p:sp>
      <p:pic>
        <p:nvPicPr>
          <p:cNvPr id="4" name="Picture 3" descr="http://arrc.ou.edu/images/arrc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08" y="4687453"/>
            <a:ext cx="1911639" cy="1911639"/>
          </a:xfrm>
          <a:prstGeom prst="rect">
            <a:avLst/>
          </a:prstGeom>
          <a:solidFill>
            <a:srgbClr val="C40202"/>
          </a:solidFill>
          <a:ln w="9525">
            <a:solidFill>
              <a:srgbClr val="000000"/>
            </a:solidFill>
            <a:miter lim="800000"/>
            <a:headEnd/>
            <a:tailEnd/>
          </a:ln>
        </p:spPr>
      </p:pic>
      <p:pic>
        <p:nvPicPr>
          <p:cNvPr id="5" name="Picture 4" descr="The University of Oklahom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704" y="4687453"/>
            <a:ext cx="1911095" cy="191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ssl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5820" y="4687453"/>
            <a:ext cx="1910285" cy="191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7647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There appears to be improvement over 2A12 v7, regarding both precipitation detection and quantification over all surface types.</a:t>
            </a:r>
          </a:p>
          <a:p>
            <a:r>
              <a:rPr lang="en-US" dirty="0" smtClean="0"/>
              <a:t>This improvement is magnified at lower rain rates.</a:t>
            </a:r>
          </a:p>
          <a:p>
            <a:r>
              <a:rPr lang="en-US" dirty="0" smtClean="0"/>
              <a:t>Biggest surface influences appear to be over pixels classified as surface types 6 and </a:t>
            </a:r>
            <a:r>
              <a:rPr lang="en-US" dirty="0" smtClean="0"/>
              <a:t>7 (less vegetated)</a:t>
            </a:r>
            <a:endParaRPr lang="en-US" dirty="0" smtClean="0"/>
          </a:p>
          <a:p>
            <a:endParaRPr lang="en-US" dirty="0"/>
          </a:p>
        </p:txBody>
      </p:sp>
    </p:spTree>
    <p:extLst>
      <p:ext uri="{BB962C8B-B14F-4D97-AF65-F5344CB8AC3E}">
        <p14:creationId xmlns:p14="http://schemas.microsoft.com/office/powerpoint/2010/main" val="771373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Influence of snow or ice covered surfaces on retrievals.</a:t>
            </a:r>
          </a:p>
          <a:p>
            <a:r>
              <a:rPr lang="en-US" dirty="0" smtClean="0"/>
              <a:t>Potential influence of underlying surface characteristics on precipitation characteristics, which could compound influences on retrievals.</a:t>
            </a:r>
          </a:p>
          <a:p>
            <a:pPr marL="0" indent="0">
              <a:buNone/>
            </a:pPr>
            <a:endParaRPr lang="en-US" dirty="0"/>
          </a:p>
        </p:txBody>
      </p:sp>
    </p:spTree>
    <p:extLst>
      <p:ext uri="{BB962C8B-B14F-4D97-AF65-F5344CB8AC3E}">
        <p14:creationId xmlns:p14="http://schemas.microsoft.com/office/powerpoint/2010/main" val="18043589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dataset MRMS-Q3</a:t>
            </a:r>
            <a:endParaRPr lang="en-US" dirty="0"/>
          </a:p>
        </p:txBody>
      </p:sp>
      <p:sp>
        <p:nvSpPr>
          <p:cNvPr id="3" name="Content Placeholder 2"/>
          <p:cNvSpPr>
            <a:spLocks noGrp="1"/>
          </p:cNvSpPr>
          <p:nvPr>
            <p:ph idx="1"/>
          </p:nvPr>
        </p:nvSpPr>
        <p:spPr/>
        <p:txBody>
          <a:bodyPr/>
          <a:lstStyle/>
          <a:p>
            <a:r>
              <a:rPr lang="en-US" dirty="0" smtClean="0"/>
              <a:t>High resolution (~ 5 min, 1km) merged quality controlled radar</a:t>
            </a:r>
            <a:r>
              <a:rPr lang="en-US" dirty="0"/>
              <a:t> </a:t>
            </a:r>
            <a:r>
              <a:rPr lang="en-US" dirty="0" smtClean="0"/>
              <a:t>and gauge precipitation estimates.</a:t>
            </a:r>
          </a:p>
          <a:p>
            <a:r>
              <a:rPr lang="en-US" dirty="0" smtClean="0"/>
              <a:t>Radar-derived precipitation classification scheme</a:t>
            </a:r>
          </a:p>
          <a:p>
            <a:r>
              <a:rPr lang="en-US" dirty="0" smtClean="0"/>
              <a:t>One of the sources used to generate the at-launch </a:t>
            </a:r>
            <a:r>
              <a:rPr lang="en-US" dirty="0" err="1" smtClean="0"/>
              <a:t>apriori</a:t>
            </a:r>
            <a:r>
              <a:rPr lang="en-US" dirty="0" smtClean="0"/>
              <a:t> database for GPROF 2014.</a:t>
            </a:r>
            <a:endParaRPr lang="en-US" dirty="0"/>
          </a:p>
        </p:txBody>
      </p:sp>
      <p:pic>
        <p:nvPicPr>
          <p:cNvPr id="4" name="Picture 3" descr="t1"/>
          <p:cNvPicPr>
            <a:picLocks noChangeAspect="1" noChangeArrowheads="1"/>
          </p:cNvPicPr>
          <p:nvPr/>
        </p:nvPicPr>
        <p:blipFill>
          <a:blip r:embed="rId3"/>
          <a:srcRect/>
          <a:stretch>
            <a:fillRect/>
          </a:stretch>
        </p:blipFill>
        <p:spPr bwMode="auto">
          <a:xfrm>
            <a:off x="24455" y="15930533"/>
            <a:ext cx="4884841" cy="4384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t1"/>
          <p:cNvPicPr>
            <a:picLocks noChangeAspect="1" noChangeArrowheads="1"/>
          </p:cNvPicPr>
          <p:nvPr/>
        </p:nvPicPr>
        <p:blipFill>
          <a:blip r:embed="rId3"/>
          <a:srcRect/>
          <a:stretch>
            <a:fillRect/>
          </a:stretch>
        </p:blipFill>
        <p:spPr bwMode="auto">
          <a:xfrm>
            <a:off x="24455" y="4230508"/>
            <a:ext cx="2927331" cy="262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b="1147"/>
          <a:stretch>
            <a:fillRect/>
          </a:stretch>
        </p:blipFill>
        <p:spPr bwMode="auto">
          <a:xfrm>
            <a:off x="6350" y="22124988"/>
            <a:ext cx="4405313"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b="1147"/>
          <a:stretch>
            <a:fillRect/>
          </a:stretch>
        </p:blipFill>
        <p:spPr bwMode="auto">
          <a:xfrm>
            <a:off x="3276876" y="4239745"/>
            <a:ext cx="3264839" cy="246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267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TRMM 2A12 evaluation</a:t>
            </a:r>
            <a:endParaRPr lang="en-US" dirty="0"/>
          </a:p>
        </p:txBody>
      </p:sp>
      <p:pic>
        <p:nvPicPr>
          <p:cNvPr id="8" name="Content Placeholder 7" descr="Figure8.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3367" t="366" b="49500"/>
          <a:stretch/>
        </p:blipFill>
        <p:spPr>
          <a:xfrm>
            <a:off x="3020538" y="4228525"/>
            <a:ext cx="5358824" cy="2543762"/>
          </a:xfrm>
        </p:spPr>
      </p:pic>
      <p:pic>
        <p:nvPicPr>
          <p:cNvPr id="7" name="Content Placeholder 3"/>
          <p:cNvPicPr>
            <a:picLocks/>
          </p:cNvPicPr>
          <p:nvPr/>
        </p:nvPicPr>
        <p:blipFill>
          <a:blip r:embed="rId4">
            <a:extLst>
              <a:ext uri="{28A0092B-C50C-407E-A947-70E740481C1C}">
                <a14:useLocalDpi xmlns:a14="http://schemas.microsoft.com/office/drawing/2010/main" val="0"/>
              </a:ext>
            </a:extLst>
          </a:blip>
          <a:stretch>
            <a:fillRect/>
          </a:stretch>
        </p:blipFill>
        <p:spPr>
          <a:xfrm>
            <a:off x="533370" y="4228525"/>
            <a:ext cx="2487168" cy="2487168"/>
          </a:xfrm>
          <a:prstGeom prst="rect">
            <a:avLst/>
          </a:prstGeom>
        </p:spPr>
      </p:pic>
      <p:pic>
        <p:nvPicPr>
          <p:cNvPr id="9" name="Picture 8" descr="FracM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936" y="1600201"/>
            <a:ext cx="2487168" cy="2487168"/>
          </a:xfrm>
          <a:prstGeom prst="rect">
            <a:avLst/>
          </a:prstGeom>
        </p:spPr>
      </p:pic>
      <p:pic>
        <p:nvPicPr>
          <p:cNvPr id="10" name="Picture 9" descr="PO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275" y="1600201"/>
            <a:ext cx="2487168" cy="2487168"/>
          </a:xfrm>
          <a:prstGeom prst="rect">
            <a:avLst/>
          </a:prstGeom>
        </p:spPr>
      </p:pic>
      <p:pic>
        <p:nvPicPr>
          <p:cNvPr id="11" name="Picture 10" descr="BIASR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8350" y="1600436"/>
            <a:ext cx="2487168" cy="2487168"/>
          </a:xfrm>
          <a:prstGeom prst="rect">
            <a:avLst/>
          </a:prstGeom>
        </p:spPr>
      </p:pic>
    </p:spTree>
    <p:extLst>
      <p:ext uri="{BB962C8B-B14F-4D97-AF65-F5344CB8AC3E}">
        <p14:creationId xmlns:p14="http://schemas.microsoft.com/office/powerpoint/2010/main" val="3428507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Conclusions</a:t>
            </a:r>
            <a:endParaRPr lang="en-US" dirty="0"/>
          </a:p>
        </p:txBody>
      </p:sp>
      <p:sp>
        <p:nvSpPr>
          <p:cNvPr id="3" name="Content Placeholder 2"/>
          <p:cNvSpPr>
            <a:spLocks noGrp="1"/>
          </p:cNvSpPr>
          <p:nvPr>
            <p:ph idx="1"/>
          </p:nvPr>
        </p:nvSpPr>
        <p:spPr/>
        <p:txBody>
          <a:bodyPr/>
          <a:lstStyle/>
          <a:p>
            <a:r>
              <a:rPr lang="en-US" dirty="0" smtClean="0"/>
              <a:t>There did appear to be surface influences on the 2A12 precipitation products</a:t>
            </a:r>
          </a:p>
          <a:p>
            <a:r>
              <a:rPr lang="en-US" dirty="0" smtClean="0"/>
              <a:t>As expected these influences were most apparent at lower rain rates, where the precipitation signal (at 85 GHz) is weaker.</a:t>
            </a:r>
          </a:p>
          <a:p>
            <a:r>
              <a:rPr lang="en-US" dirty="0" smtClean="0"/>
              <a:t>However, the surface influences </a:t>
            </a:r>
            <a:r>
              <a:rPr lang="en-US" dirty="0" smtClean="0"/>
              <a:t>possibly still </a:t>
            </a:r>
            <a:r>
              <a:rPr lang="en-US" dirty="0" smtClean="0"/>
              <a:t>manifested themselves through the precipitation classification algorithm (which utilizes lower frequency channels).</a:t>
            </a:r>
            <a:endParaRPr lang="en-US" dirty="0"/>
          </a:p>
        </p:txBody>
      </p:sp>
    </p:spTree>
    <p:extLst>
      <p:ext uri="{BB962C8B-B14F-4D97-AF65-F5344CB8AC3E}">
        <p14:creationId xmlns:p14="http://schemas.microsoft.com/office/powerpoint/2010/main" val="27334256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GPM STI variable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GMI (2).png"/>
          <p:cNvPicPr>
            <a:picLocks noChangeAspect="1"/>
          </p:cNvPicPr>
          <p:nvPr/>
        </p:nvPicPr>
        <p:blipFill rotWithShape="1">
          <a:blip r:embed="rId3">
            <a:extLst>
              <a:ext uri="{28A0092B-C50C-407E-A947-70E740481C1C}">
                <a14:useLocalDpi xmlns:a14="http://schemas.microsoft.com/office/drawing/2010/main" val="0"/>
              </a:ext>
            </a:extLst>
          </a:blip>
          <a:srcRect b="6768"/>
          <a:stretch/>
        </p:blipFill>
        <p:spPr>
          <a:xfrm>
            <a:off x="4525573" y="1600202"/>
            <a:ext cx="4251960" cy="3440546"/>
          </a:xfrm>
          <a:prstGeom prst="rect">
            <a:avLst/>
          </a:prstGeom>
        </p:spPr>
      </p:pic>
      <p:pic>
        <p:nvPicPr>
          <p:cNvPr id="5" name="Picture 4" descr="G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67" y="1600201"/>
            <a:ext cx="4249270" cy="3440546"/>
          </a:xfrm>
          <a:prstGeom prst="rect">
            <a:avLst/>
          </a:prstGeom>
        </p:spPr>
      </p:pic>
    </p:spTree>
    <p:extLst>
      <p:ext uri="{BB962C8B-B14F-4D97-AF65-F5344CB8AC3E}">
        <p14:creationId xmlns:p14="http://schemas.microsoft.com/office/powerpoint/2010/main" val="2015257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MODIS to STI</a:t>
            </a:r>
            <a:endParaRPr lang="en-US" dirty="0"/>
          </a:p>
        </p:txBody>
      </p:sp>
      <p:sp>
        <p:nvSpPr>
          <p:cNvPr id="3" name="Content Placeholder 2"/>
          <p:cNvSpPr>
            <a:spLocks noGrp="1"/>
          </p:cNvSpPr>
          <p:nvPr>
            <p:ph idx="1"/>
          </p:nvPr>
        </p:nvSpPr>
        <p:spPr/>
        <p:txBody>
          <a:bodyPr/>
          <a:lstStyle/>
          <a:p>
            <a:endParaRPr lang="en-US"/>
          </a:p>
        </p:txBody>
      </p:sp>
      <p:pic>
        <p:nvPicPr>
          <p:cNvPr id="4" name="table"/>
          <p:cNvPicPr>
            <a:picLocks noChangeAspect="1"/>
          </p:cNvPicPr>
          <p:nvPr/>
        </p:nvPicPr>
        <p:blipFill>
          <a:blip r:embed="rId3"/>
          <a:stretch>
            <a:fillRect/>
          </a:stretch>
        </p:blipFill>
        <p:spPr>
          <a:xfrm>
            <a:off x="731636" y="1693950"/>
            <a:ext cx="6433820" cy="3677919"/>
          </a:xfrm>
          <a:prstGeom prst="rect">
            <a:avLst/>
          </a:prstGeom>
        </p:spPr>
      </p:pic>
    </p:spTree>
    <p:extLst>
      <p:ext uri="{BB962C8B-B14F-4D97-AF65-F5344CB8AC3E}">
        <p14:creationId xmlns:p14="http://schemas.microsoft.com/office/powerpoint/2010/main" val="4617956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8" name="Title 7"/>
          <p:cNvSpPr>
            <a:spLocks noGrp="1"/>
          </p:cNvSpPr>
          <p:nvPr>
            <p:ph type="title"/>
          </p:nvPr>
        </p:nvSpPr>
        <p:spPr/>
        <p:txBody>
          <a:bodyPr/>
          <a:lstStyle/>
          <a:p>
            <a:r>
              <a:rPr lang="en-US" dirty="0" smtClean="0"/>
              <a:t>GPM-era POP </a:t>
            </a:r>
            <a:r>
              <a:rPr lang="en-US" dirty="0" smtClean="0"/>
              <a:t>variable</a:t>
            </a:r>
            <a:endParaRPr lang="en-US" dirty="0"/>
          </a:p>
        </p:txBody>
      </p:sp>
      <p:pic>
        <p:nvPicPr>
          <p:cNvPr id="2" name="Picture 1" descr="P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826" y="1444532"/>
            <a:ext cx="2670048" cy="2670048"/>
          </a:xfrm>
          <a:prstGeom prst="rect">
            <a:avLst/>
          </a:prstGeom>
        </p:spPr>
      </p:pic>
      <p:pic>
        <p:nvPicPr>
          <p:cNvPr id="13" name="Picture 12" descr="P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826" y="4051373"/>
            <a:ext cx="2670048" cy="2670048"/>
          </a:xfrm>
          <a:prstGeom prst="rect">
            <a:avLst/>
          </a:prstGeom>
        </p:spPr>
      </p:pic>
      <p:pic>
        <p:nvPicPr>
          <p:cNvPr id="15" name="Picture 14" descr="HSScom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018" y="1399613"/>
            <a:ext cx="2651760" cy="2651760"/>
          </a:xfrm>
          <a:prstGeom prst="rect">
            <a:avLst/>
          </a:prstGeom>
        </p:spPr>
      </p:pic>
      <p:pic>
        <p:nvPicPr>
          <p:cNvPr id="16" name="Picture 15" descr="HSScomb.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018" y="4051373"/>
            <a:ext cx="2670048" cy="2670048"/>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4252778570"/>
              </p:ext>
            </p:extLst>
          </p:nvPr>
        </p:nvGraphicFramePr>
        <p:xfrm>
          <a:off x="5782397" y="1858818"/>
          <a:ext cx="2815503" cy="1939637"/>
        </p:xfrm>
        <a:graphic>
          <a:graphicData uri="http://schemas.openxmlformats.org/presentationml/2006/ole">
            <mc:AlternateContent xmlns:mc="http://schemas.openxmlformats.org/markup-compatibility/2006">
              <mc:Choice xmlns:v="urn:schemas-microsoft-com:vml" Requires="v">
                <p:oleObj spid="_x0000_s2056" name="Equation" r:id="rId8" imgW="2501900" imgH="838200" progId="Equation.3">
                  <p:embed/>
                </p:oleObj>
              </mc:Choice>
              <mc:Fallback>
                <p:oleObj name="Equation" r:id="rId8" imgW="2501900" imgH="838200" progId="Equation.3">
                  <p:embed/>
                  <p:pic>
                    <p:nvPicPr>
                      <p:cNvPr id="0" name=""/>
                      <p:cNvPicPr/>
                      <p:nvPr/>
                    </p:nvPicPr>
                    <p:blipFill>
                      <a:blip r:embed="rId9"/>
                      <a:stretch>
                        <a:fillRect/>
                      </a:stretch>
                    </p:blipFill>
                    <p:spPr>
                      <a:xfrm>
                        <a:off x="5782397" y="1858818"/>
                        <a:ext cx="2815503" cy="1939637"/>
                      </a:xfrm>
                      <a:prstGeom prst="rect">
                        <a:avLst/>
                      </a:prstGeom>
                    </p:spPr>
                  </p:pic>
                </p:oleObj>
              </mc:Fallback>
            </mc:AlternateContent>
          </a:graphicData>
        </a:graphic>
      </p:graphicFrame>
    </p:spTree>
    <p:extLst>
      <p:ext uri="{BB962C8B-B14F-4D97-AF65-F5344CB8AC3E}">
        <p14:creationId xmlns:p14="http://schemas.microsoft.com/office/powerpoint/2010/main" val="29356140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GPM-era </a:t>
            </a:r>
            <a:r>
              <a:rPr lang="en-US" dirty="0" smtClean="0"/>
              <a:t>Detection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4532"/>
            <a:ext cx="2651760" cy="2651760"/>
          </a:xfrm>
          <a:prstGeom prst="rect">
            <a:avLst/>
          </a:prstGeom>
        </p:spPr>
      </p:pic>
      <p:pic>
        <p:nvPicPr>
          <p:cNvPr id="7" name="Picture 6" descr="F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760" y="1426244"/>
            <a:ext cx="2651760" cy="26517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96292"/>
            <a:ext cx="2651760" cy="2651760"/>
          </a:xfrm>
          <a:prstGeom prst="rect">
            <a:avLst/>
          </a:prstGeom>
        </p:spPr>
      </p:pic>
      <p:pic>
        <p:nvPicPr>
          <p:cNvPr id="9" name="Picture 8" descr="F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1760" y="4096292"/>
            <a:ext cx="2651760" cy="2651760"/>
          </a:xfrm>
          <a:prstGeom prst="rect">
            <a:avLst/>
          </a:prstGeom>
        </p:spPr>
      </p:pic>
      <p:pic>
        <p:nvPicPr>
          <p:cNvPr id="10" name="Picture 9" descr="HSScomb.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2354" y="1426244"/>
            <a:ext cx="2651760" cy="2651760"/>
          </a:xfrm>
          <a:prstGeom prst="rect">
            <a:avLst/>
          </a:prstGeom>
        </p:spPr>
      </p:pic>
      <p:pic>
        <p:nvPicPr>
          <p:cNvPr id="11" name="Picture 10" descr="HSScomb.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4066" y="4089549"/>
            <a:ext cx="2670048" cy="2670048"/>
          </a:xfrm>
          <a:prstGeom prst="rect">
            <a:avLst/>
          </a:prstGeom>
        </p:spPr>
      </p:pic>
    </p:spTree>
    <p:extLst>
      <p:ext uri="{BB962C8B-B14F-4D97-AF65-F5344CB8AC3E}">
        <p14:creationId xmlns:p14="http://schemas.microsoft.com/office/powerpoint/2010/main" val="2530574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336956"/>
          </a:xfrm>
        </p:spPr>
        <p:txBody>
          <a:bodyPr/>
          <a:lstStyle/>
          <a:p>
            <a:r>
              <a:rPr lang="en-US" dirty="0" smtClean="0"/>
              <a:t>Precipitation Quantification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BiasR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323" y="1270743"/>
            <a:ext cx="2670048" cy="2670048"/>
          </a:xfrm>
          <a:prstGeom prst="rect">
            <a:avLst/>
          </a:prstGeom>
        </p:spPr>
      </p:pic>
      <p:pic>
        <p:nvPicPr>
          <p:cNvPr id="6" name="Picture 5" descr="FRACBIA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323" y="4007004"/>
            <a:ext cx="2670048" cy="2670048"/>
          </a:xfrm>
          <a:prstGeom prst="rect">
            <a:avLst/>
          </a:prstGeom>
        </p:spPr>
      </p:pic>
      <p:pic>
        <p:nvPicPr>
          <p:cNvPr id="8" name="Picture 7" descr="BiasR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371" y="1270743"/>
            <a:ext cx="2670048" cy="2670048"/>
          </a:xfrm>
          <a:prstGeom prst="rect">
            <a:avLst/>
          </a:prstGeom>
        </p:spPr>
      </p:pic>
      <p:pic>
        <p:nvPicPr>
          <p:cNvPr id="11" name="Picture 10" descr="FRACBIA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9371" y="4007004"/>
            <a:ext cx="2670048" cy="2670048"/>
          </a:xfrm>
          <a:prstGeom prst="rect">
            <a:avLst/>
          </a:prstGeom>
        </p:spPr>
      </p:pic>
      <p:pic>
        <p:nvPicPr>
          <p:cNvPr id="10" name="Picture 9" descr="FracM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275" y="4007004"/>
            <a:ext cx="2670048" cy="2670048"/>
          </a:xfrm>
          <a:prstGeom prst="rect">
            <a:avLst/>
          </a:prstGeom>
        </p:spPr>
      </p:pic>
      <p:pic>
        <p:nvPicPr>
          <p:cNvPr id="12" name="Picture 11" descr="RRBia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275" y="1270743"/>
            <a:ext cx="2670048" cy="2670048"/>
          </a:xfrm>
          <a:prstGeom prst="rect">
            <a:avLst/>
          </a:prstGeom>
        </p:spPr>
      </p:pic>
    </p:spTree>
    <p:extLst>
      <p:ext uri="{BB962C8B-B14F-4D97-AF65-F5344CB8AC3E}">
        <p14:creationId xmlns:p14="http://schemas.microsoft.com/office/powerpoint/2010/main" val="39544572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655</TotalTime>
  <Words>574</Words>
  <Application>Microsoft Macintosh PowerPoint</Application>
  <PresentationFormat>On-screen Show (4:3)</PresentationFormat>
  <Paragraphs>44</Paragraphs>
  <Slides>11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Breeze</vt:lpstr>
      <vt:lpstr>Equation</vt:lpstr>
      <vt:lpstr>PMM land surface group presentation 3/11/15</vt:lpstr>
      <vt:lpstr>Reference dataset MRMS-Q3</vt:lpstr>
      <vt:lpstr>TRMM 2A12 evaluation</vt:lpstr>
      <vt:lpstr>Some Conclusions</vt:lpstr>
      <vt:lpstr>GPM STI variable</vt:lpstr>
      <vt:lpstr>Linking MODIS to STI</vt:lpstr>
      <vt:lpstr>GPM-era POP variable</vt:lpstr>
      <vt:lpstr>GPM-era Detection</vt:lpstr>
      <vt:lpstr>Precipitation Quantification</vt:lpstr>
      <vt:lpstr>Conclusions</vt:lpstr>
      <vt:lpstr>Future Research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GMI Figures for PMM</dc:title>
  <dc:creator>ADMIN</dc:creator>
  <cp:lastModifiedBy>ADMIN</cp:lastModifiedBy>
  <cp:revision>59</cp:revision>
  <dcterms:created xsi:type="dcterms:W3CDTF">2014-08-01T17:44:18Z</dcterms:created>
  <dcterms:modified xsi:type="dcterms:W3CDTF">2015-03-10T19:38:14Z</dcterms:modified>
</cp:coreProperties>
</file>