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4" r:id="rId4"/>
    <p:sldId id="270" r:id="rId5"/>
    <p:sldId id="271" r:id="rId6"/>
    <p:sldId id="272" r:id="rId7"/>
    <p:sldId id="273" r:id="rId8"/>
    <p:sldId id="27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1" d="100"/>
          <a:sy n="191" d="100"/>
        </p:scale>
        <p:origin x="-2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3E4A-62E0-0B42-8DB9-E4642B3AFE3D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DA1-95F5-FE40-B13F-3DC406904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0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3E4A-62E0-0B42-8DB9-E4642B3AFE3D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DA1-95F5-FE40-B13F-3DC406904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2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3E4A-62E0-0B42-8DB9-E4642B3AFE3D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DA1-95F5-FE40-B13F-3DC406904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9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3E4A-62E0-0B42-8DB9-E4642B3AFE3D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DA1-95F5-FE40-B13F-3DC406904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6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3E4A-62E0-0B42-8DB9-E4642B3AFE3D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DA1-95F5-FE40-B13F-3DC406904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4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3E4A-62E0-0B42-8DB9-E4642B3AFE3D}" type="datetimeFigureOut">
              <a:rPr lang="en-US" smtClean="0"/>
              <a:t>9/8/15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DA1-95F5-FE40-B13F-3DC406904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9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3E4A-62E0-0B42-8DB9-E4642B3AFE3D}" type="datetimeFigureOut">
              <a:rPr lang="en-US" smtClean="0"/>
              <a:t>9/8/15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DA1-95F5-FE40-B13F-3DC406904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3E4A-62E0-0B42-8DB9-E4642B3AFE3D}" type="datetimeFigureOut">
              <a:rPr lang="en-US" smtClean="0"/>
              <a:t>9/8/15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DA1-95F5-FE40-B13F-3DC406904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9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3E4A-62E0-0B42-8DB9-E4642B3AFE3D}" type="datetimeFigureOut">
              <a:rPr lang="en-US" smtClean="0"/>
              <a:t>9/8/15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DA1-95F5-FE40-B13F-3DC406904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1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3E4A-62E0-0B42-8DB9-E4642B3AFE3D}" type="datetimeFigureOut">
              <a:rPr lang="en-US" smtClean="0"/>
              <a:t>9/8/15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DA1-95F5-FE40-B13F-3DC406904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4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3E4A-62E0-0B42-8DB9-E4642B3AFE3D}" type="datetimeFigureOut">
              <a:rPr lang="en-US" smtClean="0"/>
              <a:t>9/8/15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DA1-95F5-FE40-B13F-3DC406904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D3E4A-62E0-0B42-8DB9-E4642B3AFE3D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61DA1-95F5-FE40-B13F-3DC406904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9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 on Surface Characterization in the </a:t>
            </a:r>
            <a:br>
              <a:rPr lang="en-US" dirty="0" smtClean="0"/>
            </a:br>
            <a:r>
              <a:rPr lang="en-US" dirty="0" smtClean="0"/>
              <a:t>GPM Combined Algorithm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Joe Munchak</a:t>
            </a:r>
          </a:p>
          <a:p>
            <a:r>
              <a:rPr lang="en-US" dirty="0" smtClean="0"/>
              <a:t>With help from Bob </a:t>
            </a:r>
            <a:r>
              <a:rPr lang="en-US" dirty="0" err="1" smtClean="0"/>
              <a:t>Meneghini</a:t>
            </a:r>
            <a:r>
              <a:rPr lang="en-US" dirty="0" smtClean="0"/>
              <a:t>, </a:t>
            </a:r>
            <a:r>
              <a:rPr lang="en-US" dirty="0" err="1" smtClean="0"/>
              <a:t>Mircea</a:t>
            </a:r>
            <a:r>
              <a:rPr lang="en-US" dirty="0" smtClean="0"/>
              <a:t> </a:t>
            </a:r>
            <a:r>
              <a:rPr lang="en-US" dirty="0" err="1" smtClean="0"/>
              <a:t>Grecu</a:t>
            </a:r>
            <a:r>
              <a:rPr lang="en-US" dirty="0" smtClean="0"/>
              <a:t>, and Bill Olson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2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Basic idea is to move from using </a:t>
            </a:r>
            <a:r>
              <a:rPr lang="en-US" b="1" dirty="0" smtClean="0"/>
              <a:t>independent (TELSEM-based) emissivities and SRT-based PIA </a:t>
            </a:r>
            <a:r>
              <a:rPr lang="en-US" dirty="0" smtClean="0"/>
              <a:t>to </a:t>
            </a:r>
            <a:r>
              <a:rPr lang="en-US" b="1" dirty="0" smtClean="0"/>
              <a:t>internally-consistent emissivities and σ</a:t>
            </a:r>
            <a:r>
              <a:rPr lang="en-US" b="1" baseline="-25000" dirty="0" smtClean="0"/>
              <a:t>0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Use σ</a:t>
            </a:r>
            <a:r>
              <a:rPr lang="en-US" baseline="-25000" dirty="0" smtClean="0"/>
              <a:t>0</a:t>
            </a:r>
            <a:r>
              <a:rPr lang="en-US" dirty="0" smtClean="0"/>
              <a:t> directly as observational constraint, instead of SRT or </a:t>
            </a:r>
            <a:r>
              <a:rPr lang="en-US" dirty="0" err="1" smtClean="0"/>
              <a:t>dSRT</a:t>
            </a:r>
            <a:r>
              <a:rPr lang="en-US" dirty="0" smtClean="0"/>
              <a:t> PIA</a:t>
            </a:r>
          </a:p>
          <a:p>
            <a:r>
              <a:rPr lang="en-US" dirty="0" smtClean="0"/>
              <a:t>This should make better use of both GMI and DPR observations by restricting the initial ensemble to realistic combinations of emissivity and σ</a:t>
            </a:r>
            <a:r>
              <a:rPr lang="en-US" baseline="-25000" dirty="0" smtClean="0"/>
              <a:t>0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computed σ</a:t>
            </a:r>
            <a:r>
              <a:rPr lang="en-US" baseline="-25000" dirty="0" smtClean="0"/>
              <a:t>0</a:t>
            </a:r>
            <a:r>
              <a:rPr lang="en-US" dirty="0" smtClean="0"/>
              <a:t> includes surface variability and PIA variability in the ensemble.</a:t>
            </a:r>
          </a:p>
          <a:p>
            <a:r>
              <a:rPr lang="en-US" dirty="0" smtClean="0"/>
              <a:t>Adding wind (ocean) and emissivity (land) to the retrieval output will also be useful for constellation database generation.</a:t>
            </a:r>
          </a:p>
        </p:txBody>
      </p:sp>
    </p:spTree>
    <p:extLst>
      <p:ext uri="{BB962C8B-B14F-4D97-AF65-F5344CB8AC3E}">
        <p14:creationId xmlns:p14="http://schemas.microsoft.com/office/powerpoint/2010/main" val="1967090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(Land)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Develop GMI emissivity retrieval for non-precipitating pixels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Generate databases of emissivity and σ</a:t>
            </a:r>
            <a:r>
              <a:rPr lang="en-US" baseline="-25000" dirty="0" smtClean="0"/>
              <a:t>0</a:t>
            </a:r>
            <a:r>
              <a:rPr lang="en-US" dirty="0" smtClean="0"/>
              <a:t>, including </a:t>
            </a:r>
            <a:r>
              <a:rPr lang="en-US" dirty="0" err="1" smtClean="0"/>
              <a:t>covariances</a:t>
            </a:r>
            <a:r>
              <a:rPr lang="en-US" dirty="0" smtClean="0"/>
              <a:t> (currently using same surface classification as GPROF)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Modify retrieval by randomly perturbing EOFs of emissivity/σ</a:t>
            </a:r>
            <a:r>
              <a:rPr lang="en-US" baseline="-25000" dirty="0" smtClean="0"/>
              <a:t>0</a:t>
            </a:r>
            <a:r>
              <a:rPr lang="en-US" dirty="0" smtClean="0"/>
              <a:t> during ensemble generation, adding multi-channel emissivity to the retrieval variables (</a:t>
            </a:r>
            <a:r>
              <a:rPr lang="en-US" b="1" dirty="0" smtClean="0"/>
              <a:t>x</a:t>
            </a:r>
            <a:r>
              <a:rPr lang="en-US" dirty="0" smtClean="0"/>
              <a:t>), and </a:t>
            </a:r>
            <a:r>
              <a:rPr lang="en-US" dirty="0" smtClean="0"/>
              <a:t>replacing  </a:t>
            </a:r>
            <a:r>
              <a:rPr lang="en-US" dirty="0" smtClean="0"/>
              <a:t>PIA </a:t>
            </a:r>
            <a:r>
              <a:rPr lang="en-US" dirty="0" smtClean="0"/>
              <a:t>with (or use in conjunction with) </a:t>
            </a:r>
            <a:r>
              <a:rPr lang="en-US" dirty="0" smtClean="0"/>
              <a:t>σ</a:t>
            </a:r>
            <a:r>
              <a:rPr lang="en-US" baseline="-25000" dirty="0" smtClean="0"/>
              <a:t>0</a:t>
            </a:r>
            <a:r>
              <a:rPr lang="en-US" dirty="0" smtClean="0"/>
              <a:t> in the observations (</a:t>
            </a:r>
            <a:r>
              <a:rPr lang="en-US" b="1" dirty="0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4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is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2" r="14040"/>
          <a:stretch/>
        </p:blipFill>
        <p:spPr>
          <a:xfrm>
            <a:off x="76200" y="233621"/>
            <a:ext cx="9067800" cy="642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51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is16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2" r="15051"/>
          <a:stretch/>
        </p:blipFill>
        <p:spPr>
          <a:xfrm>
            <a:off x="-2877" y="157769"/>
            <a:ext cx="9146877" cy="654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4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c04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9290"/>
            <a:ext cx="9144000" cy="3736566"/>
          </a:xfrm>
          <a:prstGeom prst="rect">
            <a:avLst/>
          </a:prstGeom>
        </p:spPr>
      </p:pic>
      <p:pic>
        <p:nvPicPr>
          <p:cNvPr id="3" name="Picture 2" descr="sfc04_cor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34" y="2784398"/>
            <a:ext cx="1968500" cy="1743159"/>
          </a:xfrm>
          <a:prstGeom prst="rect">
            <a:avLst/>
          </a:prstGeom>
        </p:spPr>
      </p:pic>
      <p:pic>
        <p:nvPicPr>
          <p:cNvPr id="4" name="Picture 3" descr="sfc04_eof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" y="4876799"/>
            <a:ext cx="2368609" cy="189488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9434" y="4296"/>
            <a:ext cx="8229600" cy="864994"/>
          </a:xfrm>
        </p:spPr>
        <p:txBody>
          <a:bodyPr/>
          <a:lstStyle/>
          <a:p>
            <a:r>
              <a:rPr lang="en-US" dirty="0" smtClean="0"/>
              <a:t>Vegetation Class Example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24" y="4876799"/>
            <a:ext cx="2368608" cy="18948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819" y="4876799"/>
            <a:ext cx="2368608" cy="18948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390" y="4876799"/>
            <a:ext cx="2368608" cy="18948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0066" y="4796654"/>
            <a:ext cx="7151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EOF1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31380" y="4796654"/>
            <a:ext cx="7151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EOF2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67495" y="4796654"/>
            <a:ext cx="7151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EOF3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83756" y="4778005"/>
            <a:ext cx="7151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EOF4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7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440"/>
            <a:ext cx="9144000" cy="3686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6" y="2784398"/>
            <a:ext cx="1917215" cy="1743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" y="4876799"/>
            <a:ext cx="2368608" cy="189488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9434" y="4296"/>
            <a:ext cx="8229600" cy="864994"/>
          </a:xfrm>
        </p:spPr>
        <p:txBody>
          <a:bodyPr/>
          <a:lstStyle/>
          <a:p>
            <a:r>
              <a:rPr lang="en-US" dirty="0" smtClean="0"/>
              <a:t>Snow Class Example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24" y="4876799"/>
            <a:ext cx="2368608" cy="1894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819" y="4876799"/>
            <a:ext cx="2368608" cy="1894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390" y="4876799"/>
            <a:ext cx="2368608" cy="18948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0066" y="4796654"/>
            <a:ext cx="7151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EOF1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31380" y="4796654"/>
            <a:ext cx="7151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EOF2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67495" y="4796654"/>
            <a:ext cx="7151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EOF3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83756" y="4778005"/>
            <a:ext cx="7151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EOF4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6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rrRainKuK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283" y="2856615"/>
            <a:ext cx="1091735" cy="3207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Algorithm mechanics – generate ensemble and </a:t>
            </a:r>
            <a:r>
              <a:rPr lang="en-US" sz="2400" dirty="0" err="1" smtClean="0"/>
              <a:t>covariances</a:t>
            </a:r>
            <a:r>
              <a:rPr lang="en-US" sz="2400" dirty="0" smtClean="0"/>
              <a:t>, then filter ensemble</a:t>
            </a:r>
            <a:endParaRPr lang="en-US" sz="2400" dirty="0"/>
          </a:p>
        </p:txBody>
      </p:sp>
      <p:pic>
        <p:nvPicPr>
          <p:cNvPr id="3" name="Picture 2" descr="sfc_test_adj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821" y="2856615"/>
            <a:ext cx="2305741" cy="3176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85532" y="2055142"/>
            <a:ext cx="472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Initial Ensemble</a:t>
            </a:r>
          </a:p>
          <a:p>
            <a:pPr algn="ctr"/>
            <a:r>
              <a:rPr lang="en-US" dirty="0" smtClean="0"/>
              <a:t>(Mean and Obs. Error)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93231" y="2487283"/>
            <a:ext cx="33094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Rain adjustment (mean and </a:t>
            </a:r>
            <a:r>
              <a:rPr lang="en-US" dirty="0" err="1" smtClean="0"/>
              <a:t>σ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87169" y="4271191"/>
            <a:ext cx="30255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Emis</a:t>
            </a:r>
            <a:r>
              <a:rPr lang="en-US" dirty="0" smtClean="0"/>
              <a:t> adjustment (mean and </a:t>
            </a:r>
            <a:r>
              <a:rPr lang="en-US" dirty="0" err="1" smtClean="0"/>
              <a:t>σ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Picture 7" descr="sfc_test_initi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2" y="2856615"/>
            <a:ext cx="2292193" cy="3085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3827" y="1873476"/>
            <a:ext cx="1762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+ Ensemble </a:t>
            </a:r>
            <a:r>
              <a:rPr lang="en-US" dirty="0" err="1" smtClean="0"/>
              <a:t>covariances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017710"/>
            <a:ext cx="10726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Mean Rain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9882" y="4017710"/>
            <a:ext cx="10726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Ku σ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 error 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67352" y="5879083"/>
            <a:ext cx="10726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Mean 18H </a:t>
            </a:r>
            <a:r>
              <a:rPr lang="en-US" sz="1400" dirty="0" err="1" smtClean="0"/>
              <a:t>Emis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440034" y="5879083"/>
            <a:ext cx="10726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18H error 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579256" y="2844805"/>
            <a:ext cx="10726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Rain-Ku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653879" y="4566422"/>
            <a:ext cx="10726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Rain-</a:t>
            </a:r>
            <a:r>
              <a:rPr lang="en-US" sz="1400" dirty="0" err="1" smtClean="0"/>
              <a:t>Ka</a:t>
            </a:r>
            <a:endParaRPr lang="en-US" sz="1400" dirty="0"/>
          </a:p>
        </p:txBody>
      </p:sp>
      <p:pic>
        <p:nvPicPr>
          <p:cNvPr id="21" name="Picture 20" descr="corr10VRainEmi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067" y="2971799"/>
            <a:ext cx="1464590" cy="320040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714165" y="2924061"/>
            <a:ext cx="14344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Rain</a:t>
            </a:r>
            <a:r>
              <a:rPr lang="en-US" sz="1400" dirty="0" smtClean="0"/>
              <a:t>-</a:t>
            </a:r>
            <a:r>
              <a:rPr lang="en-US" sz="1400" dirty="0" smtClean="0"/>
              <a:t>10V</a:t>
            </a:r>
            <a:endParaRPr lang="en-US" sz="1400" dirty="0" smtClean="0"/>
          </a:p>
          <a:p>
            <a:pPr algn="ctr"/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703107" y="4566422"/>
            <a:ext cx="14344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Emis-</a:t>
            </a:r>
            <a:r>
              <a:rPr lang="en-US" sz="1400" dirty="0" smtClean="0"/>
              <a:t>10V</a:t>
            </a:r>
            <a:endParaRPr lang="en-US" sz="1400" dirty="0" smtClean="0"/>
          </a:p>
          <a:p>
            <a:pPr algn="ctr"/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712744" y="4202376"/>
            <a:ext cx="4884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773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Land </a:t>
            </a:r>
            <a:r>
              <a:rPr lang="en-US" dirty="0" smtClean="0"/>
              <a:t>retrieval </a:t>
            </a:r>
            <a:r>
              <a:rPr lang="en-US" dirty="0" smtClean="0"/>
              <a:t>currently being tested for possible inclusion in PPS Version 4 (late 2015/early 2016 release)</a:t>
            </a:r>
          </a:p>
          <a:p>
            <a:pPr lvl="1"/>
            <a:r>
              <a:rPr lang="en-US" dirty="0" smtClean="0"/>
              <a:t>Using GPROF surface classification (14 classes)</a:t>
            </a:r>
          </a:p>
          <a:p>
            <a:pPr lvl="1"/>
            <a:r>
              <a:rPr lang="en-US" dirty="0" err="1" smtClean="0"/>
              <a:t>Sigma_zero</a:t>
            </a:r>
            <a:r>
              <a:rPr lang="en-US" dirty="0" smtClean="0"/>
              <a:t> used in addition to PIA</a:t>
            </a:r>
          </a:p>
          <a:p>
            <a:pPr lvl="1"/>
            <a:r>
              <a:rPr lang="en-US" dirty="0" smtClean="0"/>
              <a:t>Emissivity retrieval part of output</a:t>
            </a:r>
            <a:endParaRPr lang="en-US" dirty="0"/>
          </a:p>
          <a:p>
            <a:pPr lvl="1"/>
            <a:r>
              <a:rPr lang="en-US" dirty="0" smtClean="0"/>
              <a:t>Impact on precipitation output being evaluated for one mont</a:t>
            </a:r>
            <a:r>
              <a:rPr lang="en-US" dirty="0" smtClean="0"/>
              <a:t>h (September 2014)</a:t>
            </a:r>
          </a:p>
          <a:p>
            <a:r>
              <a:rPr lang="en-US" dirty="0" smtClean="0"/>
              <a:t>Future Steps:</a:t>
            </a:r>
          </a:p>
          <a:p>
            <a:pPr lvl="1"/>
            <a:r>
              <a:rPr lang="en-US" dirty="0" smtClean="0"/>
              <a:t>Explore alternate land classifications (joint emissivity-</a:t>
            </a:r>
            <a:r>
              <a:rPr lang="en-US" dirty="0" err="1" smtClean="0"/>
              <a:t>sigma_zero</a:t>
            </a:r>
            <a:r>
              <a:rPr lang="en-US" dirty="0" smtClean="0"/>
              <a:t> classes?)</a:t>
            </a:r>
          </a:p>
          <a:p>
            <a:pPr lvl="1"/>
            <a:r>
              <a:rPr lang="en-US" dirty="0" smtClean="0"/>
              <a:t>Evaluate ancillary data for dynamic surface classification</a:t>
            </a:r>
          </a:p>
          <a:p>
            <a:pPr lvl="1"/>
            <a:r>
              <a:rPr lang="en-US" dirty="0" smtClean="0"/>
              <a:t>The more tightly we can constrain the surface (without over-constraining it), the better the precipitation signal is represented in the sample </a:t>
            </a:r>
            <a:r>
              <a:rPr lang="en-US" dirty="0" err="1" smtClean="0"/>
              <a:t>covariances</a:t>
            </a:r>
            <a:r>
              <a:rPr lang="en-US" dirty="0" smtClean="0"/>
              <a:t> in the ensemble filter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3285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9010</TotalTime>
  <Words>376</Words>
  <Application>Microsoft Macintosh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Update on Surface Characterization in the  GPM Combined Algorithm</vt:lpstr>
      <vt:lpstr>Objectives</vt:lpstr>
      <vt:lpstr>Approach (Land)</vt:lpstr>
      <vt:lpstr>PowerPoint Presentation</vt:lpstr>
      <vt:lpstr>PowerPoint Presentation</vt:lpstr>
      <vt:lpstr>Vegetation Class Example</vt:lpstr>
      <vt:lpstr>Snow Class Example</vt:lpstr>
      <vt:lpstr>Algorithm mechanics – generate ensemble and covariances, then filter ensemble</vt:lpstr>
      <vt:lpstr>Summary</vt:lpstr>
    </vt:vector>
  </TitlesOfParts>
  <Company>NASA GSFC Code 613.1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Munchak</dc:creator>
  <cp:lastModifiedBy>Joe Munchak</cp:lastModifiedBy>
  <cp:revision>21</cp:revision>
  <dcterms:created xsi:type="dcterms:W3CDTF">2015-07-08T14:22:49Z</dcterms:created>
  <dcterms:modified xsi:type="dcterms:W3CDTF">2015-09-08T19:21:08Z</dcterms:modified>
</cp:coreProperties>
</file>