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56" r:id="rId2"/>
    <p:sldId id="655" r:id="rId3"/>
    <p:sldId id="646" r:id="rId4"/>
    <p:sldId id="652" r:id="rId5"/>
    <p:sldId id="651" r:id="rId6"/>
    <p:sldId id="647" r:id="rId7"/>
    <p:sldId id="676" r:id="rId8"/>
    <p:sldId id="677" r:id="rId9"/>
    <p:sldId id="650" r:id="rId10"/>
    <p:sldId id="649" r:id="rId11"/>
    <p:sldId id="606" r:id="rId12"/>
    <p:sldId id="608" r:id="rId13"/>
    <p:sldId id="653" r:id="rId14"/>
    <p:sldId id="680" r:id="rId15"/>
    <p:sldId id="681" r:id="rId16"/>
    <p:sldId id="682" r:id="rId17"/>
    <p:sldId id="683" r:id="rId18"/>
    <p:sldId id="675" r:id="rId19"/>
    <p:sldId id="672" r:id="rId20"/>
    <p:sldId id="674" r:id="rId21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FF00FF"/>
    <a:srgbClr val="FFFFFF"/>
    <a:srgbClr val="9B9B9B"/>
    <a:srgbClr val="A7A7A7"/>
    <a:srgbClr val="AEAEAE"/>
    <a:srgbClr val="52DAB6"/>
    <a:srgbClr val="FF9900"/>
    <a:srgbClr val="FEDEA4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2832" autoAdjust="0"/>
  </p:normalViewPr>
  <p:slideViewPr>
    <p:cSldViewPr>
      <p:cViewPr>
        <p:scale>
          <a:sx n="71" d="100"/>
          <a:sy n="71" d="100"/>
        </p:scale>
        <p:origin x="-165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60"/>
    </p:cViewPr>
  </p:sorterViewPr>
  <p:notesViewPr>
    <p:cSldViewPr>
      <p:cViewPr>
        <p:scale>
          <a:sx n="100" d="100"/>
          <a:sy n="100" d="100"/>
        </p:scale>
        <p:origin x="-864" y="216"/>
      </p:cViewPr>
      <p:guideLst>
        <p:guide orient="horz" pos="2902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8040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405" y="4376739"/>
            <a:ext cx="5083390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047" tIns="45709" rIns="9304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700088"/>
            <a:ext cx="4587875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233071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79450"/>
            <a:ext cx="4594225" cy="3446463"/>
          </a:xfrm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05" y="4379914"/>
            <a:ext cx="5083390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79450"/>
            <a:ext cx="4594225" cy="344646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05" y="4379914"/>
            <a:ext cx="5083390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08512" cy="34575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054" y="4379914"/>
            <a:ext cx="5546092" cy="414972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95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81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75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59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1295400"/>
            <a:ext cx="8382000" cy="4953000"/>
          </a:xfrm>
        </p:spPr>
        <p:txBody>
          <a:bodyPr/>
          <a:lstStyle>
            <a:lvl1pPr>
              <a:defRPr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/>
            </a:lvl2pPr>
          </a:lstStyle>
          <a:p>
            <a:pPr lvl="0"/>
            <a:r>
              <a:rPr lang="en-US" noProof="0" dirty="0" smtClean="0"/>
              <a:t>Test</a:t>
            </a:r>
          </a:p>
          <a:p>
            <a:pPr lvl="1"/>
            <a:r>
              <a:rPr lang="en-US" noProof="0" dirty="0" smtClean="0"/>
              <a:t>test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99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37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13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848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533400" y="914400"/>
            <a:ext cx="2590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>
            <a:off x="381000" y="1066800"/>
            <a:ext cx="3886200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AB74-D146-410F-A4F7-070E3205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Font typeface="Symbol" pitchFamily="18" charset="2"/>
        <a:buChar char="·"/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9144000" cy="1447800"/>
          </a:xfrm>
        </p:spPr>
        <p:txBody>
          <a:bodyPr/>
          <a:lstStyle/>
          <a:p>
            <a:pPr>
              <a:lnSpc>
                <a:spcPct val="115000"/>
              </a:lnSpc>
              <a:tabLst>
                <a:tab pos="8634413" algn="l"/>
              </a:tabLst>
            </a:pPr>
            <a:r>
              <a:rPr lang="en-US" altLang="en-US" sz="2800" dirty="0" smtClean="0">
                <a:solidFill>
                  <a:srgbClr val="0D12E9"/>
                </a:solidFill>
                <a:effectLst/>
                <a:latin typeface="Constantia" pitchFamily="18" charset="0"/>
              </a:rPr>
              <a:t/>
            </a:r>
            <a:br>
              <a:rPr lang="en-US" altLang="en-US" sz="2800" dirty="0" smtClean="0">
                <a:solidFill>
                  <a:srgbClr val="0D12E9"/>
                </a:solidFill>
                <a:effectLst/>
                <a:latin typeface="Constantia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/>
              </a:rPr>
              <a:t>Development of a Satellite 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Passive Microwave Snowfall Detection Algorithm</a:t>
            </a:r>
            <a:r>
              <a:rPr lang="en-US" sz="2800" dirty="0" smtClean="0">
                <a:solidFill>
                  <a:srgbClr val="0D12E9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D12E9"/>
                </a:solidFill>
                <a:effectLst/>
              </a:rPr>
            </a:br>
            <a:r>
              <a:rPr lang="en-US" altLang="en-US" sz="2800" dirty="0" smtClean="0">
                <a:solidFill>
                  <a:srgbClr val="0D12E9"/>
                </a:solidFill>
                <a:effectLst/>
              </a:rPr>
              <a:t/>
            </a:r>
            <a:br>
              <a:rPr lang="en-US" altLang="en-US" sz="2800" dirty="0" smtClean="0">
                <a:solidFill>
                  <a:srgbClr val="0D12E9"/>
                </a:solidFill>
                <a:effectLst/>
              </a:rPr>
            </a:br>
            <a:endParaRPr lang="en-US" altLang="en-US" sz="2800" dirty="0" smtClean="0">
              <a:solidFill>
                <a:srgbClr val="0D12E9"/>
              </a:solidFill>
              <a:effectLst/>
              <a:latin typeface="Constantia" pitchFamily="18" charset="0"/>
              <a:ea typeface="ＭＳ Ｐゴシック" pitchFamily="34" charset="-128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52399" y="2971800"/>
            <a:ext cx="9480028" cy="23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b="1" dirty="0" smtClean="0">
                <a:latin typeface="Constantia" pitchFamily="18" charset="0"/>
              </a:rPr>
              <a:t>Cezar Kongoli</a:t>
            </a:r>
            <a:r>
              <a:rPr lang="en-US" altLang="en-US" sz="2000" b="1" baseline="30000" dirty="0" smtClean="0">
                <a:latin typeface="Constantia" pitchFamily="18" charset="0"/>
              </a:rPr>
              <a:t>1</a:t>
            </a:r>
            <a:r>
              <a:rPr lang="en-US" altLang="en-US" sz="2000" b="1" dirty="0" smtClean="0">
                <a:latin typeface="Constantia" pitchFamily="18" charset="0"/>
              </a:rPr>
              <a:t>, </a:t>
            </a:r>
            <a:r>
              <a:rPr lang="en-US" altLang="en-US" sz="2000" b="1" dirty="0" err="1" smtClean="0">
                <a:latin typeface="Constantia" pitchFamily="18" charset="0"/>
              </a:rPr>
              <a:t>Huan</a:t>
            </a:r>
            <a:r>
              <a:rPr lang="en-US" altLang="en-US" sz="2000" b="1" dirty="0" smtClean="0">
                <a:latin typeface="Constantia" pitchFamily="18" charset="0"/>
              </a:rPr>
              <a:t> Meng</a:t>
            </a:r>
            <a:r>
              <a:rPr lang="en-US" altLang="en-US" sz="2000" b="1" baseline="30000" dirty="0" smtClean="0">
                <a:latin typeface="Constantia" pitchFamily="18" charset="0"/>
              </a:rPr>
              <a:t>2</a:t>
            </a:r>
            <a:r>
              <a:rPr lang="en-US" altLang="en-US" sz="2000" b="1" dirty="0" smtClean="0">
                <a:latin typeface="Constantia" pitchFamily="18" charset="0"/>
              </a:rPr>
              <a:t>, Jun Dong</a:t>
            </a:r>
            <a:r>
              <a:rPr lang="en-US" altLang="en-US" sz="2000" b="1" baseline="30000" dirty="0" smtClean="0">
                <a:latin typeface="Constantia" pitchFamily="18" charset="0"/>
              </a:rPr>
              <a:t>1</a:t>
            </a:r>
            <a:r>
              <a:rPr lang="en-US" altLang="en-US" sz="2000" b="1" dirty="0" smtClean="0">
                <a:latin typeface="Constantia" pitchFamily="18" charset="0"/>
              </a:rPr>
              <a:t>, Ralph Ferraro</a:t>
            </a:r>
            <a:r>
              <a:rPr lang="en-US" altLang="en-US" sz="2000" b="1" baseline="30000" dirty="0" smtClean="0">
                <a:latin typeface="Constantia" pitchFamily="18" charset="0"/>
              </a:rPr>
              <a:t>2</a:t>
            </a:r>
            <a:r>
              <a:rPr lang="en-US" altLang="en-US" sz="2000" b="1" dirty="0" smtClean="0">
                <a:latin typeface="Constantia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endParaRPr lang="en-US" altLang="en-US" sz="2000" b="1" baseline="30000" dirty="0" smtClean="0">
              <a:latin typeface="Constantia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en-US" sz="2000" baseline="30000" dirty="0">
              <a:latin typeface="Constantia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1900" baseline="30000" dirty="0" smtClean="0">
                <a:latin typeface="Constantia" pitchFamily="18" charset="0"/>
              </a:rPr>
              <a:t>1</a:t>
            </a:r>
            <a:r>
              <a:rPr lang="en-US" altLang="en-US" sz="1900" dirty="0" smtClean="0">
                <a:latin typeface="Constantia" pitchFamily="18" charset="0"/>
              </a:rPr>
              <a:t>University </a:t>
            </a:r>
            <a:r>
              <a:rPr lang="en-US" altLang="en-US" sz="1900" dirty="0">
                <a:latin typeface="Constantia" pitchFamily="18" charset="0"/>
              </a:rPr>
              <a:t>of Maryland/ESSIC/Cooperative Institute for Climate and Satellites</a:t>
            </a:r>
          </a:p>
          <a:p>
            <a:pPr algn="ctr">
              <a:lnSpc>
                <a:spcPct val="130000"/>
              </a:lnSpc>
            </a:pPr>
            <a:r>
              <a:rPr lang="en-US" altLang="en-US" sz="1900" baseline="30000" dirty="0" smtClean="0">
                <a:latin typeface="Constantia" pitchFamily="18" charset="0"/>
              </a:rPr>
              <a:t>2</a:t>
            </a:r>
            <a:r>
              <a:rPr lang="en-US" altLang="en-US" sz="1900" dirty="0" smtClean="0">
                <a:latin typeface="Constantia" pitchFamily="18" charset="0"/>
              </a:rPr>
              <a:t>NOAA/National </a:t>
            </a:r>
            <a:r>
              <a:rPr lang="en-US" altLang="en-US" sz="1900" dirty="0">
                <a:latin typeface="Constantia" pitchFamily="18" charset="0"/>
              </a:rPr>
              <a:t>Environmental Satellite, Data, and Information </a:t>
            </a:r>
            <a:r>
              <a:rPr lang="en-US" altLang="en-US" sz="1900" dirty="0" smtClean="0">
                <a:latin typeface="Constantia" pitchFamily="18" charset="0"/>
              </a:rPr>
              <a:t>Service</a:t>
            </a:r>
          </a:p>
          <a:p>
            <a:pPr algn="ctr">
              <a:lnSpc>
                <a:spcPct val="130000"/>
              </a:lnSpc>
            </a:pPr>
            <a:r>
              <a:rPr lang="en-US" altLang="en-US" sz="1900" dirty="0" smtClean="0">
                <a:latin typeface="Constantia" pitchFamily="18" charset="0"/>
              </a:rPr>
              <a:t> 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953000" y="34411"/>
            <a:ext cx="1219200" cy="1219200"/>
            <a:chOff x="3211" y="144"/>
            <a:chExt cx="768" cy="768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2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90" y="153279"/>
            <a:ext cx="1475907" cy="939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48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3810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 smtClean="0">
                <a:effectLst/>
              </a:rPr>
              <a:t>New Snowfall Detection Procedure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75" y="1066800"/>
            <a:ext cx="8763000" cy="29303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smtClean="0">
                <a:solidFill>
                  <a:schemeClr val="tx1"/>
                </a:solidFill>
                <a:effectLst/>
              </a:rPr>
              <a:t>SD Procedure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tx1"/>
                </a:solidFill>
                <a:effectLst/>
              </a:rPr>
              <a:t>Apply filters and determine snowfall regime;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effectLst/>
              </a:rPr>
              <a:t>Run the statistical model to derive snowfall probability;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effectLst/>
              </a:rPr>
              <a:t>Compare with probability threshold to obtain Snowfall Detection Index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effectLst/>
              </a:rPr>
              <a:t>Apply NWP based screening to derive the final SD ‘product’. </a:t>
            </a:r>
            <a:endParaRPr lang="en-US" altLang="en-US" dirty="0" smtClean="0">
              <a:solidFill>
                <a:schemeClr val="tx1"/>
              </a:solidFill>
              <a:effectLst/>
            </a:endParaRPr>
          </a:p>
          <a:p>
            <a:pPr lvl="1">
              <a:lnSpc>
                <a:spcPct val="120000"/>
              </a:lnSpc>
            </a:pPr>
            <a:endParaRPr lang="en-US" alt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" y="3378030"/>
            <a:ext cx="4370258" cy="327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75" y="3367588"/>
            <a:ext cx="4478051" cy="335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" y="3367588"/>
            <a:ext cx="4478051" cy="3358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166" y="3207756"/>
            <a:ext cx="364136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Snowfall Probability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45120" y="3210255"/>
            <a:ext cx="357501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Snowfall Detection Index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614" y="3207755"/>
            <a:ext cx="376489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Snowfall Rate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40" y="3367588"/>
            <a:ext cx="4240548" cy="33256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67933" y="3227744"/>
            <a:ext cx="460094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NEXRAD Composite Reflectivity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2575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8547" y="304800"/>
            <a:ext cx="7924800" cy="5334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 smtClean="0">
                <a:effectLst/>
              </a:rPr>
              <a:t>SD Validation (1)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en-US" sz="2200" dirty="0" smtClean="0">
                <a:solidFill>
                  <a:schemeClr val="tx1"/>
                </a:solidFill>
                <a:effectLst/>
              </a:rPr>
              <a:t>SD algorithm was evaluated with </a:t>
            </a:r>
            <a:r>
              <a:rPr lang="en-US" altLang="en-US" sz="2200" dirty="0" smtClean="0">
                <a:solidFill>
                  <a:srgbClr val="FF0000"/>
                </a:solidFill>
                <a:effectLst/>
              </a:rPr>
              <a:t>in-situ data as ground truth</a:t>
            </a:r>
            <a:r>
              <a:rPr lang="en-US" altLang="en-US" sz="2200" dirty="0" smtClean="0">
                <a:solidFill>
                  <a:schemeClr val="tx1"/>
                </a:solidFill>
                <a:effectLst/>
              </a:rPr>
              <a:t> for snowfall events over </a:t>
            </a:r>
            <a:r>
              <a:rPr lang="en-US" altLang="en-US" sz="2200" dirty="0" smtClean="0">
                <a:solidFill>
                  <a:srgbClr val="FF0000"/>
                </a:solidFill>
                <a:effectLst/>
              </a:rPr>
              <a:t>CONUS and Alaska</a:t>
            </a:r>
            <a:r>
              <a:rPr lang="en-US" altLang="en-US" sz="2200" dirty="0" smtClean="0">
                <a:solidFill>
                  <a:schemeClr val="tx1"/>
                </a:solidFill>
                <a:effectLst/>
              </a:rPr>
              <a:t> that spread out over different regions and time of year;</a:t>
            </a:r>
          </a:p>
          <a:p>
            <a:pPr>
              <a:spcBef>
                <a:spcPts val="1000"/>
              </a:spcBef>
            </a:pPr>
            <a:r>
              <a:rPr lang="en-US" altLang="en-US" sz="2200" dirty="0">
                <a:solidFill>
                  <a:srgbClr val="FF0000"/>
                </a:solidFill>
                <a:effectLst/>
              </a:rPr>
              <a:t>62% </a:t>
            </a:r>
            <a:r>
              <a:rPr lang="en-US" altLang="en-US" sz="2200" dirty="0">
                <a:solidFill>
                  <a:schemeClr val="tx1"/>
                </a:solidFill>
                <a:effectLst/>
              </a:rPr>
              <a:t>of ground truth data is </a:t>
            </a:r>
            <a:r>
              <a:rPr lang="en-US" altLang="en-US" sz="2200" dirty="0">
                <a:solidFill>
                  <a:srgbClr val="FF0000"/>
                </a:solidFill>
                <a:effectLst/>
              </a:rPr>
              <a:t>very light snowfall </a:t>
            </a:r>
            <a:r>
              <a:rPr lang="en-US" altLang="en-US" sz="2200" dirty="0">
                <a:solidFill>
                  <a:schemeClr val="tx1"/>
                </a:solidFill>
                <a:effectLst/>
              </a:rPr>
              <a:t>reported as “trace” – challenging to detect for satellite </a:t>
            </a:r>
            <a:r>
              <a:rPr lang="en-US" altLang="en-US" sz="2200" dirty="0" smtClean="0">
                <a:solidFill>
                  <a:schemeClr val="tx1"/>
                </a:solidFill>
                <a:effectLst/>
              </a:rPr>
              <a:t>product;</a:t>
            </a:r>
            <a:endParaRPr lang="en-US" altLang="en-US" sz="2200" dirty="0">
              <a:solidFill>
                <a:schemeClr val="tx1"/>
              </a:solidFill>
              <a:effectLst/>
            </a:endParaRPr>
          </a:p>
          <a:p>
            <a:pPr>
              <a:spcBef>
                <a:spcPts val="1000"/>
              </a:spcBef>
            </a:pPr>
            <a:r>
              <a:rPr lang="en-US" altLang="en-US" sz="2200" dirty="0" smtClean="0">
                <a:solidFill>
                  <a:schemeClr val="tx1"/>
                </a:solidFill>
                <a:effectLst/>
              </a:rPr>
              <a:t>Evaluation included an investigation of error sources and sensitivity to the probability of snowfall, snowfall intensity, elevation, zenith angle and additional model-based screening.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>
                <a:solidFill>
                  <a:schemeClr val="tx1"/>
                </a:solidFill>
                <a:effectLst/>
              </a:rPr>
              <a:t>Statistics:</a:t>
            </a:r>
          </a:p>
          <a:p>
            <a:pPr>
              <a:spcBef>
                <a:spcPts val="600"/>
              </a:spcBef>
            </a:pPr>
            <a:endParaRPr lang="en-US" altLang="en-US" sz="22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</a:pPr>
            <a:endParaRPr lang="en-US" altLang="en-US" sz="22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</a:pPr>
            <a:endParaRPr lang="en-US" altLang="en-US" sz="2200" dirty="0" smtClean="0">
              <a:solidFill>
                <a:schemeClr val="tx1"/>
              </a:solidFill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2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  <a:buNone/>
            </a:pPr>
            <a:endParaRPr lang="en-US" altLang="en-US" sz="22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</a:pPr>
            <a:endParaRPr lang="en-US" altLang="en-US" sz="2200" dirty="0" smtClean="0">
              <a:solidFill>
                <a:schemeClr val="tx1"/>
              </a:solidFill>
              <a:effectLst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200" dirty="0" smtClean="0">
              <a:effectLst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11</a:t>
            </a:fld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9961867"/>
              </p:ext>
            </p:extLst>
          </p:nvPr>
        </p:nvGraphicFramePr>
        <p:xfrm>
          <a:off x="1066800" y="4953000"/>
          <a:ext cx="4648200" cy="988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827"/>
                <a:gridCol w="1522686"/>
                <a:gridCol w="1522687"/>
              </a:tblGrid>
              <a:tr h="533400"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Probability of Detection (%)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False Alarm Rate (%)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Heidke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Skill Score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177"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9.5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6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5647" y="2156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  <a:latin typeface="Book Antiqua" pitchFamily="18" charset="0"/>
              </a:rPr>
              <a:t>SD Validation (2)</a:t>
            </a:r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19810" name="AutoShape 2" descr="data:image/png;base64,iVBORw0KGgoAAAANSUhEUgAAAZUAAAGVCAYAAAA2W2w7AAAYfklEQVR4nO3dTXLbWpIGUC7tDXs/GtaES+vVaAOaWz2oRpVsgyAIJaD8OScCEWUZus68l8jvSZRdt08ACHL76QIA6EOoABBGqAAQ5rdQud1uDy8AeOavUAGAo14KleX3H30F8+yrmq2vgB593trHH/05a/VtrbunBkELsN/LobJn+O8dzkdCZetznoXNs18LFYDv2fWeytffX10kIDAiwuo7f86RewH43aFvf619/LthtPees/6cI/cC8LuwUPnu50UHQsQaQgXgNULlwf0CBeB1IaGy9nt7fr3n/ZJX1j3yZv+e2gDYJyxUlt9/5cd4Hw3zrXu2/pxXf5Bg66fFhArA6350cmYd3FnrAshOqKzIWhdAdkLlDxlrAqjCBAUgjFABIEyZULnf779+ugYAtpUJFe91AOS3Oqm3/n2tR7//7O98PPuLk3vuASC3vyZ11D91snbfs39leO+fD0BOuyf1kX8/6+g6e8IHgHx2Teq9X03suUeoAPT1cFLvfZ9k655H675yz7N7Acjj0Fcqe+6JCpX7/f5beL29vX2+v7+7XC6X6wevj4+P1b/mceg9lT33+EoFYB6hAkCYXT9SfORHg49+nh8pBqhr119+PHrPn/d99x4AciszqYUKcNTWvwLy6sW2MjvkMIGjbrfb5//863+/fZlDz5XZIYcJHCVUrlNmhxwmcJRQuU6ZHXKYwFFC5TpldshhAkcJleuU2SGHCRwlVK5TZoccJnCUULlOmR1ymMBRQuU6ZXbIYQJHCZXrlNkhhwkcJVSuU2aHHCZwlFC5TpkdcpjAUULlOmV2yGECRwmV65TZIYcJHCVUrlNmhxwmcJRQuU6ZHXKYMFPU/w+KULlGmR1ymDBTRCAIleuU2SGHCTMJlVrK7JDDhJmESi1ldshhwkxCpZYyO+QwYSahUkuZHXKYMJNQqaXMDjlMmEmo1FJmhxwmzCRUaimzQw4TZhIqtZTZIYcJMwmVWsrskMOEmYRKLWV2yGHCTEKlljI75DBhJqFSS5kdcpgwk1CppcwOOUyYSajUUmaHHCbMJFRqKbNDDhNmEiq1lNkhhwkzCZVayuyQw4SZhEotZXbIYcJMQqWW1R263W5/Xc/ue/gHBN4DzCNUavlrh7YC5JVfR96z9XGgN6FSy+4d+rqZewZ/1D3P7gV6Eyq17NqhI19NCBUgglCp5eEObb3PIVSAqwiVWtJ/pXK/338LuLe3t8/393eXyzXkyhYqP70fWa6Pj49fq/P7QY5cEhi+UgGeyRYqbBMqQGpCpZZdP1J85o8L+5Fi6Gnt77sdvYRKHbv+8uPDT774HqCOyEGeYQ2hsk+ZHXKYUItQmanMDjlMqEWozFRmhxwm1CJUZiqzQw4TahEqM5XZIYcJtQiVmcrskMOEWoTKTGV2yGFCLUJlpjI75DChFqEyU5kdcphQi1CZqcwOOUyoRajMVGaHHCbUIlRmKrNDDhNqESozldkhhwm1CJWZyuyQw4RahMpMZXbIYUItQmWmMjvkMKEWoTJTmR1ymFCLUJmpzA45TKhFqMxUZoccJtQiVGYqs0MOE2oRKjOV2SGHCbUIlZnK7JDDhFqEykxldshhQi1CZaYyO+QwoRahMlOZHXKYUItQmanMDjlMqEWozFRmhxwm1CJUZiqzQw4TahEqM5XZIYcJtQiVmcrskMOEWoTKTGV2yGFCLUJlpjI75DChFqEyU5kdcphQi1CZqcwOOUyoRajMVGaHHCbUIlRmKrNDDhNqESozldkhhwm1CJWZVnfodrv9dT37/bX7/rz3YRE77wHqECoz/bVDjzbt68f3buxaGB2555U/E8hBqMy0e4deDZXvhNOe8AFyEyozCRXgFEJlpl07tOc9lWefs/ZxoQJ9CZWZNnfo2Zvnf9679eu1j++5536//xZeb29vn+/v7y6XK/nVNVR+el+zXB8fH79W5/fekNjj1cDwlQr01TVU2PbwR4oPLSZUgP8nVGba/SPFz+45+uPCfqQYctn6e2ivXkJlntVQeXRt3ffwDwi8Bzhf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qzt0u93+up7d9/APCLwHOF+mMBAq9fy1Q1sB8sqvI+/Z+jgQK1MYCJV6du/Q183cM/ij7nl2LxArUxgIlXqECvCbTGEgVOrZtUNHvkUlVKCmTGEgVOrZ3KFHb55fGSr3+/23N/Lf3t4+39/fXS7XSVemMMgYKj99Plmuj4+PX6vze3Wqbwz8yMDwlQrkkykMMoYK2x7+SPHmJwkVaCtTGAiVenb/SPGz+/xIMfSQKQyESj2rofLo2rr34R8QeA9wvkxhIFTqKbNDDhOukSkMhEo9ZXbIYcI1MoWBUKmnzA45THhu69vXr1xZwkCo1FNmhxwmPJdtAGdZJ7KWiKuzMt11PwiIkG0AZ1knWy2dle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Vsdveo+dvt9vDaunfrz9lzD7Ct2wAWKvWsdvdsyO/dlD/vexQ6e9bufhAQodsAFir1HP5K5enCOz73lfW7HwRE6DaAhUo9QgUa6TaAhUo9Ye+pvPK5r9zz7F7gv7oNYKFSz6FQ2XNvVKjc7/ffwuvt7e3z/f3d5XKtXN0GcNdQ+enXScT18fHxa3V+vxIUz7waGL5SgVjdBnDXUOlMqEAj3QawUKkn7I36oz8u7EeKIU63ASxU6nn691S23oh/9vdZ/rzvu/cA27oNYKFST5nuuh8EROg2gIVKPWW6634QEKHbABYq9ZTprvtBQIRuA1io1FOmu+4HARG6DWChUk+Z7rofBEToNoCFSj1luut+EBCh2wAWKvWU6a77QUCEbgNYqNRTprvuBwERug1goVJPme66HwRE6DaAhUo9ZbrrfhDMtvavWBy9MgzObOtkq6Wz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eoWXa73cKuSGUmtVChs2xDL0stHXuKDJWoniKVmdRChayi/msx09DLUkvHnoRKEkKFrDoOvSy1dOxpdKg8+8P2fE8u8h7IqOPQy1JLx55GhsqRIb92b9Q9Wx+Hn9Zx6GWppWNPI0Pla9FHPx51z7N74ad1HHpZaunYk1A5+HGhwhQdh16WWjr2JFQOflyoMEXHoZello49CZWDH4+6536///Yez9vb2+f7+7vLlebqOPSy1NKxp9vtluZ19516Pj4+fq3O79Wp/sLQ/05g+EqFDjoOvSy1dOzJVyoHPy5UmKLj0MtSS8eehMrO39sTBEfveVYL/KSOQy9LLR17GhkqX9/DWK5n9z38AwLvgYw6Dr0stXTsaWSoZCRUyKrj0MtSS8eehEoSQoWsOg69LLV07EmoJCFUyKrj0MtSS8eehEoSQoWsOg69LLV07EmoJCFUyKrj0MtSS8eehEoSQoVoaz/lePTKMKw6DuCOPQmVJIQK0bINGrXM6EmoJCFU+CrLVxhdh16WWjr2JFSSECp81XHQqGVGT0IlCaFyXNR/1WfScdCoZUZPQiWJbEOtkkwPQpSOg0YtM3oSKklkG2qVZHoQonQcNGqZ0VPUdw6EyjdlG2qVCJUag0YtM3rKVMuyTuizGbraibINtUqESv6HWy1zespUy7JO6LMZutqJsg21SoRK/odbLXN6ylTLsk7osxm62omyDbVKhEr+h1stc3rKVMuyTuizGbraibINtUqESv6HWy1zespUy7JO6LMZutqJsg21SrL9xEqmnrI83GqZ01OmWpZ1IpWZ1ELluGwPQtSVqacMa3SspWNPmWpZ1gmdN6GrnUioHNf1QciwhlpqrKOW7XVC503oaicSKsd1fRAyrKGWGuuoZXud0HkTutqJhMpxXR+EDGuopcY6atleJ3TehK52oomh4v2HOQ+3Wub0lKmWZZ3QuRW62ommhkqWF1+mWjr2pJY5PWWqZVkndG6FrnYioeJB6NyTWub0lKmWZZ3QuRW62omEigehc09qmdNTplqWdULnVuhqJxIqHoTOPallTk+ZalnWCZ1boaudSKh4EDr3pJY5PWWqZVkndG6FrnYioeJB6NyTWub0lKmWZZ3QuRW62omEigehc09qmdNTplqWdULnVuhqJxIqHoTOPallTk+ZalnWCZ1boaudSKh4EDr3pJY5PWWqZVkndG6FrnYioeJB6NyTWub0lKmWZZ3QuRW62omEigehc09qmdNTplqWdULnVuhqJxIqHoTOPallTk+ZalnWCZ1boaudSKh4EDr3pJY5PWWqZVkndG6FrnYioeJB6NyTWub0lKmWZZ3QuXV02D26tu7ds97WPdNkevFlqqVjT2qZ01OmWpZ1QufW0WF35L5HobNnbaHiQejck1rm9JSplmWd0Ll1dNgdvefrx18JEKHiQejck1rm9JSplmWd0Ll1dNgdvUeo7JfpxZeplo49qWVOT5lqWdYJnVtHh92e91Iefe4r9zy7t7NML75MtXTsSS1zespUy7JO6NwKW+jAeyN77rnf77+F19vb2+f7+/uIK9OLL1MtHXtSy5yeMtWyrHNkPn18fPxand8vp8eGVwPDVyrbMr34MtXSsSe1zOkpUy3LOqFzK3QxoRIq04svUy0de1LLnJ4y1bKsEzq3jg67Ix87es/WxzvL9OLLVEvHntQyp6dMtSzrhM6tw5/45I36tfu+e880mV58mWrp2JNa5vSUqZZlndC5FbraiYSKB6FzT2qZ01OmWpZ1QudW6GonEioehM49qWVOT5lqWdYJnVuhq51IqHgQOvekljk9ZaplWSd0boWudiKh4kHo3JNa5vSUqZZlndC5FbraiYSKB6FzT2qZ01OmWpZ1QudW6GonEioehM49qWVOT5lqWdYJnVuhq51IqHgQOvekljk9ZaplWSd0boWudiKh4kHo3JNa5vSUqZZlndC5FbraiYSKB6FzT2qZ01OmWpZ1QudW6GonqhYqt9st5Mry4stUS8ee1DKnp0y1LOuEzr7Q1U5UMVQyvWgyrJFtHbXkr6Vj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a4KldvtFnZletFkWCPbOmrJX0vHnjLVsqwTOkNDVzvRlaGS5cDVMqcntczpKVMtyzqhMzR0tRMJFbV07kktc3rKVMuyTugMDV3tREJFLZ17UsucnjLVsqwTOkNDVzuRUFFL557UMqenTLUs64TO0NDVTiRU1NK5J7XM6SlTLcs6oTM0dLUTCRW1dO5JLXN6ylTLsk7oDA1d7URCRS2de1LLnJ4y1bKsEzpDQ1c7kVBRS+ee1DKnp0y1LOuEztDQ1U4kVNTSuSe1zOkpUy3LOqEzNHS1EwkVtXTuSS1zespUy7JO6AwNXe1EQkUtnXtSy5yeMtWyrBM6Q0NXO5FQUUvnntQyp6dMtSzrhM7Q0NUOut1u/7m27rmqliwHrpY5PallTk+ZalnWCZ2hoasdKeCPhh41uKfxr+H0nSvLgatlTk9qmdNTplqWdSL9aKi8EiB7QyXTQWVYo2MtHXtSy5yeMtWyrBNJqCQ+cLXM6Uktc3rKVMuyTiShkvjA1TKnJ7XM6SlTLcs6kdKHyv1+/+39jre3t8/39/fVK+o9FZfL5Zp0PZqpW9fHx8ev1fl9Tlzsc7vFfqUCwM8SKgCE+fFJ/WdYvBI0AOSSYlJ//d7e1j0A5FZmUlcLlfv9vvom1nT2ZZ19eczerMu6L2UmdbVQqVbvVezLOvvymL1Zl3Vfcla14p9//vn10z9253K5XK5/X/f7fXVWlwmVam43W7vGvqyzL4/Zm3VZ9yVnVQ1k/X7nT7Mv6+zLY/ZmXdZ9ESoAhBEq37T2vcZn901kX37n9fI3z9J/Pettzx781D71PZULbL3oX/l1d49e2BP3Zc9DPnVf9ny8+97sDYutX++95yy9TiSJrwe492Hpaulz74u8+768Gih7P6+6PX1P2ptXe820T/1OI4FMB/yTtvZh4r7s6W3ivnx+1hiWVxIq/Ifh+W9Hv23ReV/2vGcwcV8Wz/Zn0t4IFQyJL77zPV77Mm9fPj9rDMsrCZXhXnlTbc/nVLf2X5x//tfn1H159vGJ+/L5aW/+JFQG88brPv6LvMZA+Cn25ndCZai9h7R3oHb2nW/9dLKnZ/vy+ONT9uaV735kew31PJGLPPsWz6N7J9oaGtP2ZU/P0/dlq/fOexO5Bz+1T/1OBYAfI1QACCNUAAgjVAAII1QACCNUAAgjVOAFHX+MFSJ5QuAFQgW2eULgBUIFtnlC4AVf/0HMR39j+ZV/n2ltjc5/Y5z+vGrhBVv/DM/a/966Zy2MpvzbVvTlFQsviPpXYvf8I4Bba0FWXrHwAqEC27xi4QVCBbZ5xcILhAps84qFF3wnMIQKE3jFwgte+X8o/PNHg4UKE3jFAhBGqAAQRqgAEEaoABBGqAAQRqgAEEaoABBGqAAQRqgAEOb/AIDRgsqnVcm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5490" y="1379095"/>
            <a:ext cx="8531225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Char char="·"/>
              <a:tabLst/>
              <a:defRPr/>
            </a:pPr>
            <a:r>
              <a:rPr lang="en-US" altLang="en-US" sz="2800" kern="0" dirty="0" smtClean="0">
                <a:latin typeface="+mn-lt"/>
              </a:rPr>
              <a:t>Other Conclusions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kern="0" dirty="0" smtClean="0">
                <a:latin typeface="+mn-lt"/>
              </a:rPr>
              <a:t>SD performance is comparable over high and low elevation areas;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kern="0" dirty="0" smtClean="0"/>
              <a:t>Statistics improve with snowfall rate;</a:t>
            </a:r>
            <a:endParaRPr lang="en-US" altLang="en-US" kern="0" dirty="0" smtClean="0">
              <a:latin typeface="+mn-lt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kern="0" dirty="0" smtClean="0">
                <a:latin typeface="+mn-lt"/>
              </a:rPr>
              <a:t>Statistics degrade for shallow to moderate cloud snowfall;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kern="0" dirty="0" smtClean="0">
                <a:latin typeface="+mn-lt"/>
              </a:rPr>
              <a:t>The most effective screening parameters are cloud thickness and relative humidity;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alt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en-US" alt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86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7282" y="148433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ook Antiqua" pitchFamily="18" charset="0"/>
              </a:rPr>
              <a:t>On-going/Future Work</a:t>
            </a:r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19810" name="AutoShape 2" descr="data:image/png;base64,iVBORw0KGgoAAAANSUhEUgAAAZUAAAGVCAYAAAA2W2w7AAAYfklEQVR4nO3dTXLbWpIGUC7tDXs/GtaES+vVaAOaWz2oRpVsgyAIJaD8OScCEWUZus68l8jvSZRdt08ACHL76QIA6EOoABBGqAAQ5rdQud1uDy8AeOavUAGAo14KleX3H30F8+yrmq2vgB593trHH/05a/VtrbunBkELsN/LobJn+O8dzkdCZetznoXNs18LFYDv2fWeytffX10kIDAiwuo7f86RewH43aFvf619/LthtPees/6cI/cC8LuwUPnu50UHQsQaQgXgNULlwf0CBeB1IaGy9nt7fr3n/ZJX1j3yZv+e2gDYJyxUlt9/5cd4Hw3zrXu2/pxXf5Bg66fFhArA6350cmYd3FnrAshOqKzIWhdAdkLlDxlrAqjCBAUgjFABIEyZULnf779+ugYAtpUJFe91AOS3Oqm3/n2tR7//7O98PPuLk3vuASC3vyZ11D91snbfs39leO+fD0BOuyf1kX8/6+g6e8IHgHx2Teq9X03suUeoAPT1cFLvfZ9k655H675yz7N7Acjj0Fcqe+6JCpX7/f5beL29vX2+v7+7XC6X6wevj4+P1b/mceg9lT33+EoFYB6hAkCYXT9SfORHg49+nh8pBqhr119+PHrPn/d99x4AciszqYUKcNTWvwLy6sW2MjvkMIGjbrfb5//863+/fZlDz5XZIYcJHCVUrlNmhxwmcJRQuU6ZHXKYwFFC5TpldshhAkcJleuU2SGHCRwlVK5TZoccJnCUULlOmR1ymMBRQuU6ZXbIYQJHCZXrlNkhhwkcJVSuU2aHHCZwlFC5TpkdcpjAUULlOmV2yGECRwmV65TZIYcJHCVUrlNmhxwmcJRQuU6ZHXKYMFPU/w+KULlGmR1ymDBTRCAIleuU2SGHCTMJlVrK7JDDhJmESi1ldshhwkxCpZYyO+QwYSahUkuZHXKYMJNQqaXMDjlMmEmo1FJmhxwmzCRUaimzQw4TZhIqtZTZIYcJMwmVWsrskMOEmYRKLWV2yGHCTEKlljI75DBhJqFSS5kdcpgwk1CppcwOOUyYSajUUmaHHCbMJFRqKbNDDhNmEiq1lNkhhwkzCZVayuyQw4SZhEotZXbIYcJMQqWW1R263W5/Xc/ue/gHBN4DzCNUavlrh7YC5JVfR96z9XGgN6FSy+4d+rqZewZ/1D3P7gV6Eyq17NqhI19NCBUgglCp5eEObb3PIVSAqwiVWtJ/pXK/338LuLe3t8/393eXyzXkyhYqP70fWa6Pj49fq/P7QY5cEhi+UgGeyRYqbBMqQGpCpZZdP1J85o8L+5Fi6Gnt77sdvYRKHbv+8uPDT774HqCOyEGeYQ2hsk+ZHXKYUItQmanMDjlMqEWozFRmhxwm1CJUZiqzQw4TahEqM5XZIYcJtQiVmcrskMOEWoTKTGV2yGFCLUJlpjI75DChFqEyU5kdcphQi1CZqcwOOUyoRajMVGaHHCbUIlRmKrNDDhNqESozldkhhwm1CJWZyuyQw4RahMpMZXbIYUItQmWmMjvkMKEWoTJTmR1ymFCLUJmpzA45TKhFqMxUZoccJtQiVGYqs0MOE2oRKjOV2SGHCbUIlZnK7JDDhFqEykxldshhQi1CZaYyO+QwoRahMlOZHXKYUItQmanMDjlMqEWozFRmhxwm1CJUZiqzQw4TahEqM5XZIYcJtQiVmcrskMOEWoTKTGV2yGFCLUJlpjI75DChFqEyU5kdcphQi1CZqcwOOUyoRajMVGaHHCbUIlRmKrNDDhNqESozldkhhwm1CJWZVnfodrv9dT37/bX7/rz3YRE77wHqECoz/bVDjzbt68f3buxaGB2555U/E8hBqMy0e4deDZXvhNOe8AFyEyozCRXgFEJlpl07tOc9lWefs/ZxoQJ9CZWZNnfo2Zvnf9679eu1j++5536//xZeb29vn+/v7y6XK/nVNVR+el+zXB8fH79W5/fekNjj1cDwlQr01TVU2PbwR4oPLSZUgP8nVGba/SPFz+45+uPCfqQYctn6e2ivXkJlntVQeXRt3ffwDwi8Bzhf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qzt0u93+up7d9/APCLwHOF+mMBAq9fy1Q1sB8sqvI+/Z+jgQK1MYCJV6du/Q183cM/ij7nl2LxArUxgIlXqECvCbTGEgVOrZtUNHvkUlVKCmTGEgVOrZ3KFHb55fGSr3+/23N/Lf3t4+39/fXS7XSVemMMgYKj99Plmuj4+PX6vze3Wqbwz8yMDwlQrkkykMMoYK2x7+SPHmJwkVaCtTGAiVenb/SPGz+/xIMfSQKQyESj2rofLo2rr34R8QeA9wvkxhIFTqKbNDDhOukSkMhEo9ZXbIYcI1MoWBUKmnzA45THhu69vXr1xZwkCo1FNmhxwmPJdtAGdZJ7KWiKuzMt11PwiIkG0AZ1knWy2dle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Vsdveo+dvt9vDaunfrz9lzD7Ct2wAWKvWsdvdsyO/dlD/vexQ6e9bufhAQodsAFir1HP5K5enCOz73lfW7HwRE6DaAhUo9QgUa6TaAhUo9Ye+pvPK5r9zz7F7gv7oNYKFSz6FQ2XNvVKjc7/ffwuvt7e3z/f3d5XKtXN0GcNdQ+enXScT18fHxa3V+vxIUz7waGL5SgVjdBnDXUOlMqEAj3QawUKkn7I36oz8u7EeKIU63ASxU6nn691S23oh/9vdZ/rzvu/cA27oNYKFST5nuuh8EROg2gIVKPWW6634QEKHbABYq9ZTprvtBQIRuA1io1FOmu+4HARG6DWChUk+Z7rofBEToNoCFSj1luut+EBCh2wAWKvWU6a77QUCEbgNYqNRTprvuBwERug1goVJPme66HwRE6DaAhUo9ZbrrfhDMtvavWBy9MgzObOtkq6Wz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eoWXa73cKuSGUmtVChs2xDL0stHXuKDJWoniKVmdRChayi/msx09DLUkvHnoRKEkKFrDoOvSy1dOxpdKg8+8P2fE8u8h7IqOPQy1JLx55GhsqRIb92b9Q9Wx+Hn9Zx6GWppWNPI0Pla9FHPx51z7N74ad1HHpZaunYk1A5+HGhwhQdh16WWjr2JFQOflyoMEXHoZello49CZWDH4+6536///Yez9vb2+f7+7vLlebqOPSy1NKxp9vtluZ19516Pj4+fq3O79Wp/sLQ/05g+EqFDjoOvSy1dOzJVyoHPy5UmKLj0MtSS8eehMrO39sTBEfveVYL/KSOQy9LLR17GhkqX9/DWK5n9z38AwLvgYw6Dr0stXTsaWSoZCRUyKrj0MtSS8eehEoSQoWsOg69LLV07EmoJCFUyKrj0MtSS8eehEoSQoWsOg69LLV07EmoJCFUyKrj0MtSS8eehEoSQoVoaz/lePTKMKw6DuCOPQmVJIQK0bINGrXM6EmoJCFU+CrLVxhdh16WWjr2JFSSECp81XHQqGVGT0IlCaFyXNR/1WfScdCoZUZPQiWJbEOtkkwPQpSOg0YtM3oSKklkG2qVZHoQonQcNGqZ0VPUdw6EyjdlG2qVCJUag0YtM3rKVMuyTuizGbraibINtUqESv6HWy1zespUy7JO6LMZutqJsg21SoRK/odbLXN6ylTLsk7osxm62omyDbVKhEr+h1stc3rKVMuyTuizGbraibINtUqESv6HWy1zespUy7JO6LMZutqJsg21SrL9xEqmnrI83GqZ01OmWpZ1IpWZ1ELluGwPQtSVqacMa3SspWNPmWpZ1gmdN6GrnUioHNf1QciwhlpqrKOW7XVC503oaicSKsd1fRAyrKGWGuuoZXud0HkTutqJhMpxXR+EDGuopcY6atleJ3TehK52oomh4v2HOQ+3Wub0lKmWZZ3QuRW62ommhkqWF1+mWjr2pJY5PWWqZVkndG6FrnYioeJB6NyTWub0lKmWZZ3QuRW62omEigehc09qmdNTplqWdULnVuhqJxIqHoTOPallTk+ZalnWCZ1boaudSKh4EDr3pJY5PWWqZVkndG6FrnYioeJB6NyTWub0lKmWZZ3QuRW62omEigehc09qmdNTplqWdULnVuhqJxIqHoTOPallTk+ZalnWCZ1boaudSKh4EDr3pJY5PWWqZVkndG6FrnYioeJB6NyTWub0lKmWZZ3QuRW62omEigehc09qmdNTplqWdULnVuhqJxIqHoTOPallTk+ZalnWCZ1boaudSKh4EDr3pJY5PWWqZVkndG6FrnYioeJB6NyTWub0lKmWZZ3QuXV02D26tu7ds97WPdNkevFlqqVjT2qZ01OmWpZ1QufW0WF35L5HobNnbaHiQejck1rm9JSplmWd0Ll1dNgdvefrx18JEKHiQejck1rm9JSplmWd0Ll1dNgdvUeo7JfpxZeplo49qWVOT5lqWdYJnVtHh92e91Iefe4r9zy7t7NML75MtXTsSS1zespUy7JO6NwKW+jAeyN77rnf77+F19vb2+f7+/uIK9OLL1MtHXtSy5yeMtWyrHNkPn18fPxand8vp8eGVwPDVyrbMr34MtXSsSe1zOkpUy3LOqFzK3QxoRIq04svUy0de1LLnJ4y1bKsEzq3jg67Ix87es/WxzvL9OLLVEvHntQyp6dMtSzrhM6tw5/45I36tfu+e880mV58mWrp2JNa5vSUqZZlndC5FbraiYSKB6FzT2qZ01OmWpZ1QudW6GonEioehM49qWVOT5lqWdYJnVuhq51IqHgQOvekljk9ZaplWSd0boWudiKh4kHo3JNa5vSUqZZlndC5FbraiYSKB6FzT2qZ01OmWpZ1QudW6GonEioehM49qWVOT5lqWdYJnVuhq51IqHgQOvekljk9ZaplWSd0boWudiKh4kHo3JNa5vSUqZZlndC5FbraiYSKB6FzT2qZ01OmWpZ1QudW6GonqhYqt9st5Mry4stUS8ee1DKnp0y1LOuEzr7Q1U5UMVQyvWgyrJFtHbXkr6Vj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a4KldvtFnZletFkWCPbOmrJX0vHnjLVsqwTOkNDVzvRlaGS5cDVMqcntczpKVMtyzqhMzR0tRMJFbV07kktc3rKVMuyTugMDV3tREJFLZ17UsucnjLVsqwTOkNDVzuRUFFL557UMqenTLUs64TO0NDVTiRU1NK5J7XM6SlTLcs6oTM0dLUTCRW1dO5JLXN6ylTLsk7oDA1d7URCRS2de1LLnJ4y1bKsEzpDQ1c7kVBRS+ee1DKnp0y1LOuEztDQ1U4kVNTSuSe1zOkpUy3LOqEzNHS1EwkVtXTuSS1zespUy7JO6AwNXe1EQkUtnXtSy5yeMtWyrBM6Q0NXO5FQUUvnntQyp6dMtSzrhM7Q0NUOut1u/7m27rmqliwHrpY5PallTk+ZalnWCZ2hoasdKeCPhh41uKfxr+H0nSvLgatlTk9qmdNTplqWdSL9aKi8EiB7QyXTQWVYo2MtHXtSy5yeMtWyrBNJqCQ+cLXM6Uktc3rKVMuyTiShkvjA1TKnJ7XM6SlTLcs6kdKHyv1+/+39jre3t8/39/fVK+o9FZfL5Zp0PZqpW9fHx8ev1fl9Tlzsc7vFfqUCwM8SKgCE+fFJ/WdYvBI0AOSSYlJ//d7e1j0A5FZmUlcLlfv9vvom1nT2ZZ19eczerMu6L2UmdbVQqVbvVezLOvvymL1Zl3Vfcla14p9//vn10z9253K5XK5/X/f7fXVWlwmVam43W7vGvqyzL4/Zm3VZ9yVnVQ1k/X7nT7Mv6+zLY/ZmXdZ9ESoAhBEq37T2vcZn901kX37n9fI3z9J/Pettzx781D71PZULbL3oX/l1d49e2BP3Zc9DPnVf9ny8+97sDYutX++95yy9TiSJrwe492Hpaulz74u8+768Gih7P6+6PX1P2ptXe820T/1OI4FMB/yTtvZh4r7s6W3ivnx+1hiWVxIq/Ifh+W9Hv23ReV/2vGcwcV8Wz/Zn0t4IFQyJL77zPV77Mm9fPj9rDMsrCZXhXnlTbc/nVLf2X5x//tfn1H159vGJ+/L5aW/+JFQG88brPv6LvMZA+Cn25ndCZai9h7R3oHb2nW/9dLKnZ/vy+ONT9uaV735kew31PJGLPPsWz6N7J9oaGtP2ZU/P0/dlq/fOexO5Bz+1T/1OBYAfI1QACCNUAAgjVAAII1QACCNUAAgjVOAFHX+MFSJ5QuAFQgW2eULgBUIFtnlC4AVf/0HMR39j+ZV/n2ltjc5/Y5z+vGrhBVv/DM/a/966Zy2MpvzbVvTlFQsviPpXYvf8I4Bba0FWXrHwAqEC27xi4QVCBbZ5xcILhAps84qFF3wnMIQKE3jFwgte+X8o/PNHg4UKE3jFAhBGqAAQRqgAEEaoABBGqAAQRqgAEEaoABBGqAAQRqgAEOb/AIDRgsqnVcm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7975" y="1219200"/>
            <a:ext cx="8531225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Char char="·"/>
              <a:tabLst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  <a:latin typeface="+mn-lt"/>
              </a:rPr>
              <a:t>Hybrid weather forecast-satellite snowfall detection model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·"/>
              <a:defRPr/>
            </a:pPr>
            <a:r>
              <a:rPr lang="en-US" altLang="en-US" kern="0" dirty="0" smtClean="0">
                <a:latin typeface="+mn-lt"/>
              </a:rPr>
              <a:t>Probability Logistic Regression model based on Numerical Weather Prediction (NWP) model data;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·"/>
              <a:defRPr/>
            </a:pPr>
            <a:r>
              <a:rPr lang="en-US" altLang="en-US" kern="0" dirty="0" smtClean="0">
                <a:latin typeface="+mn-lt"/>
              </a:rPr>
              <a:t> Coupled Principal Components and Probability Logistic Regression model based on satellite TBs;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·"/>
              <a:defRPr/>
            </a:pPr>
            <a:r>
              <a:rPr lang="en-US" altLang="en-US" b="1" kern="0" dirty="0" smtClean="0">
                <a:latin typeface="+mn-lt"/>
              </a:rPr>
              <a:t> </a:t>
            </a:r>
            <a:r>
              <a:rPr lang="en-US" altLang="en-US" kern="0" dirty="0" smtClean="0">
                <a:latin typeface="+mn-lt"/>
              </a:rPr>
              <a:t>Hybrid model: Optimal weighting of both: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en-US" altLang="en-US" b="1" kern="0" dirty="0" err="1" smtClean="0">
                <a:solidFill>
                  <a:srgbClr val="FF0000"/>
                </a:solidFill>
                <a:latin typeface="+mn-lt"/>
              </a:rPr>
              <a:t>Prob_hybrid</a:t>
            </a: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 = W</a:t>
            </a:r>
            <a:r>
              <a:rPr lang="en-US" altLang="en-US" b="1" kern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altLang="en-US" b="1" kern="0" dirty="0" err="1" smtClean="0">
                <a:solidFill>
                  <a:srgbClr val="FF0000"/>
                </a:solidFill>
                <a:latin typeface="+mn-lt"/>
              </a:rPr>
              <a:t>Prob_wea</a:t>
            </a: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 +W</a:t>
            </a:r>
            <a:r>
              <a:rPr lang="en-US" altLang="en-US" b="1" kern="0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altLang="en-US" b="1" kern="0" dirty="0" err="1" smtClean="0">
                <a:solidFill>
                  <a:srgbClr val="FF0000"/>
                </a:solidFill>
                <a:latin typeface="+mn-lt"/>
              </a:rPr>
              <a:t>Prob_sat</a:t>
            </a:r>
            <a:endParaRPr lang="en-US" altLang="en-US" b="1" kern="0" dirty="0" smtClean="0">
              <a:solidFill>
                <a:srgbClr val="FF0000"/>
              </a:solidFill>
              <a:latin typeface="+mn-lt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               W</a:t>
            </a:r>
            <a:r>
              <a:rPr lang="en-US" altLang="en-US" b="1" kern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+W</a:t>
            </a:r>
            <a:r>
              <a:rPr lang="en-US" altLang="en-US" b="1" kern="0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b="1" kern="0" dirty="0" smtClean="0">
                <a:solidFill>
                  <a:srgbClr val="FF0000"/>
                </a:solidFill>
                <a:latin typeface="+mn-lt"/>
              </a:rPr>
              <a:t> = 1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86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7282" y="148433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19810" name="AutoShape 2" descr="data:image/png;base64,iVBORw0KGgoAAAANSUhEUgAAAZUAAAGVCAYAAAA2W2w7AAAYfklEQVR4nO3dTXLbWpIGUC7tDXs/GtaES+vVaAOaWz2oRpVsgyAIJaD8OScCEWUZus68l8jvSZRdt08ACHL76QIA6EOoABBGqAAQ5rdQud1uDy8AeOavUAGAo14KleX3H30F8+yrmq2vgB593trHH/05a/VtrbunBkELsN/LobJn+O8dzkdCZetznoXNs18LFYDv2fWeytffX10kIDAiwuo7f86RewH43aFvf619/LthtPees/6cI/cC8LuwUPnu50UHQsQaQgXgNULlwf0CBeB1IaGy9nt7fr3n/ZJX1j3yZv+e2gDYJyxUlt9/5cd4Hw3zrXu2/pxXf5Bg66fFhArA6350cmYd3FnrAshOqKzIWhdAdkLlDxlrAqjCBAUgjFABIEyZULnf779+ugYAtpUJFe91AOS3Oqm3/n2tR7//7O98PPuLk3vuASC3vyZ11D91snbfs39leO+fD0BOuyf1kX8/6+g6e8IHgHx2Teq9X03suUeoAPT1cFLvfZ9k655H675yz7N7Acjj0Fcqe+6JCpX7/f5beL29vX2+v7+7XC6X6wevj4+P1b/mceg9lT33+EoFYB6hAkCYXT9SfORHg49+nh8pBqhr119+PHrPn/d99x4AciszqYUKcNTWvwLy6sW2MjvkMIGjbrfb5//863+/fZlDz5XZIYcJHCVUrlNmhxwmcJRQuU6ZHXKYwFFC5TpldshhAkcJleuU2SGHCRwlVK5TZoccJnCUULlOmR1ymMBRQuU6ZXbIYQJHCZXrlNkhhwkcJVSuU2aHHCZwlFC5TpkdcpjAUULlOmV2yGECRwmV65TZIYcJHCVUrlNmhxwmcJRQuU6ZHXKYMFPU/w+KULlGmR1ymDBTRCAIleuU2SGHCTMJlVrK7JDDhJmESi1ldshhwkxCpZYyO+QwYSahUkuZHXKYMJNQqaXMDjlMmEmo1FJmhxwmzCRUaimzQw4TZhIqtZTZIYcJMwmVWsrskMOEmYRKLWV2yGHCTEKlljI75DBhJqFSS5kdcpgwk1CppcwOOUyYSajUUmaHHCbMJFRqKbNDDhNmEiq1lNkhhwkzCZVayuyQw4SZhEotZXbIYcJMQqWW1R263W5/Xc/ue/gHBN4DzCNUavlrh7YC5JVfR96z9XGgN6FSy+4d+rqZewZ/1D3P7gV6Eyq17NqhI19NCBUgglCp5eEObb3PIVSAqwiVWtJ/pXK/338LuLe3t8/393eXyzXkyhYqP70fWa6Pj49fq/P7QY5cEhi+UgGeyRYqbBMqQGpCpZZdP1J85o8L+5Fi6Gnt77sdvYRKHbv+8uPDT774HqCOyEGeYQ2hsk+ZHXKYUItQmanMDjlMqEWozFRmhxwm1CJUZiqzQw4TahEqM5XZIYcJtQiVmcrskMOEWoTKTGV2yGFCLUJlpjI75DChFqEyU5kdcphQi1CZqcwOOUyoRajMVGaHHCbUIlRmKrNDDhNqESozldkhhwm1CJWZyuyQw4RahMpMZXbIYUItQmWmMjvkMKEWoTJTmR1ymFCLUJmpzA45TKhFqMxUZoccJtQiVGYqs0MOE2oRKjOV2SGHCbUIlZnK7JDDhFqEykxldshhQi1CZaYyO+QwoRahMlOZHXKYUItQmanMDjlMqEWozFRmhxwm1CJUZiqzQw4TahEqM5XZIYcJtQiVmcrskMOEWoTKTGV2yGFCLUJlpjI75DChFqEyU5kdcphQi1CZqcwOOUyoRajMVGaHHCbUIlRmKrNDDhNqESozldkhhwm1CJWZVnfodrv9dT37/bX7/rz3YRE77wHqECoz/bVDjzbt68f3buxaGB2555U/E8hBqMy0e4deDZXvhNOe8AFyEyozCRXgFEJlpl07tOc9lWefs/ZxoQJ9CZWZNnfo2Zvnf9679eu1j++5536//xZeb29vn+/v7y6XK/nVNVR+el+zXB8fH79W5/fekNjj1cDwlQr01TVU2PbwR4oPLSZUgP8nVGba/SPFz+45+uPCfqQYctn6e2ivXkJlntVQeXRt3ffwDwi8Bzhf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qzt0u93+up7d9/APCLwHOF+mMBAq9fy1Q1sB8sqvI+/Z+jgQK1MYCJV6du/Q183cM/ij7nl2LxArUxgIlXqECvCbTGEgVOrZtUNHvkUlVKCmTGEgVOrZ3KFHb55fGSr3+/23N/Lf3t4+39/fXS7XSVemMMgYKj99Plmuj4+PX6vze3Wqbwz8yMDwlQrkkykMMoYK2x7+SPHmJwkVaCtTGAiVenb/SPGz+/xIMfSQKQyESj2rofLo2rr34R8QeA9wvkxhIFTqKbNDDhOukSkMhEo9ZXbIYcI1MoWBUKmnzA45THhu69vXr1xZwkCo1FNmhxwmPJdtAGdZJ7KWiKuzMt11PwiIkG0AZ1knWy2dle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Vsdveo+dvt9vDaunfrz9lzD7Ct2wAWKvWsdvdsyO/dlD/vexQ6e9bufhAQodsAFir1HP5K5enCOz73lfW7HwRE6DaAhUo9QgUa6TaAhUo9Ye+pvPK5r9zz7F7gv7oNYKFSz6FQ2XNvVKjc7/ffwuvt7e3z/f3d5XKtXN0GcNdQ+enXScT18fHxa3V+vxIUz7waGL5SgVjdBnDXUOlMqEAj3QawUKkn7I36oz8u7EeKIU63ASxU6nn691S23oh/9vdZ/rzvu/cA27oNYKFST5nuuh8EROg2gIVKPWW6634QEKHbABYq9ZTprvtBQIRuA1io1FOmu+4HARG6DWChUk+Z7rofBEToNoCFSj1luut+EBCh2wAWKvWU6a77QUCEbgNYqNRTprvuBwERug1goVJPme66HwRE6DaAhUo9ZbrrfhDMtvavWBy9MgzObOtkq6Wz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eoWXa73cKuSGUmtVChs2xDL0stHXuKDJWoniKVmdRChayi/msx09DLUkvHnoRKEkKFrDoOvSy1dOxpdKg8+8P2fE8u8h7IqOPQy1JLx55GhsqRIb92b9Q9Wx+Hn9Zx6GWppWNPI0Pla9FHPx51z7N74ad1HHpZaunYk1A5+HGhwhQdh16WWjr2JFQOflyoMEXHoZello49CZWDH4+6536///Yez9vb2+f7+7vLlebqOPSy1NKxp9vtluZ19516Pj4+fq3O79Wp/sLQ/05g+EqFDjoOvSy1dOzJVyoHPy5UmKLj0MtSS8eehMrO39sTBEfveVYL/KSOQy9LLR17GhkqX9/DWK5n9z38AwLvgYw6Dr0stXTsaWSoZCRUyKrj0MtSS8eehEoSQoWsOg69LLV07EmoJCFUyKrj0MtSS8eehEoSQoWsOg69LLV07EmoJCFUyKrj0MtSS8eehEoSQoVoaz/lePTKMKw6DuCOPQmVJIQK0bINGrXM6EmoJCFU+CrLVxhdh16WWjr2JFSSECp81XHQqGVGT0IlCaFyXNR/1WfScdCoZUZPQiWJbEOtkkwPQpSOg0YtM3oSKklkG2qVZHoQonQcNGqZ0VPUdw6EyjdlG2qVCJUag0YtM3rKVMuyTuizGbraibINtUqESv6HWy1zespUy7JO6LMZutqJsg21SoRK/odbLXN6ylTLsk7osxm62omyDbVKhEr+h1stc3rKVMuyTuizGbraibINtUqESv6HWy1zespUy7JO6LMZutqJsg21SrL9xEqmnrI83GqZ01OmWpZ1IpWZ1ELluGwPQtSVqacMa3SspWNPmWpZ1gmdN6GrnUioHNf1QciwhlpqrKOW7XVC503oaicSKsd1fRAyrKGWGuuoZXud0HkTutqJhMpxXR+EDGuopcY6atleJ3TehK52oomh4v2HOQ+3Wub0lKmWZZ3QuRW62ommhkqWF1+mWjr2pJY5PWWqZVkndG6FrnYioeJB6NyTWub0lKmWZZ3QuRW62omEigehc09qmdNTplqWdULnVuhqJxIqHoTOPallTk+ZalnWCZ1boaudSKh4EDr3pJY5PWWqZVkndG6FrnYioeJB6NyTWub0lKmWZZ3QuRW62omEigehc09qmdNTplqWdULnVuhqJxIqHoTOPallTk+ZalnWCZ1boaudSKh4EDr3pJY5PWWqZVkndG6FrnYioeJB6NyTWub0lKmWZZ3QuRW62omEigehc09qmdNTplqWdULnVuhqJxIqHoTOPallTk+ZalnWCZ1boaudSKh4EDr3pJY5PWWqZVkndG6FrnYioeJB6NyTWub0lKmWZZ3QuXV02D26tu7ds97WPdNkevFlqqVjT2qZ01OmWpZ1QufW0WF35L5HobNnbaHiQejck1rm9JSplmWd0Ll1dNgdvefrx18JEKHiQejck1rm9JSplmWd0Ll1dNgdvUeo7JfpxZeplo49qWVOT5lqWdYJnVtHh92e91Iefe4r9zy7t7NML75MtXTsSS1zespUy7JO6NwKW+jAeyN77rnf77+F19vb2+f7+/uIK9OLL1MtHXtSy5yeMtWyrHNkPn18fPxand8vp8eGVwPDVyrbMr34MtXSsSe1zOkpUy3LOqFzK3QxoRIq04svUy0de1LLnJ4y1bKsEzq3jg67Ix87es/WxzvL9OLLVEvHntQyp6dMtSzrhM6tw5/45I36tfu+e880mV58mWrp2JNa5vSUqZZlndC5FbraiYSKB6FzT2qZ01OmWpZ1QudW6GonEioehM49qWVOT5lqWdYJnVuhq51IqHgQOvekljk9ZaplWSd0boWudiKh4kHo3JNa5vSUqZZlndC5FbraiYSKB6FzT2qZ01OmWpZ1QudW6GonEioehM49qWVOT5lqWdYJnVuhq51IqHgQOvekljk9ZaplWSd0boWudiKh4kHo3JNa5vSUqZZlndC5FbraiYSKB6FzT2qZ01OmWpZ1QudW6GonqhYqt9st5Mry4stUS8ee1DKnp0y1LOuEzr7Q1U5UMVQyvWgyrJFtHbXkr6Vj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a4KldvtFnZletFkWCPbOmrJX0vHnjLVsqwTOkNDVzvRlaGS5cDVMqcntczpKVMtyzqhMzR0tRMJFbV07kktc3rKVMuyTugMDV3tREJFLZ17UsucnjLVsqwTOkNDVzuRUFFL557UMqenTLUs64TO0NDVTiRU1NK5J7XM6SlTLcs6oTM0dLUTCRW1dO5JLXN6ylTLsk7oDA1d7URCRS2de1LLnJ4y1bKsEzpDQ1c7kVBRS+ee1DKnp0y1LOuEztDQ1U4kVNTSuSe1zOkpUy3LOqEzNHS1EwkVtXTuSS1zespUy7JO6AwNXe1EQkUtnXtSy5yeMtWyrBM6Q0NXO5FQUUvnntQyp6dMtSzrhM7Q0NUOut1u/7m27rmqliwHrpY5PallTk+ZalnWCZ2hoasdKeCPhh41uKfxr+H0nSvLgatlTk9qmdNTplqWdSL9aKi8EiB7QyXTQWVYo2MtHXtSy5yeMtWyrBNJqCQ+cLXM6Uktc3rKVMuyTiShkvjA1TKnJ7XM6SlTLcs6kdKHyv1+/+39jre3t8/39/fVK+o9FZfL5Zp0PZqpW9fHx8ev1fl9Tlzsc7vFfqUCwM8SKgCE+fFJ/WdYvBI0AOSSYlJ//d7e1j0A5FZmUlcLlfv9vvom1nT2ZZ19eczerMu6L2UmdbVQqVbvVezLOvvymL1Zl3Vfcla14p9//vn10z9253K5XK5/X/f7fXVWlwmVam43W7vGvqyzL4/Zm3VZ9yVnVQ1k/X7nT7Mv6+zLY/ZmXdZ9ESoAhBEq37T2vcZn901kX37n9fI3z9J/Pettzx781D71PZULbL3oX/l1d49e2BP3Zc9DPnVf9ny8+97sDYutX++95yy9TiSJrwe492Hpaulz74u8+768Gih7P6+6PX1P2ptXe820T/1OI4FMB/yTtvZh4r7s6W3ivnx+1hiWVxIq/Ifh+W9Hv23ReV/2vGcwcV8Wz/Zn0t4IFQyJL77zPV77Mm9fPj9rDMsrCZXhXnlTbc/nVLf2X5x//tfn1H159vGJ+/L5aW/+JFQG88brPv6LvMZA+Cn25ndCZai9h7R3oHb2nW/9dLKnZ/vy+ONT9uaV735kew31PJGLPPsWz6N7J9oaGtP2ZU/P0/dlq/fOexO5Bz+1T/1OBYAfI1QACCNUAAgjVAAII1QACCNUAAgjVOAFHX+MFSJ5QuAFQgW2eULgBUIFtnlC4AVf/0HMR39j+ZV/n2ltjc5/Y5z+vGrhBVv/DM/a/966Zy2MpvzbVvTlFQsviPpXYvf8I4Bba0FWXrHwAqEC27xi4QVCBbZ5xcILhAps84qFF3wnMIQKE3jFwgte+X8o/PNHg4UKE3jFAhBGqAAQRqgAEEaoABBGqAAQRqgAEEaoABBGqAAQRqgAEOb/AIDRgsqnVcm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7975" y="1219200"/>
            <a:ext cx="8531225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Char char="·"/>
              <a:tabLst/>
              <a:defRPr/>
            </a:pPr>
            <a:r>
              <a:rPr lang="en-US" altLang="en-US" sz="2800" kern="0" dirty="0" smtClean="0">
                <a:latin typeface="+mn-lt"/>
              </a:rPr>
              <a:t>GFS-derived weather variables considered: cloud thickness, relative humidity and vertical velocity at 1,2 and 3 km height, cloud top height and temperature;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Char char="·"/>
              <a:tabLst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  <a:latin typeface="+mn-lt"/>
              </a:rPr>
              <a:t>1-km relative humidity and cloud thickness</a:t>
            </a:r>
            <a:r>
              <a:rPr lang="en-US" altLang="en-US" sz="2800" kern="0" dirty="0" smtClean="0">
                <a:latin typeface="+mn-lt"/>
              </a:rPr>
              <a:t> the most statistically significant to discriminate snowfall from no-snowfall cases including moderate to shallow-cloud snowfall (cloud thickness less than 3.5 km).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lang="en-US" alt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85800" y="228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ook Antiqua" pitchFamily="18" charset="0"/>
              </a:rPr>
              <a:t>Weather-based Model Statistics</a:t>
            </a:r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8433"/>
            <a:ext cx="787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ook Antiqua" pitchFamily="18" charset="0"/>
              </a:rPr>
              <a:t>Weather-based model Statistics (2)</a:t>
            </a:r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19810" name="AutoShape 2" descr="data:image/png;base64,iVBORw0KGgoAAAANSUhEUgAAAZUAAAGVCAYAAAA2W2w7AAAYfklEQVR4nO3dTXLbWpIGUC7tDXs/GtaES+vVaAOaWz2oRpVsgyAIJaD8OScCEWUZus68l8jvSZRdt08ACHL76QIA6EOoABBGqAAQ5rdQud1uDy8AeOavUAGAo14KleX3H30F8+yrmq2vgB593trHH/05a/VtrbunBkELsN/LobJn+O8dzkdCZetznoXNs18LFYDv2fWeytffX10kIDAiwuo7f86RewH43aFvf619/LthtPees/6cI/cC8LuwUPnu50UHQsQaQgXgNULlwf0CBeB1IaGy9nt7fr3n/ZJX1j3yZv+e2gDYJyxUlt9/5cd4Hw3zrXu2/pxXf5Bg66fFhArA6350cmYd3FnrAshOqKzIWhdAdkLlDxlrAqjCBAUgjFABIEyZULnf779+ugYAtpUJFe91AOS3Oqm3/n2tR7//7O98PPuLk3vuASC3vyZ11D91snbfs39leO+fD0BOuyf1kX8/6+g6e8IHgHx2Teq9X03suUeoAPT1cFLvfZ9k655H675yz7N7Acjj0Fcqe+6JCpX7/f5beL29vX2+v7+7XC6X6wevj4+P1b/mceg9lT33+EoFYB6hAkCYXT9SfORHg49+nh8pBqhr119+PHrPn/d99x4AciszqYUKcNTWvwLy6sW2MjvkMIGjbrfb5//863+/fZlDz5XZIYcJHCVUrlNmhxwmcJRQuU6ZHXKYwFFC5TpldshhAkcJleuU2SGHCRwlVK5TZoccJnCUULlOmR1ymMBRQuU6ZXbIYQJHCZXrlNkhhwkcJVSuU2aHHCZwlFC5TpkdcpjAUULlOmV2yGECRwmV65TZIYcJHCVUrlNmhxwmcJRQuU6ZHXKYMFPU/w+KULlGmR1ymDBTRCAIleuU2SGHCTMJlVrK7JDDhJmESi1ldshhwkxCpZYyO+QwYSahUkuZHXKYMJNQqaXMDjlMmEmo1FJmhxwmzCRUaimzQw4TZhIqtZTZIYcJMwmVWsrskMOEmYRKLWV2yGHCTEKlljI75DBhJqFSS5kdcpgwk1CppcwOOUyYSajUUmaHHCbMJFRqKbNDDhNmEiq1lNkhhwkzCZVayuyQw4SZhEotZXbIYcJMQqWW1R263W5/Xc/ue/gHBN4DzCNUavlrh7YC5JVfR96z9XGgN6FSy+4d+rqZewZ/1D3P7gV6Eyq17NqhI19NCBUgglCp5eEObb3PIVSAqwiVWtJ/pXK/338LuLe3t8/393eXyzXkyhYqP70fWa6Pj49fq/P7QY5cEhi+UgGeyRYqbBMqQGpCpZZdP1J85o8L+5Fi6Gnt77sdvYRKHbv+8uPDT774HqCOyEGeYQ2hsk+ZHXKYUItQmanMDjlMqEWozFRmhxwm1CJUZiqzQw4TahEqM5XZIYcJtQiVmcrskMOEWoTKTGV2yGFCLUJlpjI75DChFqEyU5kdcphQi1CZqcwOOUyoRajMVGaHHCbUIlRmKrNDDhNqESozldkhhwm1CJWZyuyQw4RahMpMZXbIYUItQmWmMjvkMKEWoTJTmR1ymFCLUJmpzA45TKhFqMxUZoccJtQiVGYqs0MOE2oRKjOV2SGHCbUIlZnK7JDDhFqEykxldshhQi1CZaYyO+QwoRahMlOZHXKYUItQmanMDjlMqEWozFRmhxwm1CJUZiqzQw4TahEqM5XZIYcJtQiVmcrskMOEWoTKTGV2yGFCLUJlpjI75DChFqEyU5kdcphQi1CZqcwOOUyoRajMVGaHHCbUIlRmKrNDDhNqESozldkhhwm1CJWZVnfodrv9dT37/bX7/rz3YRE77wHqECoz/bVDjzbt68f3buxaGB2555U/E8hBqMy0e4deDZXvhNOe8AFyEyozCRXgFEJlpl07tOc9lWefs/ZxoQJ9CZWZNnfo2Zvnf9679eu1j++5536//xZeb29vn+/v7y6XK/nVNVR+el+zXB8fH79W5/fekNjj1cDwlQr01TVU2PbwR4oPLSZUgP8nVGba/SPFz+45+uPCfqQYctn6e2ivXkJlntVQeXRt3ffwDwi8Bzhf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qzt0u93+up7d9/APCLwHOF+mMBAq9fy1Q1sB8sqvI+/Z+jgQK1MYCJV6du/Q183cM/ij7nl2LxArUxgIlXqECvCbTGEgVOrZtUNHvkUlVKCmTGEgVOrZ3KFHb55fGSr3+/23N/Lf3t4+39/fXS7XSVemMMgYKj99Plmuj4+PX6vze3Wqbwz8yMDwlQrkkykMMoYK2x7+SPHmJwkVaCtTGAiVenb/SPGz+/xIMfSQKQyESj2rofLo2rr34R8QeA9wvkxhIFTqKbNDDhOukSkMhEo9ZXbIYcI1MoWBUKmnzA45THhu69vXr1xZwkCo1FNmhxwmPJdtAGdZJ7KWiKuzMt11PwiIkG0AZ1knWy2dle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Vsdveo+dvt9vDaunfrz9lzD7Ct2wAWKvWsdvdsyO/dlD/vexQ6e9bufhAQodsAFir1HP5K5enCOz73lfW7HwRE6DaAhUo9QgUa6TaAhUo9Ye+pvPK5r9zz7F7gv7oNYKFSz6FQ2XNvVKjc7/ffwuvt7e3z/f3d5XKtXN0GcNdQ+enXScT18fHxa3V+vxIUz7waGL5SgVjdBnDXUOlMqEAj3QawUKkn7I36oz8u7EeKIU63ASxU6nn691S23oh/9vdZ/rzvu/cA27oNYKFST5nuuh8EROg2gIVKPWW6634QEKHbABYq9ZTprvtBQIRuA1io1FOmu+4HARG6DWChUk+Z7rofBEToNoCFSj1luut+EBCh2wAWKvWU6a77QUCEbgNYqNRTprvuBwERug1goVJPme66HwRE6DaAhUo9ZbrrfhDMtvavWBy9MgzObOtkq6Wz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eoWXa73cKuSGUmtVChs2xDL0stHXuKDJWoniKVmdRChayi/msx09DLUkvHnoRKEkKFrDoOvSy1dOxpdKg8+8P2fE8u8h7IqOPQy1JLx55GhsqRIb92b9Q9Wx+Hn9Zx6GWppWNPI0Pla9FHPx51z7N74ad1HHpZaunYk1A5+HGhwhQdh16WWjr2JFQOflyoMEXHoZello49CZWDH4+6536///Yez9vb2+f7+7vLlebqOPSy1NKxp9vtluZ19516Pj4+fq3O79Wp/sLQ/05g+EqFDjoOvSy1dOzJVyoHPy5UmKLj0MtSS8eehMrO39sTBEfveVYL/KSOQy9LLR17GhkqX9/DWK5n9z38AwLvgYw6Dr0stXTsaWSoZCRUyKrj0MtSS8eehEoSQoWsOg69LLV07EmoJCFUyKrj0MtSS8eehEoSQoWsOg69LLV07EmoJCFUyKrj0MtSS8eehEoSQoVoaz/lePTKMKw6DuCOPQmVJIQK0bINGrXM6EmoJCFU+CrLVxhdh16WWjr2JFSSECp81XHQqGVGT0IlCaFyXNR/1WfScdCoZUZPQiWJbEOtkkwPQpSOg0YtM3oSKklkG2qVZHoQonQcNGqZ0VPUdw6EyjdlG2qVCJUag0YtM3rKVMuyTuizGbraibINtUqESv6HWy1zespUy7JO6LMZutqJsg21SoRK/odbLXN6ylTLsk7osxm62omyDbVKhEr+h1stc3rKVMuyTuizGbraibINtUqESv6HWy1zespUy7JO6LMZutqJsg21SrL9xEqmnrI83GqZ01OmWpZ1IpWZ1ELluGwPQtSVqacMa3SspWNPmWpZ1gmdN6GrnUioHNf1QciwhlpqrKOW7XVC503oaicSKsd1fRAyrKGWGuuoZXud0HkTutqJhMpxXR+EDGuopcY6atleJ3TehK52oomh4v2HOQ+3Wub0lKmWZZ3QuRW62ommhkqWF1+mWjr2pJY5PWWqZVkndG6FrnYioeJB6NyTWub0lKmWZZ3QuRW62omEigehc09qmdNTplqWdULnVuhqJxIqHoTOPallTk+ZalnWCZ1boaudSKh4EDr3pJY5PWWqZVkndG6FrnYioeJB6NyTWub0lKmWZZ3QuRW62omEigehc09qmdNTplqWdULnVuhqJxIqHoTOPallTk+ZalnWCZ1boaudSKh4EDr3pJY5PWWqZVkndG6FrnYioeJB6NyTWub0lKmWZZ3QuRW62omEigehc09qmdNTplqWdULnVuhqJxIqHoTOPallTk+ZalnWCZ1boaudSKh4EDr3pJY5PWWqZVkndG6FrnYioeJB6NyTWub0lKmWZZ3QuXV02D26tu7ds97WPdNkevFlqqVjT2qZ01OmWpZ1QufW0WF35L5HobNnbaHiQejck1rm9JSplmWd0Ll1dNgdvefrx18JEKHiQejck1rm9JSplmWd0Ll1dNgdvUeo7JfpxZeplo49qWVOT5lqWdYJnVtHh92e91Iefe4r9zy7t7NML75MtXTsSS1zespUy7JO6NwKW+jAeyN77rnf77+F19vb2+f7+/uIK9OLL1MtHXtSy5yeMtWyrHNkPn18fPxand8vp8eGVwPDVyrbMr34MtXSsSe1zOkpUy3LOqFzK3QxoRIq04svUy0de1LLnJ4y1bKsEzq3jg67Ix87es/WxzvL9OLLVEvHntQyp6dMtSzrhM6tw5/45I36tfu+e880mV58mWrp2JNa5vSUqZZlndC5FbraiYSKB6FzT2qZ01OmWpZ1QudW6GonEioehM49qWVOT5lqWdYJnVuhq51IqHgQOvekljk9ZaplWSd0boWudiKh4kHo3JNa5vSUqZZlndC5FbraiYSKB6FzT2qZ01OmWpZ1QudW6GonEioehM49qWVOT5lqWdYJnVuhq51IqHgQOvekljk9ZaplWSd0boWudiKh4kHo3JNa5vSUqZZlndC5FbraiYSKB6FzT2qZ01OmWpZ1QudW6GonqhYqt9st5Mry4stUS8ee1DKnp0y1LOuEzr7Q1U5UMVQyvWgyrJFtHbXkr6Vj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a4KldvtFnZletFkWCPbOmrJX0vHnjLVsqwTOkNDVzvRlaGS5cDVMqcntczpKVMtyzqhMzR0tRMJFbV07kktc3rKVMuyTugMDV3tREJFLZ17UsucnjLVsqwTOkNDVzuRUFFL557UMqenTLUs64TO0NDVTiRU1NK5J7XM6SlTLcs6oTM0dLUTCRW1dO5JLXN6ylTLsk7oDA1d7URCRS2de1LLnJ4y1bKsEzpDQ1c7kVBRS+ee1DKnp0y1LOuEztDQ1U4kVNTSuSe1zOkpUy3LOqEzNHS1EwkVtXTuSS1zespUy7JO6AwNXe1EQkUtnXtSy5yeMtWyrBM6Q0NXO5FQUUvnntQyp6dMtSzrhM7Q0NUOut1u/7m27rmqliwHrpY5PallTk+ZalnWCZ2hoasdKeCPhh41uKfxr+H0nSvLgatlTk9qmdNTplqWdSL9aKi8EiB7QyXTQWVYo2MtHXtSy5yeMtWyrBNJqCQ+cLXM6Uktc3rKVMuyTiShkvjA1TKnJ7XM6SlTLcs6kdKHyv1+/+39jre3t8/39/fVK+o9FZfL5Zp0PZqpW9fHx8ev1fl9Tlzsc7vFfqUCwM8SKgCE+fFJ/WdYvBI0AOSSYlJ//d7e1j0A5FZmUlcLlfv9vvom1nT2ZZ19eczerMu6L2UmdbVQqVbvVezLOvvymL1Zl3Vfcla14p9//vn10z9253K5XK5/X/f7fXVWlwmVam43W7vGvqyzL4/Zm3VZ9yVnVQ1k/X7nT7Mv6+zLY/ZmXdZ9ESoAhBEq37T2vcZn901kX37n9fI3z9J/Pettzx781D71PZULbL3oX/l1d49e2BP3Zc9DPnVf9ny8+97sDYutX++95yy9TiSJrwe492Hpaulz74u8+768Gih7P6+6PX1P2ptXe820T/1OI4FMB/yTtvZh4r7s6W3ivnx+1hiWVxIq/Ifh+W9Hv23ReV/2vGcwcV8Wz/Zn0t4IFQyJL77zPV77Mm9fPj9rDMsrCZXhXnlTbc/nVLf2X5x//tfn1H159vGJ+/L5aW/+JFQG88brPv6LvMZA+Cn25ndCZai9h7R3oHb2nW/9dLKnZ/vy+ONT9uaV735kew31PJGLPPsWz6N7J9oaGtP2ZU/P0/dlq/fOexO5Bz+1T/1OBYAfI1QACCNUAAgjVAAII1QACCNUAAgjVOAFHX+MFSJ5QuAFQgW2eULgBUIFtnlC4AVf/0HMR39j+ZV/n2ltjc5/Y5z+vGrhBVv/DM/a/966Zy2MpvzbVvTlFQsviPpXYvf8I4Bba0FWXrHwAqEC27xi4QVCBbZ5xcILhAps84qFF3wnMIQKE3jFwgte+X8o/PNHg4UKE3jFAhBGqAAQRqgAEEaoABBGqAAQRqgAEEaoABBGqAAQRqgAEOb/AIDRgsqnVcm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15</a:t>
            </a:fld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47244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Forecast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relative humidity histograms at 1 km height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no-snowfall (left) and snowfall (right) cases.  For rel. humidity at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above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90 %, 75% of all snowfall cases are detected with 25% false alarm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67640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No-snowfall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676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Snowfall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6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8433"/>
            <a:ext cx="8104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ook Antiqua" pitchFamily="18" charset="0"/>
              </a:rPr>
              <a:t>Weather-based Model Statistics (3)</a:t>
            </a:r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19810" name="AutoShape 2" descr="data:image/png;base64,iVBORw0KGgoAAAANSUhEUgAAAZUAAAGVCAYAAAA2W2w7AAAYfklEQVR4nO3dTXLbWpIGUC7tDXs/GtaES+vVaAOaWz2oRpVsgyAIJaD8OScCEWUZus68l8jvSZRdt08ACHL76QIA6EOoABBGqAAQ5rdQud1uDy8AeOavUAGAo14KleX3H30F8+yrmq2vgB593trHH/05a/VtrbunBkELsN/LobJn+O8dzkdCZetznoXNs18LFYDv2fWeytffX10kIDAiwuo7f86RewH43aFvf619/LthtPees/6cI/cC8LuwUPnu50UHQsQaQgXgNULlwf0CBeB1IaGy9nt7fr3n/ZJX1j3yZv+e2gDYJyxUlt9/5cd4Hw3zrXu2/pxXf5Bg66fFhArA6350cmYd3FnrAshOqKzIWhdAdkLlDxlrAqjCBAUgjFABIEyZULnf779+ugYAtpUJFe91AOS3Oqm3/n2tR7//7O98PPuLk3vuASC3vyZ11D91snbfs39leO+fD0BOuyf1kX8/6+g6e8IHgHx2Teq9X03suUeoAPT1cFLvfZ9k655H675yz7N7Acjj0Fcqe+6JCpX7/f5beL29vX2+v7+7XC6X6wevj4+P1b/mceg9lT33+EoFYB6hAkCYXT9SfORHg49+nh8pBqhr119+PHrPn/d99x4AciszqYUKcNTWvwLy6sW2MjvkMIGjbrfb5//863+/fZlDz5XZIYcJHCVUrlNmhxwmcJRQuU6ZHXKYwFFC5TpldshhAkcJleuU2SGHCRwlVK5TZoccJnCUULlOmR1ymMBRQuU6ZXbIYQJHCZXrlNkhhwkcJVSuU2aHHCZwlFC5TpkdcpjAUULlOmV2yGECRwmV65TZIYcJHCVUrlNmhxwmcJRQuU6ZHXKYMFPU/w+KULlGmR1ymDBTRCAIleuU2SGHCTMJlVrK7JDDhJmESi1ldshhwkxCpZYyO+QwYSahUkuZHXKYMJNQqaXMDjlMmEmo1FJmhxwmzCRUaimzQw4TZhIqtZTZIYcJMwmVWsrskMOEmYRKLWV2yGHCTEKlljI75DBhJqFSS5kdcpgwk1CppcwOOUyYSajUUmaHHCbMJFRqKbNDDhNmEiq1lNkhhwkzCZVayuyQw4SZhEotZXbIYcJMQqWW1R263W5/Xc/ue/gHBN4DzCNUavlrh7YC5JVfR96z9XGgN6FSy+4d+rqZewZ/1D3P7gV6Eyq17NqhI19NCBUgglCp5eEObb3PIVSAqwiVWtJ/pXK/338LuLe3t8/393eXyzXkyhYqP70fWa6Pj49fq/P7QY5cEhi+UgGeyRYqbBMqQGpCpZZdP1J85o8L+5Fi6Gnt77sdvYRKHbv+8uPDT774HqCOyEGeYQ2hsk+ZHXKYUItQmanMDjlMqEWozFRmhxwm1CJUZiqzQw4TahEqM5XZIYcJtQiVmcrskMOEWoTKTGV2yGFCLUJlpjI75DChFqEyU5kdcphQi1CZqcwOOUyoRajMVGaHHCbUIlRmKrNDDhNqESozldkhhwm1CJWZyuyQw4RahMpMZXbIYUItQmWmMjvkMKEWoTJTmR1ymFCLUJmpzA45TKhFqMxUZoccJtQiVGYqs0MOE2oRKjOV2SGHCbUIlZnK7JDDhFqEykxldshhQi1CZaYyO+QwoRahMlOZHXKYUItQmanMDjlMqEWozFRmhxwm1CJUZiqzQw4TahEqM5XZIYcJtQiVmcrskMOEWoTKTGV2yGFCLUJlpjI75DChFqEyU5kdcphQi1CZqcwOOUyoRajMVGaHHCbUIlRmKrNDDhNqESozldkhhwm1CJWZVnfodrv9dT37/bX7/rz3YRE77wHqECoz/bVDjzbt68f3buxaGB2555U/E8hBqMy0e4deDZXvhNOe8AFyEyozCRXgFEJlpl07tOc9lWefs/ZxoQJ9CZWZNnfo2Zvnf9679eu1j++5536//xZeb29vn+/v7y6XK/nVNVR+el+zXB8fH79W5/fekNjj1cDwlQr01TVU2PbwR4oPLSZUgP8nVGba/SPFz+45+uPCfqQYctn6e2ivXkJlntVQeXRt3ffwDwi8Bzhf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qzt0u93+up7d9/APCLwHOF+mMBAq9fy1Q1sB8sqvI+/Z+jgQK1MYCJV6du/Q183cM/ij7nl2LxArUxgIlXqECvCbTGEgVOrZtUNHvkUlVKCmTGEgVOrZ3KFHb55fGSr3+/23N/Lf3t4+39/fXS7XSVemMMgYKj99Plmuj4+PX6vze3Wqbwz8yMDwlQrkkykMMoYK2x7+SPHmJwkVaCtTGAiVenb/SPGz+/xIMfSQKQyESj2rofLo2rr34R8QeA9wvkxhIFTqKbNDDhOukSkMhEo9ZXbIYcI1MoWBUKmnzA45THhu69vXr1xZwkCo1FNmhxwmPJdtAGdZJ7KWiKuzMt11PwiIkG0AZ1knWy2dle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Vsdveo+dvt9vDaunfrz9lzD7Ct2wAWKvWsdvdsyO/dlD/vexQ6e9bufhAQodsAFir1HP5K5enCOz73lfW7HwRE6DaAhUo9QgUa6TaAhUo9Ye+pvPK5r9zz7F7gv7oNYKFSz6FQ2XNvVKjc7/ffwuvt7e3z/f3d5XKtXN0GcNdQ+enXScT18fHxa3V+vxIUz7waGL5SgVjdBnDXUOlMqEAj3QawUKkn7I36oz8u7EeKIU63ASxU6nn691S23oh/9vdZ/rzvu/cA27oNYKFST5nuuh8EROg2gIVKPWW6634QEKHbABYq9ZTprvtBQIRuA1io1FOmu+4HARG6DWChUk+Z7rofBEToNoCFSj1luut+EBCh2wAWKvWU6a77QUCEbgNYqNRTprvuBwERug1goVJPme66HwRE6DaAhUo9ZbrrfhDMtvavWBy9MgzObOtkq6Wz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eoWXa73cKuSGUmtVChs2xDL0stHXuKDJWoniKVmdRChayi/msx09DLUkvHnoRKEkKFrDoOvSy1dOxpdKg8+8P2fE8u8h7IqOPQy1JLx55GhsqRIb92b9Q9Wx+Hn9Zx6GWppWNPI0Pla9FHPx51z7N74ad1HHpZaunYk1A5+HGhwhQdh16WWjr2JFQOflyoMEXHoZello49CZWDH4+6536///Yez9vb2+f7+7vLlebqOPSy1NKxp9vtluZ19516Pj4+fq3O79Wp/sLQ/05g+EqFDjoOvSy1dOzJVyoHPy5UmKLj0MtSS8eehMrO39sTBEfveVYL/KSOQy9LLR17GhkqX9/DWK5n9z38AwLvgYw6Dr0stXTsaWSoZCRUyKrj0MtSS8eehEoSQoWsOg69LLV07EmoJCFUyKrj0MtSS8eehEoSQoWsOg69LLV07EmoJCFUyKrj0MtSS8eehEoSQoVoaz/lePTKMKw6DuCOPQmVJIQK0bINGrXM6EmoJCFU+CrLVxhdh16WWjr2JFSSECp81XHQqGVGT0IlCaFyXNR/1WfScdCoZUZPQiWJbEOtkkwPQpSOg0YtM3oSKklkG2qVZHoQonQcNGqZ0VPUdw6EyjdlG2qVCJUag0YtM3rKVMuyTuizGbraibINtUqESv6HWy1zespUy7JO6LMZutqJsg21SoRK/odbLXN6ylTLsk7osxm62omyDbVKhEr+h1stc3rKVMuyTuizGbraibINtUqESv6HWy1zespUy7JO6LMZutqJsg21SrL9xEqmnrI83GqZ01OmWpZ1IpWZ1ELluGwPQtSVqacMa3SspWNPmWpZ1gmdN6GrnUioHNf1QciwhlpqrKOW7XVC503oaicSKsd1fRAyrKGWGuuoZXud0HkTutqJhMpxXR+EDGuopcY6atleJ3TehK52oomh4v2HOQ+3Wub0lKmWZZ3QuRW62ommhkqWF1+mWjr2pJY5PWWqZVkndG6FrnYioeJB6NyTWub0lKmWZZ3QuRW62omEigehc09qmdNTplqWdULnVuhqJxIqHoTOPallTk+ZalnWCZ1boaudSKh4EDr3pJY5PWWqZVkndG6FrnYioeJB6NyTWub0lKmWZZ3QuRW62omEigehc09qmdNTplqWdULnVuhqJxIqHoTOPallTk+ZalnWCZ1boaudSKh4EDr3pJY5PWWqZVkndG6FrnYioeJB6NyTWub0lKmWZZ3QuRW62omEigehc09qmdNTplqWdULnVuhqJxIqHoTOPallTk+ZalnWCZ1boaudSKh4EDr3pJY5PWWqZVkndG6FrnYioeJB6NyTWub0lKmWZZ3QuXV02D26tu7ds97WPdNkevFlqqVjT2qZ01OmWpZ1QufW0WF35L5HobNnbaHiQejck1rm9JSplmWd0Ll1dNgdvefrx18JEKHiQejck1rm9JSplmWd0Ll1dNgdvUeo7JfpxZeplo49qWVOT5lqWdYJnVtHh92e91Iefe4r9zy7t7NML75MtXTsSS1zespUy7JO6NwKW+jAeyN77rnf77+F19vb2+f7+/uIK9OLL1MtHXtSy5yeMtWyrHNkPn18fPxand8vp8eGVwPDVyrbMr34MtXSsSe1zOkpUy3LOqFzK3QxoRIq04svUy0de1LLnJ4y1bKsEzq3jg67Ix87es/WxzvL9OLLVEvHntQyp6dMtSzrhM6tw5/45I36tfu+e880mV58mWrp2JNa5vSUqZZlndC5FbraiYSKB6FzT2qZ01OmWpZ1QudW6GonEioehM49qWVOT5lqWdYJnVuhq51IqHgQOvekljk9ZaplWSd0boWudiKh4kHo3JNa5vSUqZZlndC5FbraiYSKB6FzT2qZ01OmWpZ1QudW6GonEioehM49qWVOT5lqWdYJnVuhq51IqHgQOvekljk9ZaplWSd0boWudiKh4kHo3JNa5vSUqZZlndC5FbraiYSKB6FzT2qZ01OmWpZ1QudW6GonqhYqt9st5Mry4stUS8ee1DKnp0y1LOuEzr7Q1U5UMVQyvWgyrJFtHbXkr6Vj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a4KldvtFnZletFkWCPbOmrJX0vHnjLVsqwTOkNDVzvRlaGS5cDVMqcntczpKVMtyzqhMzR0tRMJFbV07kktc3rKVMuyTugMDV3tREJFLZ17UsucnjLVsqwTOkNDVzuRUFFL557UMqenTLUs64TO0NDVTiRU1NK5J7XM6SlTLcs6oTM0dLUTCRW1dO5JLXN6ylTLsk7oDA1d7URCRS2de1LLnJ4y1bKsEzpDQ1c7kVBRS+ee1DKnp0y1LOuEztDQ1U4kVNTSuSe1zOkpUy3LOqEzNHS1EwkVtXTuSS1zespUy7JO6AwNXe1EQkUtnXtSy5yeMtWyrBM6Q0NXO5FQUUvnntQyp6dMtSzrhM7Q0NUOut1u/7m27rmqliwHrpY5PallTk+ZalnWCZ2hoasdKeCPhh41uKfxr+H0nSvLgatlTk9qmdNTplqWdSL9aKi8EiB7QyXTQWVYo2MtHXtSy5yeMtWyrBNJqCQ+cLXM6Uktc3rKVMuyTiShkvjA1TKnJ7XM6SlTLcs6kdKHyv1+/+39jre3t8/39/fVK+o9FZfL5Zp0PZqpW9fHx8ev1fl9Tlzsc7vFfqUCwM8SKgCE+fFJ/WdYvBI0AOSSYlJ//d7e1j0A5FZmUlcLlfv9vvom1nT2ZZ19eczerMu6L2UmdbVQqVbvVezLOvvymL1Zl3Vfcla14p9//vn10z9253K5XK5/X/f7fXVWlwmVam43W7vGvqyzL4/Zm3VZ9yVnVQ1k/X7nT7Mv6+zLY/ZmXdZ9ESoAhBEq37T2vcZn901kX37n9fI3z9J/Pettzx781D71PZULbL3oX/l1d49e2BP3Zc9DPnVf9ny8+97sDYutX++95yy9TiSJrwe492Hpaulz74u8+768Gih7P6+6PX1P2ptXe820T/1OI4FMB/yTtvZh4r7s6W3ivnx+1hiWVxIq/Ifh+W9Hv23ReV/2vGcwcV8Wz/Zn0t4IFQyJL77zPV77Mm9fPj9rDMsrCZXhXnlTbc/nVLf2X5x//tfn1H159vGJ+/L5aW/+JFQG88brPv6LvMZA+Cn25ndCZai9h7R3oHb2nW/9dLKnZ/vy+ONT9uaV735kew31PJGLPPsWz6N7J9oaGtP2ZU/P0/dlq/fOexO5Bz+1T/1OBYAfI1QACCNUAAgjVAAII1QACCNUAAgjVOAFHX+MFSJ5QuAFQgW2eULgBUIFtnlC4AVf/0HMR39j+ZV/n2ltjc5/Y5z+vGrhBVv/DM/a/966Zy2MpvzbVvTlFQsviPpXYvf8I4Bba0FWXrHwAqEC27xi4QVCBbZ5xcILhAps84qFF3wnMIQKE3jFwgte+X8o/PNHg4UKE3jFAhBGqAAQRqgAEEaoABBGqAAQRqgAEEaoABBGqAAQRqgAEOb/AIDRgsqnVcm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461842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GFS-derived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cloud thickness 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no-snowfall (left) and snowfall (right) cases.  For cloud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height over 3500 m,  55% of all snowfall cases are detected with less than 10% false alarm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46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28800" y="160020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No-snowfall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160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Snowfall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6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8433"/>
            <a:ext cx="8104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ook Antiqua" pitchFamily="18" charset="0"/>
              </a:rPr>
              <a:t>Weather-based Model Statistics (4)</a:t>
            </a:r>
            <a:endParaRPr lang="en-US" sz="3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19810" name="AutoShape 2" descr="data:image/png;base64,iVBORw0KGgoAAAANSUhEUgAAAZUAAAGVCAYAAAA2W2w7AAAYfklEQVR4nO3dTXLbWpIGUC7tDXs/GtaES+vVaAOaWz2oRpVsgyAIJaD8OScCEWUZus68l8jvSZRdt08ACHL76QIA6EOoABBGqAAQ5rdQud1uDy8AeOavUAGAo14KleX3H30F8+yrmq2vgB593trHH/05a/VtrbunBkELsN/LobJn+O8dzkdCZetznoXNs18LFYDv2fWeytffX10kIDAiwuo7f86RewH43aFvf619/LthtPees/6cI/cC8LuwUPnu50UHQsQaQgXgNULlwf0CBeB1IaGy9nt7fr3n/ZJX1j3yZv+e2gDYJyxUlt9/5cd4Hw3zrXu2/pxXf5Bg66fFhArA6350cmYd3FnrAshOqKzIWhdAdkLlDxlrAqjCBAUgjFABIEyZULnf779+ugYAtpUJFe91AOS3Oqm3/n2tR7//7O98PPuLk3vuASC3vyZ11D91snbfs39leO+fD0BOuyf1kX8/6+g6e8IHgHx2Teq9X03suUeoAPT1cFLvfZ9k655H675yz7N7Acjj0Fcqe+6JCpX7/f5beL29vX2+v7+7XC6X6wevj4+P1b/mceg9lT33+EoFYB6hAkCYXT9SfORHg49+nh8pBqhr119+PHrPn/d99x4AciszqYUKcNTWvwLy6sW2MjvkMIGjbrfb5//863+/fZlDz5XZIYcJHCVUrlNmhxwmcJRQuU6ZHXKYwFFC5TpldshhAkcJleuU2SGHCRwlVK5TZoccJnCUULlOmR1ymMBRQuU6ZXbIYQJHCZXrlNkhhwkcJVSuU2aHHCZwlFC5TpkdcpjAUULlOmV2yGECRwmV65TZIYcJHCVUrlNmhxwmcJRQuU6ZHXKYMFPU/w+KULlGmR1ymDBTRCAIleuU2SGHCTMJlVrK7JDDhJmESi1ldshhwkxCpZYyO+QwYSahUkuZHXKYMJNQqaXMDjlMmEmo1FJmhxwmzCRUaimzQw4TZhIqtZTZIYcJMwmVWsrskMOEmYRKLWV2yGHCTEKlljI75DBhJqFSS5kdcpgwk1CppcwOOUyYSajUUmaHHCbMJFRqKbNDDhNmEiq1lNkhhwkzCZVayuyQw4SZhEotZXbIYcJMQqWW1R263W5/Xc/ue/gHBN4DzCNUavlrh7YC5JVfR96z9XGgN6FSy+4d+rqZewZ/1D3P7gV6Eyq17NqhI19NCBUgglCp5eEObb3PIVSAqwiVWtJ/pXK/338LuLe3t8/393eXyzXkyhYqP70fWa6Pj49fq/P7QY5cEhi+UgGeyRYqbBMqQGpCpZZdP1J85o8L+5Fi6Gnt77sdvYRKHbv+8uPDT774HqCOyEGeYQ2hsk+ZHXKYUItQmanMDjlMqEWozFRmhxwm1CJUZiqzQw4TahEqM5XZIYcJtQiVmcrskMOEWoTKTGV2yGFCLUJlpjI75DChFqEyU5kdcphQi1CZqcwOOUyoRajMVGaHHCbUIlRmKrNDDhNqESozldkhhwm1CJWZyuyQw4RahMpMZXbIYUItQmWmMjvkMKEWoTJTmR1ymFCLUJmpzA45TKhFqMxUZoccJtQiVGYqs0MOE2oRKjOV2SGHCbUIlZnK7JDDhFqEykxldshhQi1CZaYyO+QwoRahMlOZHXKYUItQmanMDjlMqEWozFRmhxwm1CJUZiqzQw4TahEqM5XZIYcJtQiVmcrskMOEWoTKTGV2yGFCLUJlpjI75DChFqEyU5kdcphQi1CZqcwOOUyoRajMVGaHHCbUIlRmKrNDDhNqESozldkhhwm1CJWZVnfodrv9dT37/bX7/rz3YRE77wHqECoz/bVDjzbt68f3buxaGB2555U/E8hBqMy0e4deDZXvhNOe8AFyEyozCRXgFEJlpl07tOc9lWefs/ZxoQJ9CZWZNnfo2Zvnf9679eu1j++5536//xZeb29vn+/v7y6XK/nVNVR+el+zXB8fH79W5/fekNjj1cDwlQr01TVU2PbwR4oPLSZUgP8nVGba/SPFz+45+uPCfqQYctn6e2ivXkJlntVQeXRt3ffwDwi8Bzhf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ZXbIYcI1MoWBUKmnzA45TLhGpjAQKvWU2SGHCdfIFAZCpZ4yO+Qw4RqZwkCo1FNmhxwmXCNTGAiVesrskMOEa2QKA6FST5kdcphwjUxhIFTqKbNDDhOukSkMhEo9qzt0u93+up7d9/APCLwHOF+mMBAq9fy1Q1sB8sqvI+/Z+jgQK1MYCJV6du/Q183cM/ij7nl2LxArUxgIlXqECvCbTGEgVOrZtUNHvkUlVKCmTGEgVOrZ3KFHb55fGSr3+/23N/Lf3t4+39/fXS7XSVemMMgYKj99Plmuj4+PX6vze3Wqbwz8yMDwlQrkkykMMoYK2x7+SPHmJwkVaCtTGAiVenb/SPGz+/xIMfSQKQyESj2rofLo2rr34R8QeA9wvkxhIFTqKbNDDhOukSkMhEo9ZXbIYcI1MoWBUKmnzA45THhu69vXr1xZwkCo1FNmhxwmPJdtAGdZJ7KWiKuzMt11PwiIkG0AZ1knWy2dle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WU6a77QUCEbgNYqNRTprvuBwERug1goVJPme66HwRE6DaAhUo9ZbrrfhAQodsAFir1lOmu+0FAhG4DWKjUU6a77gcBEboNYKFST5nuuh8EROg2gIVKPWW6634QEKHbABYq9ZTprvtBQIRuA1io1FOmu+4HARG6DWChUk+Z7rofBEToNoCFSj1luut+EBCh2wAWKvVsdveo+dvt9vDaunfrz9lzD7Ct2wAWKvWsdvdsyO/dlD/vexQ6e9bufhAQodsAFir1HP5K5enCOz73lfW7HwRE6DaAhUo9QgUa6TaAhUo9Ye+pvPK5r9zz7F7gv7oNYKFSz6FQ2XNvVKjc7/ffwuvt7e3z/f3d5XKtXN0GcNdQ+enXScT18fHxa3V+vxIUz7waGL5SgVjdBnDXUOlMqEAj3QawUKkn7I36oz8u7EeKIU63ASxU6nn691S23oh/9vdZ/rzvu/cA27oNYKFST5nuuh8EROg2gIVKPWW6634QEKHbABYq9ZTprvtBQIRuA1io1FOmu+4HARG6DWChUk+Z7rofBEToNoCFSj1luut+EBCh2wAWKvWU6a77QUCEbgNYqNRTprvuBwERug1goVJPme66HwRE6DaAhUo9ZbrrfhDMtvavWBy9MgzObOtkq6Wz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fus6xMd90PgtmyDb0stXTsqfssK9Nd94NgtmxDL0stHXvqPsvKdNf9IJgt29DLUkvHnrrPsjLddT8IZss29LLU0rGn7rOsTHfdD4LZsg29LLV07Kn7LCvTXfeDYLZsQy9LLR176j7LynTX/SCYLdvQy1JLx566z7Iy3XU/CGbLNvSy1NKxp+6zrEx33Q+C2bINvSy1dOyp+ywr0133g2C2bEMvSy0de+o+y8p01/0gmC3b0MtSS8eeus+yMt11Pwhmyzb0stTSsaeoWXa73cKuSGUmtVChs2xDL0stHXuKDJWoniKVmdRChayi/msx09DLUkvHnoRKEkKFrDoOvSy1dOxpdKg8+8P2fE8u8h7IqOPQy1JLx55GhsqRIb92b9Q9Wx+Hn9Zx6GWppWNPI0Pla9FHPx51z7N74ad1HHpZaunYk1A5+HGhwhQdh16WWjr2JFQOflyoMEXHoZello49CZWDH4+6536///Yez9vb2+f7+7vLlebqOPSy1NKxp9vtluZ19516Pj4+fq3O79Wp/sLQ/05g+EqFDjoOvSy1dOzJVyoHPy5UmKLj0MtSS8eehMrO39sTBEfveVYL/KSOQy9LLR17GhkqX9/DWK5n9z38AwLvgYw6Dr0stXTsaWSoZCRUyKrj0MtSS8eehEoSQoWsOg69LLV07EmoJCFUyKrj0MtSS8eehEoSQoWsOg69LLV07EmoJCFUyKrj0MtSS8eehEoSQoVoaz/lePTKMKw6DuCOPQmVJIQK0bINGrXM6EmoJCFU+CrLVxhdh16WWjr2JFSSECp81XHQqGVGT0IlCaFyXNR/1WfScdCoZUZPQiWJbEOtkkwPQpSOg0YtM3oSKklkG2qVZHoQonQcNGqZ0VPUdw6EyjdlG2qVCJUag0YtM3rKVMuyTuizGbraibINtUqESv6HWy1zespUy7JO6LMZutqJsg21SoRK/odbLXN6ylTLsk7osxm62omyDbVKhEr+h1stc3rKVMuyTuizGbraibINtUqESv6HWy1zespUy7JO6LMZutqJsg21SrL9xEqmnrI83GqZ01OmWpZ1IpWZ1ELluGwPQtSVqacMa3SspWNPmWpZ1gmdN6GrnUioHNf1QciwhlpqrKOW7XVC503oaicSKsd1fRAyrKGWGuuoZXud0HkTutqJhMpxXR+EDGuopcY6atleJ3TehK52oomh4v2HOQ+3Wub0lKmWZZ3QuRW62ommhkqWF1+mWjr2pJY5PWWqZVkndG6FrnYioeJB6NyTWub0lKmWZZ3QuRW62omEigehc09qmdNTplqWdULnVuhqJxIqHoTOPallTk+ZalnWCZ1boaudSKh4EDr3pJY5PWWqZVkndG6FrnYioeJB6NyTWub0lKmWZZ3QuRW62omEigehc09qmdNTplqWdULnVuhqJxIqHoTOPallTk+ZalnWCZ1boaudSKh4EDr3pJY5PWWqZVkndG6FrnYioeJB6NyTWub0lKmWZZ3QuRW62omEigehc09qmdNTplqWdULnVuhqJxIqHoTOPallTk+ZalnWCZ1boaudSKh4EDr3pJY5PWWqZVkndG6FrnYioeJB6NyTWub0lKmWZZ3QuXV02D26tu7ds97WPdNkevFlqqVjT2qZ01OmWpZ1QufW0WF35L5HobNnbaHiQejck1rm9JSplmWd0Ll1dNgdvefrx18JEKHiQejck1rm9JSplmWd0Ll1dNgdvUeo7JfpxZeplo49qWVOT5lqWdYJnVtHh92e91Iefe4r9zy7t7NML75MtXTsSS1zespUy7JO6NwKW+jAeyN77rnf77+F19vb2+f7+/uIK9OLL1MtHXtSy5yeMtWyrHNkPn18fPxand8vp8eGVwPDVyrbMr34MtXSsSe1zOkpUy3LOqFzK3QxoRIq04svUy0de1LLnJ4y1bKsEzq3jg67Ix87es/WxzvL9OLLVEvHntQyp6dMtSzrhM6tw5/45I36tfu+e880mV58mWrp2JNa5vSUqZZlndC5FbraiYSKB6FzT2qZ01OmWpZ1QudW6GonEioehM49qWVOT5lqWdYJnVuhq51IqHgQOvekljk9ZaplWSd0boWudiKh4kHo3JNa5vSUqZZlndC5FbraiYSKB6FzT2qZ01OmWpZ1QudW6GonEioehM49qWVOT5lqWdYJnVuhq51IqHgQOvekljk9ZaplWSd0boWudiKh4kHo3JNa5vSUqZZlndC5FbraiYSKB6FzT2qZ01OmWpZ1QudW6GonqhYqt9st5Mry4stUS8ee1DKnp0y1LOuEzr7Q1U5UMVQyvWgyrJFtHbXkr6Vj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YSKB6FzT2qZ01OmWpZ1Qmdf6GonEioehM49qWVOT5lqWdYJnX2hq51IqHgQOvekljk9ZaplWSd09oWudiKh4kHo3JNa5vSUqZZlndDZF7raia4KldvtFnZletFkWCPbOmrJX0vHnjLVsqwTOkNDVzvRlaGS5cDVMqcntczpKVMtyzqhMzR0tRMJFbV07kktc3rKVMuyTugMDV3tREJFLZ17UsucnjLVsqwTOkNDVzuRUFFL557UMqenTLUs64TO0NDVTiRU1NK5J7XM6SlTLcs6oTM0dLUTCRW1dO5JLXN6ylTLsk7oDA1d7URCRS2de1LLnJ4y1bKsEzpDQ1c7kVBRS+ee1DKnp0y1LOuEztDQ1U4kVNTSuSe1zOkpUy3LOqEzNHS1EwkVtXTuSS1zespUy7JO6AwNXe1EQkUtnXtSy5yeMtWyrBM6Q0NXO5FQUUvnntQyp6dMtSzrhM7Q0NUOut1u/7m27rmqliwHrpY5PallTk+ZalnWCZ2hoasdKeCPhh41uKfxr+H0nSvLgatlTk9qmdNTplqWdSL9aKi8EiB7QyXTQWVYo2MtHXtSy5yeMtWyrBNJqCQ+cLXM6Uktc3rKVMuyTiShkvjA1TKnJ7XM6SlTLcs6kdKHyv1+/+39jre3t8/39/fVK+o9FZfL5Zp0PZqpW9fHx8ev1fl9Tlzsc7vFfqUCwM8SKgCE+fFJ/WdYvBI0AOSSYlJ//d7e1j0A5FZmUlcLlfv9vvom1nT2ZZ19eczerMu6L2UmdbVQqVbvVezLOvvymL1Zl3Vfcla14p9//vn10z9253K5XK5/X/f7fXVWlwmVam43W7vGvqyzL4/Zm3VZ9yVnVQ1k/X7nT7Mv6+zLY/ZmXdZ9ESoAhBEq37T2vcZn901kX37n9fI3z9J/Pettzx781D71PZULbL3oX/l1d49e2BP3Zc9DPnVf9ny8+97sDYutX++95yy9TiSJrwe492Hpaulz74u8+768Gih7P6+6PX1P2ptXe820T/1OI4FMB/yTtvZh4r7s6W3ivnx+1hiWVxIq/Ifh+W9Hv23ReV/2vGcwcV8Wz/Zn0t4IFQyJL77zPV77Mm9fPj9rDMsrCZXhXnlTbc/nVLf2X5x//tfn1H159vGJ+/L5aW/+JFQG88brPv6LvMZA+Cn25ndCZai9h7R3oHb2nW/9dLKnZ/vy+ONT9uaV735kew31PJGLPPsWz6N7J9oaGtP2ZU/P0/dlq/fOexO5Bz+1T/1OBYAfI1QACCNUAAgjVAAII1QACCNUAAgjVOAFHX+MFSJ5QuAFQgW2eULgBUIFtnlC4AVf/0HMR39j+ZV/n2ltjc5/Y5z+vGrhBVv/DM/a/966Zy2MpvzbVvTlFQsviPpXYvf8I4Bba0FWXrHwAqEC27xi4QVCBbZ5xcILhAps84qFF3wnMIQKE3jFwgte+X8o/PNHg4UKE3jFAhBGqAAQRqgAEEaoABBGqAAQRqgAEEaoABBGqAAQRqgAEOb/AIDRgsqnVcm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17</a:t>
            </a:fld>
            <a:endParaRPr lang="en-US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371596"/>
          <a:ext cx="7543800" cy="3276600"/>
        </p:xfrm>
        <a:graphic>
          <a:graphicData uri="http://schemas.openxmlformats.org/drawingml/2006/table">
            <a:tbl>
              <a:tblPr/>
              <a:tblGrid>
                <a:gridCol w="949953"/>
                <a:gridCol w="949953"/>
                <a:gridCol w="922040"/>
                <a:gridCol w="977867"/>
                <a:gridCol w="977867"/>
                <a:gridCol w="922040"/>
                <a:gridCol w="922040"/>
                <a:gridCol w="922040"/>
              </a:tblGrid>
              <a:tr h="313748">
                <a:tc gridSpan="8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Variables in the Equation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S.E.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Wald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df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Sig.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Exp(B)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48">
                <a:tc row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Step 6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Hum1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1440.086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1.033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Hum3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-.004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29.394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.996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hum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606.497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1.035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V2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88.362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V3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214.769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.999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Cthick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1182.353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Constant</a:t>
                      </a: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-6.908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.131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2761.055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.001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48">
                <a:tc gridSpan="8">
                  <a:txBody>
                    <a:bodyPr/>
                    <a:lstStyle/>
                    <a:p>
                      <a:pPr marL="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828800" y="4571997"/>
          <a:ext cx="5181600" cy="1981205"/>
        </p:xfrm>
        <a:graphic>
          <a:graphicData uri="http://schemas.openxmlformats.org/drawingml/2006/table">
            <a:tbl>
              <a:tblPr/>
              <a:tblGrid>
                <a:gridCol w="690977"/>
                <a:gridCol w="857891"/>
                <a:gridCol w="746372"/>
                <a:gridCol w="746372"/>
                <a:gridCol w="1069994"/>
                <a:gridCol w="1069994"/>
              </a:tblGrid>
              <a:tr h="246572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Classification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Table</a:t>
                      </a:r>
                      <a:r>
                        <a:rPr lang="en-US" sz="900" b="1" baseline="30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Observed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Predicted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Snowcode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Percentage Correct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72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Step 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Snowcode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22535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83.2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6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11777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Overall Percentage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78.9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572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a. The cut value is .500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6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>
                <a:solidFill>
                  <a:srgbClr val="0C11D6"/>
                </a:solidFill>
                <a:effectLst/>
              </a:rPr>
              <a:t>Hybrid Model Application </a:t>
            </a:r>
            <a:r>
              <a:rPr lang="en-US" altLang="en-US" dirty="0" smtClean="0">
                <a:solidFill>
                  <a:srgbClr val="0C11D6"/>
                </a:solidFill>
                <a:effectLst/>
              </a:rPr>
              <a:t>Examples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474" y="1143000"/>
            <a:ext cx="8437126" cy="914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ffectLst/>
              </a:rPr>
              <a:t>The blended (0.5:0.5) weather-satellite snowfall detection 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>model for both shallow and thick-cloud snowfall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2800" dirty="0" smtClean="0">
              <a:solidFill>
                <a:schemeClr val="tx1"/>
              </a:solidFill>
              <a:effectLst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dirty="0">
              <a:effectLst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dirty="0">
              <a:solidFill>
                <a:schemeClr val="tx1"/>
              </a:solidFill>
              <a:effectLst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dirty="0">
              <a:effectLst/>
            </a:endParaRPr>
          </a:p>
          <a:p>
            <a:pPr>
              <a:lnSpc>
                <a:spcPct val="120000"/>
              </a:lnSpc>
              <a:buNone/>
            </a:pPr>
            <a:endParaRPr lang="en-US" altLang="en-US" dirty="0" smtClean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sz="2200" dirty="0" smtClean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89" y="4648200"/>
            <a:ext cx="3125211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311942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1154"/>
            <a:ext cx="2683250" cy="19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00165" y="6096000"/>
            <a:ext cx="2194832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Radar Reflectivity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3581400"/>
            <a:ext cx="182614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Deep-Cloud</a:t>
            </a:r>
          </a:p>
          <a:p>
            <a:r>
              <a:rPr lang="en-US" sz="2000" dirty="0" smtClean="0"/>
              <a:t>Snowfall Case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5024"/>
            <a:ext cx="6248400" cy="227457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1554"/>
            <a:ext cx="2621723" cy="215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7097" y="3669024"/>
            <a:ext cx="1912703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Shallow-Cloud </a:t>
            </a:r>
          </a:p>
          <a:p>
            <a:r>
              <a:rPr lang="en-US" sz="2000" dirty="0" smtClean="0"/>
              <a:t>Snowfall Case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867400"/>
            <a:ext cx="1824112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Deep-Cloud </a:t>
            </a:r>
          </a:p>
          <a:p>
            <a:r>
              <a:rPr lang="en-US" sz="2000" dirty="0" smtClean="0"/>
              <a:t>Snowfall Case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382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78486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C11D6"/>
                </a:solidFill>
                <a:effectLst/>
              </a:rPr>
              <a:t>Future Development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077200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325" indent="-60325" eaLnBrk="1" hangingPunct="1">
              <a:lnSpc>
                <a:spcPts val="29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50000"/>
              <a:buFontTx/>
              <a:buChar char="•"/>
              <a:defRPr/>
            </a:pPr>
            <a:r>
              <a:rPr lang="en-US" sz="2600" dirty="0" smtClean="0">
                <a:latin typeface="+mn-lt"/>
              </a:rPr>
              <a:t>Development of SSMIS and GMI algorithms</a:t>
            </a:r>
          </a:p>
          <a:p>
            <a:pPr marL="60325" indent="-60325" eaLnBrk="1" hangingPunct="1">
              <a:lnSpc>
                <a:spcPts val="29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50000"/>
              <a:buFontTx/>
              <a:buChar char="•"/>
              <a:defRPr/>
            </a:pP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Development of ocean algorithms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848600" cy="685800"/>
          </a:xfrm>
        </p:spPr>
        <p:txBody>
          <a:bodyPr/>
          <a:lstStyle/>
          <a:p>
            <a:r>
              <a:rPr lang="en-US" altLang="en-US" dirty="0">
                <a:solidFill>
                  <a:srgbClr val="0C11D6"/>
                </a:solidFill>
                <a:effectLst/>
              </a:rPr>
              <a:t>Product Overview</a:t>
            </a:r>
          </a:p>
        </p:txBody>
      </p:sp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309282" y="1227271"/>
            <a:ext cx="5647076" cy="586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 eaLnBrk="1" hangingPunct="1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50000"/>
              <a:buFontTx/>
              <a:buChar char="•"/>
              <a:defRPr/>
            </a:pPr>
            <a:r>
              <a:rPr lang="en-US" sz="2300" dirty="0" smtClean="0">
                <a:solidFill>
                  <a:srgbClr val="FF0000"/>
                </a:solidFill>
                <a:latin typeface="+mn-lt"/>
              </a:rPr>
              <a:t>Probability-based </a:t>
            </a:r>
            <a:r>
              <a:rPr lang="en-US" sz="2300" dirty="0" smtClean="0">
                <a:latin typeface="+mn-lt"/>
              </a:rPr>
              <a:t>Snowfall Detected (SD)  area over </a:t>
            </a:r>
            <a:r>
              <a:rPr lang="en-US" sz="2300" dirty="0">
                <a:latin typeface="+mn-lt"/>
              </a:rPr>
              <a:t>global </a:t>
            </a:r>
            <a:r>
              <a:rPr lang="en-US" sz="2300" dirty="0" smtClean="0">
                <a:latin typeface="+mn-lt"/>
              </a:rPr>
              <a:t>land;</a:t>
            </a:r>
            <a:endParaRPr lang="en-US" sz="2300" dirty="0">
              <a:solidFill>
                <a:schemeClr val="accent6"/>
              </a:solidFill>
              <a:latin typeface="+mn-lt"/>
            </a:endParaRPr>
          </a:p>
          <a:p>
            <a:pPr marL="225425" indent="-225425" eaLnBrk="1" hangingPunct="1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50000"/>
              <a:buFontTx/>
              <a:buChar char="•"/>
              <a:defRPr/>
            </a:pPr>
            <a:r>
              <a:rPr lang="en-US" sz="2300" dirty="0" smtClean="0">
                <a:latin typeface="+mn-lt"/>
              </a:rPr>
              <a:t>Snowfall mask for 1DVAR-based </a:t>
            </a:r>
            <a:r>
              <a:rPr lang="en-US" sz="2300" dirty="0" err="1" smtClean="0">
                <a:latin typeface="+mn-lt"/>
              </a:rPr>
              <a:t>SnowFall</a:t>
            </a:r>
            <a:r>
              <a:rPr lang="en-US" sz="2300" dirty="0" smtClean="0">
                <a:latin typeface="+mn-lt"/>
              </a:rPr>
              <a:t> Rate (SFR) </a:t>
            </a:r>
            <a:r>
              <a:rPr lang="en-US" sz="2000" b="1" u="sng" dirty="0" smtClean="0">
                <a:latin typeface="+mn-lt"/>
              </a:rPr>
              <a:t>(</a:t>
            </a:r>
            <a:r>
              <a:rPr lang="en-US" sz="2000" b="1" u="sng" dirty="0" err="1" smtClean="0">
                <a:latin typeface="+mn-lt"/>
              </a:rPr>
              <a:t>Meng</a:t>
            </a:r>
            <a:r>
              <a:rPr lang="en-US" sz="2000" b="1" u="sng" dirty="0" smtClean="0">
                <a:latin typeface="+mn-lt"/>
              </a:rPr>
              <a:t> et al. 2016, submitted to JGR)</a:t>
            </a:r>
            <a:r>
              <a:rPr lang="en-US" sz="2300" dirty="0" smtClean="0">
                <a:latin typeface="+mn-lt"/>
              </a:rPr>
              <a:t> generated from </a:t>
            </a:r>
            <a:r>
              <a:rPr lang="en-US" sz="2300" dirty="0">
                <a:solidFill>
                  <a:srgbClr val="FF0000"/>
                </a:solidFill>
                <a:latin typeface="+mn-lt"/>
              </a:rPr>
              <a:t>AMSU/MHS</a:t>
            </a:r>
            <a:r>
              <a:rPr lang="en-US" sz="2300" dirty="0">
                <a:latin typeface="+mn-lt"/>
              </a:rPr>
              <a:t> </a:t>
            </a:r>
            <a:r>
              <a:rPr lang="en-US" sz="2300" dirty="0" smtClean="0">
                <a:latin typeface="+mn-lt"/>
              </a:rPr>
              <a:t>sensor pair (POES/</a:t>
            </a:r>
            <a:r>
              <a:rPr lang="en-US" sz="2300" dirty="0" err="1" smtClean="0">
                <a:latin typeface="+mn-lt"/>
              </a:rPr>
              <a:t>Metop</a:t>
            </a:r>
            <a:r>
              <a:rPr lang="en-US" sz="2300" dirty="0" smtClean="0">
                <a:latin typeface="+mn-lt"/>
              </a:rPr>
              <a:t>) and </a:t>
            </a:r>
            <a:r>
              <a:rPr lang="en-US" sz="2300" dirty="0" smtClean="0">
                <a:solidFill>
                  <a:srgbClr val="FF0000"/>
                </a:solidFill>
                <a:latin typeface="+mn-lt"/>
              </a:rPr>
              <a:t>ATMS</a:t>
            </a:r>
            <a:r>
              <a:rPr lang="en-US" sz="2300" dirty="0" smtClean="0">
                <a:latin typeface="+mn-lt"/>
              </a:rPr>
              <a:t> (S-NPP and the future JPSS satellites);</a:t>
            </a:r>
          </a:p>
          <a:p>
            <a:pPr marL="225425" indent="-225425" eaLnBrk="1" hangingPunct="1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50000"/>
              <a:buFontTx/>
              <a:buChar char="•"/>
              <a:defRPr/>
            </a:pPr>
            <a:r>
              <a:rPr lang="en-US" sz="2300" dirty="0" smtClean="0">
                <a:latin typeface="+mn-lt"/>
              </a:rPr>
              <a:t>The</a:t>
            </a:r>
            <a:r>
              <a:rPr lang="en-US" sz="2300" dirty="0" smtClean="0">
                <a:solidFill>
                  <a:srgbClr val="FF0000"/>
                </a:solidFill>
                <a:latin typeface="+mn-lt"/>
              </a:rPr>
              <a:t> five satellites </a:t>
            </a:r>
            <a:r>
              <a:rPr lang="en-US" sz="2300" dirty="0" smtClean="0">
                <a:latin typeface="+mn-lt"/>
              </a:rPr>
              <a:t>produce up to </a:t>
            </a:r>
            <a:r>
              <a:rPr lang="en-US" sz="2300" dirty="0" smtClean="0">
                <a:solidFill>
                  <a:srgbClr val="FF0000"/>
                </a:solidFill>
                <a:latin typeface="+mn-lt"/>
              </a:rPr>
              <a:t>ten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+mn-lt"/>
              </a:rPr>
              <a:t>snowfall rate estimates per day</a:t>
            </a:r>
            <a:r>
              <a:rPr lang="en-US" sz="2300" dirty="0" smtClean="0">
                <a:latin typeface="+mn-lt"/>
              </a:rPr>
              <a:t> at mid-latitudes and more estimates at higher latitudes;</a:t>
            </a:r>
          </a:p>
          <a:p>
            <a:pPr marL="225425" indent="-225425" eaLnBrk="1" hangingPunct="1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50000"/>
              <a:buFontTx/>
              <a:buChar char="•"/>
              <a:defRPr/>
            </a:pPr>
            <a:r>
              <a:rPr lang="en-US" sz="2300" dirty="0" smtClean="0">
                <a:latin typeface="+mn-lt"/>
              </a:rPr>
              <a:t>A similar SSMIS-based SD/SFR product is under development.</a:t>
            </a:r>
          </a:p>
          <a:p>
            <a:pPr marL="233363" lvl="1" indent="11271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305800" y="6491626"/>
            <a:ext cx="2133600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8875925-E5C2-4FA9-A089-88A99984003F}" type="slidenum">
              <a:rPr lang="en-US" sz="1400" smtClean="0"/>
              <a:pPr/>
              <a:t>2</a:t>
            </a:fld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58436" y="1295401"/>
            <a:ext cx="3187433" cy="1991318"/>
            <a:chOff x="5715000" y="1674815"/>
            <a:chExt cx="3249168" cy="1901952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674815"/>
              <a:ext cx="3249168" cy="1901952"/>
            </a:xfrm>
            <a:prstGeom prst="rect">
              <a:avLst/>
            </a:prstGeom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565513" y="3038683"/>
              <a:ext cx="1389028" cy="506269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>
              <a:lvl1pPr eaLnBrk="0" hangingPunct="0">
                <a:spcBef>
                  <a:spcPct val="20000"/>
                </a:spcBef>
                <a:buChar char="•"/>
                <a:defRPr sz="14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bg1"/>
                </a:buClr>
                <a:buFont typeface="Symbol" pitchFamily="18" charset="2"/>
                <a:buNone/>
              </a:pPr>
              <a:r>
                <a:rPr lang="en-US" altLang="en-US" sz="1400" dirty="0" smtClean="0">
                  <a:latin typeface="Lucida Sans" pitchFamily="34" charset="0"/>
                  <a:ea typeface="ＭＳ Ｐゴシック" pitchFamily="34" charset="-128"/>
                </a:rPr>
                <a:t>Retrieved Snowfall Rate</a:t>
              </a:r>
              <a:endParaRPr lang="en-US" altLang="en-US" sz="1400" dirty="0"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8435" y="3429000"/>
            <a:ext cx="3183328" cy="1843167"/>
            <a:chOff x="5715000" y="3679912"/>
            <a:chExt cx="3249168" cy="18985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679912"/>
              <a:ext cx="3249168" cy="18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7697229" y="5022155"/>
              <a:ext cx="1251623" cy="541638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>
              <a:lvl1pPr eaLnBrk="0" hangingPunct="0">
                <a:spcBef>
                  <a:spcPct val="20000"/>
                </a:spcBef>
                <a:buChar char="•"/>
                <a:defRPr sz="14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bg1"/>
                </a:buClr>
                <a:buFont typeface="Symbol" pitchFamily="18" charset="2"/>
                <a:buNone/>
              </a:pPr>
              <a:r>
                <a:rPr lang="en-US" altLang="en-US" sz="1400" dirty="0" smtClean="0">
                  <a:latin typeface="Lucida Sans" pitchFamily="34" charset="0"/>
                  <a:ea typeface="ＭＳ Ｐゴシック" pitchFamily="34" charset="-128"/>
                </a:rPr>
                <a:t>NEXRAD </a:t>
              </a:r>
              <a:r>
                <a:rPr lang="en-US" altLang="en-US" sz="1400" dirty="0">
                  <a:latin typeface="Lucida Sans" pitchFamily="34" charset="0"/>
                  <a:ea typeface="ＭＳ Ｐゴシック" pitchFamily="34" charset="-128"/>
                </a:rPr>
                <a:t>Reflectivity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938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C11D6"/>
                </a:solidFill>
                <a:effectLst/>
              </a:rPr>
              <a:t>Acknowledgement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229600" cy="2362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ffectLst/>
              </a:rPr>
              <a:t>JPSS Proving Ground and Risk Reduction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ffectLst/>
              </a:rPr>
              <a:t>NOAA/NESDIS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>
                <a:effectLst/>
              </a:rPr>
              <a:t>NASA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800" dirty="0" smtClean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800" dirty="0" smtClean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800" dirty="0" smtClean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800" dirty="0" smtClean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800" dirty="0" smtClean="0">
              <a:effectLst/>
              <a:cs typeface="Arial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066800" y="3505200"/>
            <a:ext cx="6780551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altLang="en-US" sz="4800" dirty="0" smtClean="0">
                <a:solidFill>
                  <a:srgbClr val="0C11D6"/>
                </a:solidFill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="" xmlns:p14="http://schemas.microsoft.com/office/powerpoint/2010/main" val="415359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47276" y="381000"/>
            <a:ext cx="7848600" cy="3810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 smtClean="0">
                <a:effectLst/>
              </a:rPr>
              <a:t>A Brief Historical Perspective (1)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606" y="1219200"/>
            <a:ext cx="8763000" cy="293031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Operational snow cover algorithms from VIS/IR and passive MW have over 40-year history.    </a:t>
            </a:r>
          </a:p>
          <a:p>
            <a:pPr>
              <a:spcBef>
                <a:spcPts val="12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Real progress on snowfall determinations began only with the launch of satellites carrying AMSU-A/B/MHS instruments. </a:t>
            </a:r>
            <a:r>
              <a:rPr lang="en-US" altLang="en-US" sz="2300" b="1" dirty="0" smtClean="0">
                <a:solidFill>
                  <a:schemeClr val="tx1"/>
                </a:solidFill>
                <a:effectLst/>
              </a:rPr>
              <a:t>WHY?</a:t>
            </a:r>
            <a:endParaRPr lang="en-US" altLang="en-US" sz="2300" dirty="0" smtClean="0">
              <a:solidFill>
                <a:schemeClr val="tx1"/>
              </a:solidFill>
              <a:effectLst/>
            </a:endParaRPr>
          </a:p>
          <a:p>
            <a:pPr lvl="1">
              <a:spcBef>
                <a:spcPts val="600"/>
              </a:spcBef>
            </a:pPr>
            <a:r>
              <a:rPr lang="en-US" altLang="en-US" dirty="0" smtClean="0">
                <a:solidFill>
                  <a:schemeClr val="tx1"/>
                </a:solidFill>
                <a:effectLst/>
              </a:rPr>
              <a:t>Very difficult to discriminate winter snowfall from no-snowfall </a:t>
            </a:r>
            <a:r>
              <a:rPr lang="en-US" altLang="en-US" dirty="0" smtClean="0">
                <a:effectLst/>
              </a:rPr>
              <a:t>clouds or snow on the ground 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>using VIS/IR measurements;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>
                <a:effectLst/>
              </a:rPr>
              <a:t>Passive MW measurements at 89 GHz and above are sensitive to snowfall-sized ice particles.  WV channels around  180 GHz are even better since </a:t>
            </a:r>
            <a:r>
              <a:rPr lang="en-US" altLang="en-US" dirty="0" smtClean="0">
                <a:effectLst/>
              </a:rPr>
              <a:t>WV </a:t>
            </a:r>
            <a:r>
              <a:rPr lang="en-US" altLang="en-US" dirty="0" smtClean="0">
                <a:effectLst/>
              </a:rPr>
              <a:t>screens out surface effects. </a:t>
            </a:r>
          </a:p>
          <a:p>
            <a:pPr lvl="1">
              <a:spcBef>
                <a:spcPts val="600"/>
              </a:spcBef>
              <a:buNone/>
            </a:pPr>
            <a:endParaRPr lang="en-US" altLang="en-US" sz="1800" dirty="0" smtClean="0">
              <a:effectLst/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    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1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47276" y="381000"/>
            <a:ext cx="7848600" cy="3810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 smtClean="0">
                <a:effectLst/>
              </a:rPr>
              <a:t>A Brief Historical Perspective (2)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606" y="1219200"/>
            <a:ext cx="8763000" cy="293031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MSPPS AMSU snowfall detection algorithm was the first operational product </a:t>
            </a:r>
            <a:r>
              <a:rPr lang="en-US" altLang="en-US" sz="2000" b="1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altLang="en-US" sz="2000" b="1" i="1" dirty="0" err="1" smtClean="0">
                <a:solidFill>
                  <a:schemeClr val="tx1"/>
                </a:solidFill>
                <a:effectLst/>
              </a:rPr>
              <a:t>Kongoli</a:t>
            </a:r>
            <a:r>
              <a:rPr lang="en-US" altLang="en-US" sz="2000" b="1" i="1" dirty="0" smtClean="0">
                <a:solidFill>
                  <a:schemeClr val="tx1"/>
                </a:solidFill>
                <a:effectLst/>
              </a:rPr>
              <a:t> et al., 2003; Ferraro et al. 2005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). Historical MSPPS images available at: </a:t>
            </a:r>
            <a:r>
              <a:rPr lang="en-US" altLang="en-US" sz="2300" i="1" u="sng" dirty="0" smtClean="0">
                <a:solidFill>
                  <a:schemeClr val="tx1"/>
                </a:solidFill>
                <a:effectLst/>
              </a:rPr>
              <a:t>http://www.star.nesdis.noaa.gov/corp/scsb/mspps/</a:t>
            </a:r>
          </a:p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A decision tree binary classification with retrievals limited to warmer weather. Colder weather retrievals were found too noisy and removed from the product.  </a:t>
            </a:r>
          </a:p>
          <a:p>
            <a:pPr>
              <a:spcBef>
                <a:spcPts val="600"/>
              </a:spcBef>
              <a:buNone/>
            </a:pPr>
            <a:endParaRPr lang="en-US" altLang="en-US" sz="160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    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4</a:t>
            </a:fld>
            <a:endParaRPr lang="en-US" sz="1400" dirty="0"/>
          </a:p>
        </p:txBody>
      </p:sp>
      <p:pic>
        <p:nvPicPr>
          <p:cNvPr id="93190" name="Picture 6" descr="http://www.star.nesdis.noaa.gov/corp/scsb/mspps/GIFs/N15/amsub/PROD/amsub_rr_2004049_as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71900"/>
            <a:ext cx="3810000" cy="2857500"/>
          </a:xfrm>
          <a:prstGeom prst="rect">
            <a:avLst/>
          </a:prstGeom>
          <a:noFill/>
        </p:spPr>
      </p:pic>
      <p:pic>
        <p:nvPicPr>
          <p:cNvPr id="93192" name="Picture 8" descr="GIFs/N18/mhs/PROD/mhs_rr_na_2010040_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7338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_humidity_snowfall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7859" y="4608893"/>
            <a:ext cx="3515192" cy="1837544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47276" y="381000"/>
            <a:ext cx="7848600" cy="3810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 smtClean="0">
                <a:effectLst/>
              </a:rPr>
              <a:t>New Snowfall Detection Algorithm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606" y="1219200"/>
            <a:ext cx="8763000" cy="293031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Coupled principal components and </a:t>
            </a:r>
            <a:r>
              <a:rPr lang="en-US" altLang="en-US" sz="2300" dirty="0">
                <a:solidFill>
                  <a:schemeClr val="tx1"/>
                </a:solidFill>
                <a:effectLst/>
              </a:rPr>
              <a:t>logistic regression model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altLang="en-US" sz="2000" b="1" i="1" dirty="0" err="1" smtClean="0">
                <a:solidFill>
                  <a:schemeClr val="tx1"/>
                </a:solidFill>
                <a:effectLst/>
              </a:rPr>
              <a:t>Kongoli</a:t>
            </a:r>
            <a:r>
              <a:rPr lang="en-US" altLang="en-US" sz="2000" b="1" i="1" dirty="0" smtClean="0">
                <a:solidFill>
                  <a:schemeClr val="tx1"/>
                </a:solidFill>
                <a:effectLst/>
              </a:rPr>
              <a:t> et al., 2015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Input data: 53.6 GHz and all high frequency channels above 89 (MHS) /88.2 GHz (ATMS); </a:t>
            </a:r>
          </a:p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Model output is the </a:t>
            </a:r>
            <a:r>
              <a:rPr lang="en-US" altLang="en-US" sz="2300" dirty="0" smtClean="0">
                <a:solidFill>
                  <a:srgbClr val="FF0000"/>
                </a:solidFill>
                <a:effectLst/>
              </a:rPr>
              <a:t>probability of snowfall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; preset thresholds for snowfall;</a:t>
            </a:r>
          </a:p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Training </a:t>
            </a:r>
            <a:r>
              <a:rPr lang="en-US" altLang="en-US" sz="2300" dirty="0">
                <a:solidFill>
                  <a:schemeClr val="tx1"/>
                </a:solidFill>
                <a:effectLst/>
              </a:rPr>
              <a:t>data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sets are composed </a:t>
            </a:r>
            <a:r>
              <a:rPr lang="en-US" altLang="en-US" sz="2300" dirty="0">
                <a:solidFill>
                  <a:schemeClr val="tx1"/>
                </a:solidFill>
                <a:effectLst/>
              </a:rPr>
              <a:t>of matching satellite and </a:t>
            </a:r>
            <a:r>
              <a:rPr lang="en-US" altLang="en-US" sz="2300" dirty="0">
                <a:solidFill>
                  <a:srgbClr val="FF0000"/>
                </a:solidFill>
                <a:effectLst/>
              </a:rPr>
              <a:t>ground snowfall observation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data;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2200" dirty="0" smtClean="0">
              <a:effectLst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18606" y="4432910"/>
            <a:ext cx="5039194" cy="2930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Char char="·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chemeClr val="tx1"/>
                </a:solidFill>
                <a:effectLst/>
              </a:rPr>
              <a:t>Additional </a:t>
            </a:r>
            <a:r>
              <a:rPr lang="en-US" altLang="en-US" sz="2300" dirty="0">
                <a:solidFill>
                  <a:srgbClr val="FF0000"/>
                </a:solidFill>
                <a:effectLst/>
              </a:rPr>
              <a:t>filters </a:t>
            </a:r>
            <a:r>
              <a:rPr lang="en-US" altLang="en-US" sz="2300" dirty="0" smtClean="0">
                <a:solidFill>
                  <a:srgbClr val="FF0000"/>
                </a:solidFill>
                <a:effectLst/>
              </a:rPr>
              <a:t>and screenings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to </a:t>
            </a:r>
            <a:r>
              <a:rPr lang="en-US" altLang="en-US" sz="2300" dirty="0">
                <a:solidFill>
                  <a:schemeClr val="tx1"/>
                </a:solidFill>
                <a:effectLst/>
              </a:rPr>
              <a:t>improve the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accuracy of </a:t>
            </a:r>
            <a:r>
              <a:rPr lang="en-US" altLang="en-US" sz="2300" dirty="0">
                <a:solidFill>
                  <a:schemeClr val="tx1"/>
                </a:solidFill>
                <a:effectLst/>
              </a:rPr>
              <a:t>snowfall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detection.</a:t>
            </a:r>
            <a:endParaRPr lang="en-US" altLang="en-US" sz="2300" dirty="0">
              <a:solidFill>
                <a:schemeClr val="tx1"/>
              </a:solidFill>
              <a:effectLst/>
            </a:endParaRPr>
          </a:p>
          <a:p>
            <a:pPr>
              <a:lnSpc>
                <a:spcPct val="120000"/>
              </a:lnSpc>
            </a:pPr>
            <a:endParaRPr lang="en-US" altLang="en-US" kern="0" dirty="0" smtClean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20000"/>
              </a:lnSpc>
              <a:buFont typeface="Symbol" pitchFamily="18" charset="2"/>
              <a:buNone/>
            </a:pPr>
            <a:endParaRPr lang="en-US" altLang="en-US" sz="2200" kern="0" dirty="0" smtClean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106" y="4140376"/>
            <a:ext cx="335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Snowfall Freq. vs. 2 m RH</a:t>
            </a:r>
            <a:endParaRPr lang="en-US" sz="2000" b="1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1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494" y="1143000"/>
            <a:ext cx="8915400" cy="293031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Satellite measurements exhibit different characteristics depending on atmospheric conditions:</a:t>
            </a:r>
            <a:endParaRPr lang="en-US" altLang="en-US" sz="2300" dirty="0" smtClean="0">
              <a:solidFill>
                <a:srgbClr val="FF0000"/>
              </a:solidFill>
              <a:effectLst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rgbClr val="FF0000"/>
                </a:solidFill>
                <a:effectLst/>
              </a:rPr>
              <a:t>Scattering</a:t>
            </a:r>
            <a:r>
              <a:rPr lang="en-US" altLang="en-US" dirty="0" smtClean="0">
                <a:effectLst/>
              </a:rPr>
              <a:t> signal dominates in relatively 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warm</a:t>
            </a:r>
            <a:r>
              <a:rPr lang="en-US" altLang="en-US" dirty="0" smtClean="0">
                <a:effectLst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moist</a:t>
            </a:r>
            <a:r>
              <a:rPr lang="en-US" altLang="en-US" dirty="0" smtClean="0">
                <a:effectLst/>
              </a:rPr>
              <a:t> atmosphere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rgbClr val="FF0000"/>
                </a:solidFill>
                <a:effectLst/>
              </a:rPr>
              <a:t>Emission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> signal dominates in 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cold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dry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> atmosphere (</a:t>
            </a:r>
            <a:r>
              <a:rPr lang="en-US" altLang="en-US" dirty="0" smtClean="0">
                <a:effectLst/>
              </a:rPr>
              <a:t>or with abundant </a:t>
            </a:r>
            <a:r>
              <a:rPr lang="en-US" altLang="en-US" dirty="0" err="1" smtClean="0">
                <a:effectLst/>
              </a:rPr>
              <a:t>supercooled</a:t>
            </a:r>
            <a:r>
              <a:rPr lang="en-US" altLang="en-US" dirty="0" smtClean="0">
                <a:effectLst/>
              </a:rPr>
              <a:t> liquid water</a:t>
            </a:r>
            <a:r>
              <a:rPr lang="en-US" altLang="en-US" dirty="0" smtClean="0">
                <a:solidFill>
                  <a:schemeClr val="tx1"/>
                </a:solidFill>
                <a:effectLst/>
              </a:rPr>
              <a:t>)</a:t>
            </a:r>
            <a:endParaRPr lang="en-US" altLang="en-US" dirty="0">
              <a:solidFill>
                <a:schemeClr val="tx1"/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Limb-corrected temperature sounding channel </a:t>
            </a:r>
            <a:r>
              <a:rPr lang="en-US" altLang="en-US" sz="2300" dirty="0" smtClean="0">
                <a:solidFill>
                  <a:srgbClr val="FF0000"/>
                </a:solidFill>
                <a:effectLst/>
              </a:rPr>
              <a:t>53.6 GHz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(Tb53L) as a proxy for </a:t>
            </a:r>
            <a:r>
              <a:rPr lang="en-US" altLang="en-US" sz="2300" dirty="0" smtClean="0">
                <a:solidFill>
                  <a:srgbClr val="FF0000"/>
                </a:solidFill>
                <a:effectLst/>
              </a:rPr>
              <a:t>atmospheric temperature</a:t>
            </a:r>
            <a:endParaRPr lang="en-US" altLang="en-US" sz="23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en-US" sz="23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   </a:t>
            </a:r>
            <a:r>
              <a:rPr lang="en-US" altLang="en-US" sz="2300" dirty="0">
                <a:solidFill>
                  <a:schemeClr val="tx1"/>
                </a:solidFill>
                <a:effectLst/>
              </a:rPr>
              <a:t>Tb53L is used to define retrieval </a:t>
            </a: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regimes: </a:t>
            </a:r>
            <a:endParaRPr lang="en-US" altLang="en-US" sz="2300" dirty="0">
              <a:solidFill>
                <a:schemeClr val="tx1"/>
              </a:solidFill>
              <a:effectLst/>
            </a:endParaRPr>
          </a:p>
          <a:p>
            <a:pPr marL="808037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509588" algn="l"/>
                <a:tab pos="749300" algn="l"/>
              </a:tabLst>
            </a:pPr>
            <a:r>
              <a:rPr lang="en-US" altLang="en-US" sz="2000" dirty="0">
                <a:solidFill>
                  <a:schemeClr val="tx1"/>
                </a:solidFill>
                <a:effectLst/>
              </a:rPr>
              <a:t>Too warm, no snow (&gt; 252K)</a:t>
            </a:r>
          </a:p>
          <a:p>
            <a:pPr marL="808037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509588" algn="l"/>
                <a:tab pos="749300" algn="l"/>
              </a:tabLst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Warm regime </a:t>
            </a:r>
            <a:r>
              <a:rPr lang="en-US" altLang="en-US" sz="2000" dirty="0">
                <a:solidFill>
                  <a:schemeClr val="tx1"/>
                </a:solidFill>
                <a:effectLst/>
              </a:rPr>
              <a:t>(244K ~ 252K)</a:t>
            </a:r>
          </a:p>
          <a:p>
            <a:pPr marL="808037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509588" algn="l"/>
                <a:tab pos="749300" algn="l"/>
              </a:tabLst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Cold regime </a:t>
            </a:r>
            <a:r>
              <a:rPr lang="en-US" altLang="en-US" sz="2000" dirty="0">
                <a:solidFill>
                  <a:schemeClr val="tx1"/>
                </a:solidFill>
                <a:effectLst/>
              </a:rPr>
              <a:t>(240K ~ 244K)</a:t>
            </a:r>
          </a:p>
          <a:p>
            <a:pPr marL="808037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509588" algn="l"/>
                <a:tab pos="749300" algn="l"/>
              </a:tabLst>
            </a:pPr>
            <a:r>
              <a:rPr lang="en-US" altLang="en-US" sz="2000" dirty="0" smtClean="0">
                <a:solidFill>
                  <a:schemeClr val="tx1"/>
                </a:solidFill>
                <a:effectLst/>
              </a:rPr>
              <a:t>Too </a:t>
            </a:r>
            <a:r>
              <a:rPr lang="en-US" altLang="en-US" sz="2000" dirty="0">
                <a:solidFill>
                  <a:schemeClr val="tx1"/>
                </a:solidFill>
                <a:effectLst/>
              </a:rPr>
              <a:t>cold, no retrieval (&lt; </a:t>
            </a:r>
            <a:r>
              <a:rPr lang="en-US" altLang="en-US" sz="2000" dirty="0" smtClean="0">
                <a:solidFill>
                  <a:schemeClr val="tx1"/>
                </a:solidFill>
                <a:effectLst/>
              </a:rPr>
              <a:t>240K)</a:t>
            </a:r>
          </a:p>
          <a:p>
            <a:pPr marL="465137" indent="0">
              <a:buClr>
                <a:srgbClr val="FF0000"/>
              </a:buClr>
              <a:buNone/>
              <a:tabLst>
                <a:tab pos="509588" algn="l"/>
                <a:tab pos="749300" algn="l"/>
              </a:tabLst>
            </a:pPr>
            <a:r>
              <a:rPr lang="en-US" altLang="en-US" sz="2300" dirty="0" smtClean="0">
                <a:solidFill>
                  <a:schemeClr val="tx1"/>
                </a:solidFill>
                <a:effectLst/>
              </a:rPr>
              <a:t>SD models are trained separately                                              for cold and warm regimes.</a:t>
            </a:r>
            <a:endParaRPr lang="en-US" altLang="en-US" dirty="0" smtClean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sz="2200" dirty="0" smtClean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27409"/>
            <a:ext cx="3541156" cy="194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381000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US" altLang="en-US" dirty="0">
                <a:solidFill>
                  <a:srgbClr val="0C11D6"/>
                </a:solidFill>
                <a:effectLst/>
              </a:rPr>
              <a:t>Extension to Cold Regime</a:t>
            </a:r>
            <a:endParaRPr lang="en-US" altLang="en-US" dirty="0" smtClean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2508" y="4127299"/>
            <a:ext cx="324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Snowfall Freq. vs. Tb53L</a:t>
            </a:r>
            <a:endParaRPr lang="en-US" sz="2000" b="1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0116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7</a:t>
            </a:fld>
            <a:endParaRPr lang="en-US" sz="1400" dirty="0"/>
          </a:p>
        </p:txBody>
      </p:sp>
      <p:pic>
        <p:nvPicPr>
          <p:cNvPr id="9" name="Picture 8" descr="Fig_Temp_TB53L_snowfall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1066800"/>
            <a:ext cx="5867400" cy="2743200"/>
          </a:xfrm>
          <a:prstGeom prst="rect">
            <a:avLst/>
          </a:prstGeom>
        </p:spPr>
      </p:pic>
      <p:pic>
        <p:nvPicPr>
          <p:cNvPr id="10" name="Picture 9" descr="Fig_Temp_TB53L_nosnowfall_revised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3657600"/>
            <a:ext cx="5867400" cy="26098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Tb53L a strong predictor of near surface temperature</a:t>
            </a:r>
            <a:endParaRPr lang="en-US" sz="32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99060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Snowfall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50520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No-Snowfall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6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Two-Regime Hypothesis</a:t>
            </a:r>
            <a:endParaRPr lang="en-US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143000"/>
            <a:ext cx="7126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Empirical Evidence:  </a:t>
            </a:r>
            <a:r>
              <a:rPr lang="en-US" dirty="0" smtClean="0">
                <a:solidFill>
                  <a:srgbClr val="FF00FF"/>
                </a:solidFill>
              </a:rPr>
              <a:t>Change of direction in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the correlation between measured SFR and TBs  </a:t>
            </a:r>
            <a:endParaRPr lang="en-US" dirty="0">
              <a:solidFill>
                <a:srgbClr val="FF00F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057400" y="1773777"/>
          <a:ext cx="6096001" cy="5104797"/>
        </p:xfrm>
        <a:graphic>
          <a:graphicData uri="http://schemas.openxmlformats.org/drawingml/2006/table">
            <a:tbl>
              <a:tblPr/>
              <a:tblGrid>
                <a:gridCol w="1147441"/>
                <a:gridCol w="1272088"/>
                <a:gridCol w="1572636"/>
                <a:gridCol w="733896"/>
                <a:gridCol w="1369940"/>
              </a:tblGrid>
              <a:tr h="21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7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SFR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(mm/hr)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Regime 1         Regime 2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hum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TB89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-0.07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TB165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TB176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TB179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TB180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TB181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-0.17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TB182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-0.05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-0.01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TB53L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16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77" y="1826696"/>
            <a:ext cx="2458571" cy="18320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36" y="1826696"/>
            <a:ext cx="2377886" cy="1834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48" y="3304169"/>
            <a:ext cx="2516006" cy="1918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85" y="3330575"/>
            <a:ext cx="2516351" cy="18918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3" y="1826696"/>
            <a:ext cx="2360593" cy="181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05" y="5299406"/>
            <a:ext cx="2248243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64" y="5322915"/>
            <a:ext cx="2264658" cy="135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9" y="5322915"/>
            <a:ext cx="2257898" cy="13679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16976" y="6352286"/>
            <a:ext cx="2341658" cy="338554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Radar Reflectivity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02604" y="311670"/>
            <a:ext cx="7467600" cy="38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9pPr>
          </a:lstStyle>
          <a:p>
            <a:pPr>
              <a:lnSpc>
                <a:spcPct val="55000"/>
              </a:lnSpc>
            </a:pPr>
            <a:r>
              <a:rPr lang="en-US" altLang="en-US" kern="0" dirty="0" smtClean="0">
                <a:solidFill>
                  <a:srgbClr val="0C11D6"/>
                </a:solidFill>
                <a:effectLst/>
              </a:rPr>
              <a:t>Extension to Cold Regime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6" y="3318504"/>
            <a:ext cx="2538577" cy="1903934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13127" y="1084289"/>
            <a:ext cx="9117766" cy="6611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Symbol" pitchFamily="18" charset="2"/>
              <a:buChar char="·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altLang="en-US" sz="2200" kern="0" dirty="0" smtClean="0">
                <a:solidFill>
                  <a:schemeClr val="tx1"/>
                </a:solidFill>
                <a:effectLst/>
              </a:rPr>
              <a:t>Cold regime extension is a new development for ATMS SFR, also applied to the AMSU/MHS algorithm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72498" y="3100764"/>
            <a:ext cx="2083173" cy="338554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No Cold Extension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664" y="4800600"/>
            <a:ext cx="2192992" cy="338554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With Cold Extension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1626"/>
            <a:ext cx="2133600" cy="365125"/>
          </a:xfrm>
          <a:prstGeom prst="rect">
            <a:avLst/>
          </a:prstGeom>
        </p:spPr>
        <p:txBody>
          <a:bodyPr/>
          <a:lstStyle/>
          <a:p>
            <a:fld id="{78875925-E5C2-4FA9-A089-88A99984003F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5870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ohn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oh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h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h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65498</TotalTime>
  <Pages>11</Pages>
  <Words>1178</Words>
  <Application>Microsoft Office PowerPoint</Application>
  <PresentationFormat>On-screen Show (4:3)</PresentationFormat>
  <Paragraphs>284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John</vt:lpstr>
      <vt:lpstr> Development of a Satellite Passive Microwave Snowfall Detection Algorithm  </vt:lpstr>
      <vt:lpstr>Product Overview</vt:lpstr>
      <vt:lpstr>A Brief Historical Perspective (1)</vt:lpstr>
      <vt:lpstr>A Brief Historical Perspective (2)</vt:lpstr>
      <vt:lpstr>New Snowfall Detection Algorithm</vt:lpstr>
      <vt:lpstr>Extension to Cold Regime</vt:lpstr>
      <vt:lpstr>Tb53L a strong predictor of near surface temperature</vt:lpstr>
      <vt:lpstr>Two-Regime Hypothesis</vt:lpstr>
      <vt:lpstr>Slide 9</vt:lpstr>
      <vt:lpstr>New Snowfall Detection Procedure</vt:lpstr>
      <vt:lpstr>SD Validation (1)</vt:lpstr>
      <vt:lpstr>Slide 12</vt:lpstr>
      <vt:lpstr>Slide 13</vt:lpstr>
      <vt:lpstr>Slide 14</vt:lpstr>
      <vt:lpstr>Slide 15</vt:lpstr>
      <vt:lpstr>Slide 16</vt:lpstr>
      <vt:lpstr>Slide 17</vt:lpstr>
      <vt:lpstr>Hybrid Model Application Examples</vt:lpstr>
      <vt:lpstr>Future Development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Processing Program Briefing</dc:title>
  <dc:subject>NSORS Status</dc:subject>
  <dc:creator>Huan Meng</dc:creator>
  <cp:lastModifiedBy>cezar.kongoli</cp:lastModifiedBy>
  <cp:revision>1347</cp:revision>
  <cp:lastPrinted>2015-10-26T19:38:13Z</cp:lastPrinted>
  <dcterms:created xsi:type="dcterms:W3CDTF">1996-02-07T17:07:02Z</dcterms:created>
  <dcterms:modified xsi:type="dcterms:W3CDTF">2016-12-06T17:15:05Z</dcterms:modified>
</cp:coreProperties>
</file>