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FF81D-97B4-8349-B7B4-D05541633C05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9410D-80FF-3144-A2D5-43908E80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“estimates” are just diagrams based on the scattering tables for rain with mu = 2.  Most of the observed points fall between the lower left and upper right corners of the</a:t>
            </a:r>
          </a:p>
          <a:p>
            <a:r>
              <a:rPr lang="en-US" baseline="0" dirty="0" smtClean="0"/>
              <a:t>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9BE9-66BE-EB47-8872-56C63D0005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the changes in the estimates due to the new calibration change.  Note that % increases in rain rates are in the 30-35%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79BE9-66BE-EB47-8872-56C63D0005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Nw’s</a:t>
            </a:r>
            <a:r>
              <a:rPr lang="en-US" baseline="0" dirty="0" smtClean="0"/>
              <a:t> of decrease, while </a:t>
            </a:r>
            <a:r>
              <a:rPr lang="en-US" baseline="0" dirty="0" err="1" smtClean="0"/>
              <a:t>Dm</a:t>
            </a:r>
            <a:r>
              <a:rPr lang="en-US" baseline="0" dirty="0" smtClean="0"/>
              <a:t> slightly increase, with </a:t>
            </a:r>
            <a:r>
              <a:rPr lang="en-US" baseline="0" dirty="0" err="1" smtClean="0"/>
              <a:t>nonspherical</a:t>
            </a:r>
            <a:r>
              <a:rPr lang="en-US" baseline="0" dirty="0" smtClean="0"/>
              <a:t> particles for a given </a:t>
            </a:r>
            <a:r>
              <a:rPr lang="en-US" baseline="0" dirty="0" err="1" smtClean="0"/>
              <a:t>Zku</a:t>
            </a:r>
            <a:r>
              <a:rPr lang="en-US" baseline="0" dirty="0" smtClean="0"/>
              <a:t>, DFR pair.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DA40-5992-4949-8D21-72CED5F666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DA40-5992-4949-8D21-72CED5F666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6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6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3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0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71B2-89D1-1C40-8E66-F543231D0811}" type="datetimeFigureOut">
              <a:rPr lang="en-US" smtClean="0"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4B12-8281-4845-96A2-4C6094E2C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GPM Combined Algorithm: What’s new in V5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Munchak, Bill Olson, </a:t>
            </a:r>
            <a:r>
              <a:rPr lang="en-US" dirty="0" err="1" smtClean="0"/>
              <a:t>Mircea</a:t>
            </a:r>
            <a:r>
              <a:rPr lang="en-US" dirty="0" smtClean="0"/>
              <a:t> </a:t>
            </a:r>
            <a:r>
              <a:rPr lang="en-US" dirty="0" err="1" smtClean="0"/>
              <a:t>Grecu</a:t>
            </a:r>
            <a:r>
              <a:rPr lang="en-US" dirty="0" smtClean="0"/>
              <a:t>, and the PPS radar/combined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5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Emissivity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Ocean: GMI </a:t>
            </a:r>
            <a:r>
              <a:rPr lang="en-US" dirty="0" err="1" smtClean="0"/>
              <a:t>Tbs</a:t>
            </a:r>
            <a:r>
              <a:rPr lang="en-US" dirty="0" smtClean="0"/>
              <a:t> used to retrieve 10m wind in precipitation areas</a:t>
            </a:r>
          </a:p>
          <a:p>
            <a:r>
              <a:rPr lang="en-US" dirty="0" smtClean="0"/>
              <a:t>Land: TELSEM climatology + random perturbations used for emissivity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V5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Ocean: GMI </a:t>
            </a:r>
            <a:r>
              <a:rPr lang="en-US" dirty="0" err="1" smtClean="0"/>
              <a:t>Tbs</a:t>
            </a:r>
            <a:r>
              <a:rPr lang="en-US" dirty="0" smtClean="0"/>
              <a:t> and measured σ</a:t>
            </a:r>
            <a:r>
              <a:rPr lang="en-US" baseline="-25000" dirty="0" smtClean="0"/>
              <a:t>0</a:t>
            </a:r>
            <a:r>
              <a:rPr lang="en-US" dirty="0" smtClean="0"/>
              <a:t> used to retrieve 10m wind in precipitation areas</a:t>
            </a:r>
          </a:p>
          <a:p>
            <a:r>
              <a:rPr lang="en-US" dirty="0" smtClean="0"/>
              <a:t>Land: GMI-based </a:t>
            </a:r>
            <a:r>
              <a:rPr lang="en-US" dirty="0" err="1" smtClean="0"/>
              <a:t>climatology+covariance</a:t>
            </a:r>
            <a:r>
              <a:rPr lang="en-US" dirty="0" smtClean="0"/>
              <a:t> with </a:t>
            </a:r>
            <a:r>
              <a:rPr lang="en-US" dirty="0" smtClean="0"/>
              <a:t>σ</a:t>
            </a:r>
            <a:r>
              <a:rPr lang="en-US" baseline="-25000" dirty="0" smtClean="0"/>
              <a:t>0</a:t>
            </a:r>
            <a:r>
              <a:rPr lang="en-US" dirty="0" smtClean="0"/>
              <a:t> used to jointly adjust emissivity in precipitation areas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907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output fields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583124" cy="4525963"/>
          </a:xfrm>
        </p:spPr>
        <p:txBody>
          <a:bodyPr/>
          <a:lstStyle/>
          <a:p>
            <a:r>
              <a:rPr lang="en-US" dirty="0" err="1" smtClean="0"/>
              <a:t>multiScatCalc</a:t>
            </a:r>
            <a:r>
              <a:rPr lang="en-US" dirty="0" smtClean="0"/>
              <a:t> flag</a:t>
            </a:r>
          </a:p>
          <a:p>
            <a:r>
              <a:rPr lang="en-US" dirty="0" err="1" smtClean="0"/>
              <a:t>multiScatSurface</a:t>
            </a:r>
            <a:r>
              <a:rPr lang="en-US" dirty="0" smtClean="0"/>
              <a:t> (MS only)</a:t>
            </a:r>
          </a:p>
          <a:p>
            <a:r>
              <a:rPr lang="en-US" dirty="0" err="1" smtClean="0"/>
              <a:t>subFootVariability</a:t>
            </a:r>
            <a:r>
              <a:rPr lang="en-US" dirty="0" smtClean="0"/>
              <a:t> (MS only)</a:t>
            </a:r>
          </a:p>
          <a:p>
            <a:r>
              <a:rPr lang="en-US" dirty="0" err="1" smtClean="0"/>
              <a:t>surfEmissSigma</a:t>
            </a:r>
            <a:endParaRPr lang="en-US" dirty="0" smtClean="0"/>
          </a:p>
          <a:p>
            <a:r>
              <a:rPr lang="en-US" dirty="0" err="1" smtClean="0"/>
              <a:t>tenMeterWindSigma</a:t>
            </a:r>
            <a:endParaRPr lang="en-US" dirty="0"/>
          </a:p>
        </p:txBody>
      </p:sp>
      <p:pic>
        <p:nvPicPr>
          <p:cNvPr id="10" name="Picture 9" descr="cmb_pcp_309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80" y="1600200"/>
            <a:ext cx="2309518" cy="2347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98" y="1619187"/>
            <a:ext cx="2309518" cy="2309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80" y="3963237"/>
            <a:ext cx="2309518" cy="2316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98" y="3987364"/>
            <a:ext cx="2309518" cy="22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Changes to inputs</a:t>
            </a:r>
          </a:p>
          <a:p>
            <a:pPr lvl="1"/>
            <a:r>
              <a:rPr lang="en-US" dirty="0" smtClean="0"/>
              <a:t>Calibration changes</a:t>
            </a:r>
          </a:p>
          <a:p>
            <a:pPr lvl="1"/>
            <a:r>
              <a:rPr lang="en-US" dirty="0" smtClean="0"/>
              <a:t>Ancillary data: Now getting snow/ice flag from DPR</a:t>
            </a:r>
          </a:p>
          <a:p>
            <a:r>
              <a:rPr lang="en-US" dirty="0" smtClean="0"/>
              <a:t>Changes in processing</a:t>
            </a:r>
          </a:p>
          <a:p>
            <a:pPr lvl="1"/>
            <a:r>
              <a:rPr lang="en-US" dirty="0" smtClean="0"/>
              <a:t>NUBF parameterization</a:t>
            </a:r>
          </a:p>
          <a:p>
            <a:pPr lvl="1"/>
            <a:r>
              <a:rPr lang="en-US" dirty="0" smtClean="0"/>
              <a:t>Ice scattering</a:t>
            </a:r>
          </a:p>
          <a:p>
            <a:pPr lvl="1"/>
            <a:r>
              <a:rPr lang="en-US" dirty="0" smtClean="0"/>
              <a:t>Surface Emissivity</a:t>
            </a:r>
          </a:p>
          <a:p>
            <a:r>
              <a:rPr lang="en-US" dirty="0" smtClean="0"/>
              <a:t>Changes to outputs</a:t>
            </a:r>
          </a:p>
          <a:p>
            <a:pPr lvl="1"/>
            <a:r>
              <a:rPr lang="en-US" dirty="0" smtClean="0"/>
              <a:t>New fields</a:t>
            </a:r>
          </a:p>
          <a:p>
            <a:pPr lvl="1"/>
            <a:r>
              <a:rPr lang="en-US" dirty="0" smtClean="0"/>
              <a:t>Use of fields that were “missing” in V4</a:t>
            </a:r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GMI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DPR</a:t>
            </a:r>
          </a:p>
          <a:p>
            <a:pPr marL="0" indent="0">
              <a:buNone/>
            </a:pPr>
            <a:r>
              <a:rPr lang="en-US" dirty="0"/>
              <a:t>Relative to V4: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 err="1" smtClean="0"/>
              <a:t>Z</a:t>
            </a:r>
            <a:r>
              <a:rPr lang="en-US" baseline="-25000" dirty="0" err="1" smtClean="0"/>
              <a:t>Ku</a:t>
            </a:r>
            <a:r>
              <a:rPr lang="en-US" dirty="0"/>
              <a:t>’ = </a:t>
            </a:r>
            <a:r>
              <a:rPr lang="en-US" dirty="0" err="1"/>
              <a:t>Z</a:t>
            </a:r>
            <a:r>
              <a:rPr lang="en-US" baseline="-25000" dirty="0" err="1"/>
              <a:t>Ku</a:t>
            </a:r>
            <a:r>
              <a:rPr lang="en-US" dirty="0"/>
              <a:t> + 1.1 dB  (previously + 1.7 dB)</a:t>
            </a:r>
          </a:p>
          <a:p>
            <a:pPr marL="0" indent="0">
              <a:buNone/>
            </a:pPr>
            <a:r>
              <a:rPr lang="en-US" dirty="0" err="1" smtClean="0"/>
              <a:t>Z</a:t>
            </a:r>
            <a:r>
              <a:rPr lang="en-US" baseline="-25000" dirty="0" err="1" smtClean="0"/>
              <a:t>Ka</a:t>
            </a:r>
            <a:r>
              <a:rPr lang="en-US" dirty="0"/>
              <a:t>’ = </a:t>
            </a:r>
            <a:r>
              <a:rPr lang="en-US" dirty="0" err="1"/>
              <a:t>Z</a:t>
            </a:r>
            <a:r>
              <a:rPr lang="en-US" baseline="-25000" dirty="0" err="1"/>
              <a:t>Ka</a:t>
            </a:r>
            <a:r>
              <a:rPr lang="en-US" dirty="0"/>
              <a:t>  + 1.2 dB (previously + 1.2 dB)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V4toITE1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8" y="2445432"/>
            <a:ext cx="4051457" cy="30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7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Non-uniform beam filling parameterization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V4: NUBF variability depended on ocean/land, convective/</a:t>
            </a:r>
            <a:r>
              <a:rPr lang="en-US" dirty="0" err="1" smtClean="0"/>
              <a:t>stratiform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V5: NUBF variability constant for all pixels – but simulated </a:t>
            </a:r>
            <a:r>
              <a:rPr lang="en-US" dirty="0" err="1" smtClean="0"/>
              <a:t>Ka</a:t>
            </a:r>
            <a:r>
              <a:rPr lang="en-US" dirty="0" smtClean="0"/>
              <a:t>-band PIA is modified according to local variability in SRT PIA: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726272"/>
              </p:ext>
            </p:extLst>
          </p:nvPr>
        </p:nvGraphicFramePr>
        <p:xfrm>
          <a:off x="4495800" y="4218176"/>
          <a:ext cx="4380835" cy="79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2730500" imgH="495300" progId="Equation.3">
                  <p:embed/>
                </p:oleObj>
              </mc:Choice>
              <mc:Fallback>
                <p:oleObj name="Equation" r:id="rId3" imgW="2730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4218176"/>
                        <a:ext cx="4380835" cy="79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77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845" y="339520"/>
            <a:ext cx="418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DPR/PR Calibration Impact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50113" y="1079347"/>
            <a:ext cx="2153129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simple</a:t>
            </a:r>
          </a:p>
          <a:p>
            <a:r>
              <a:rPr lang="en-US" dirty="0"/>
              <a:t>d</a:t>
            </a:r>
            <a:r>
              <a:rPr lang="en-US" dirty="0" smtClean="0"/>
              <a:t>iagrams showing </a:t>
            </a:r>
          </a:p>
          <a:p>
            <a:r>
              <a:rPr lang="en-US" dirty="0"/>
              <a:t>t</a:t>
            </a:r>
            <a:r>
              <a:rPr lang="en-US" dirty="0" smtClean="0"/>
              <a:t>he estimated D</a:t>
            </a:r>
            <a:r>
              <a:rPr lang="en-US" baseline="-25000" dirty="0" smtClean="0"/>
              <a:t>o</a:t>
            </a:r>
            <a:r>
              <a:rPr lang="en-US" dirty="0" smtClean="0"/>
              <a:t>, </a:t>
            </a:r>
          </a:p>
          <a:p>
            <a:r>
              <a:rPr lang="en-US" dirty="0"/>
              <a:t>l</a:t>
            </a:r>
            <a:r>
              <a:rPr lang="en-US" dirty="0" smtClean="0"/>
              <a:t>og</a:t>
            </a:r>
            <a:r>
              <a:rPr lang="en-US" baseline="-25000" dirty="0" smtClean="0"/>
              <a:t>10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), and</a:t>
            </a:r>
          </a:p>
          <a:p>
            <a:r>
              <a:rPr lang="en-US" dirty="0" smtClean="0"/>
              <a:t>R for different </a:t>
            </a:r>
          </a:p>
          <a:p>
            <a:r>
              <a:rPr lang="en-US" dirty="0"/>
              <a:t>c</a:t>
            </a:r>
            <a:r>
              <a:rPr lang="en-US" dirty="0" smtClean="0"/>
              <a:t>ombinations of</a:t>
            </a:r>
          </a:p>
          <a:p>
            <a:r>
              <a:rPr lang="en-US" dirty="0" smtClean="0"/>
              <a:t>DFR and </a:t>
            </a:r>
            <a:r>
              <a:rPr lang="en-US" dirty="0" err="1" smtClean="0"/>
              <a:t>Z</a:t>
            </a:r>
            <a:r>
              <a:rPr lang="en-US" baseline="-25000" dirty="0" err="1"/>
              <a:t>K</a:t>
            </a:r>
            <a:r>
              <a:rPr lang="en-US" baseline="-25000" dirty="0" err="1" smtClean="0"/>
              <a:t>u</a:t>
            </a:r>
            <a:r>
              <a:rPr lang="en-US" dirty="0" smtClean="0"/>
              <a:t>.  They</a:t>
            </a:r>
            <a:r>
              <a:rPr lang="fr-FR" dirty="0" smtClean="0"/>
              <a:t>’</a:t>
            </a:r>
            <a:r>
              <a:rPr lang="en-US" dirty="0" smtClean="0"/>
              <a:t>re</a:t>
            </a:r>
          </a:p>
          <a:p>
            <a:r>
              <a:rPr lang="en-US" dirty="0"/>
              <a:t>b</a:t>
            </a:r>
            <a:r>
              <a:rPr lang="en-US" dirty="0" smtClean="0"/>
              <a:t>ased on Mie</a:t>
            </a:r>
          </a:p>
          <a:p>
            <a:r>
              <a:rPr lang="en-US" dirty="0"/>
              <a:t>t</a:t>
            </a:r>
            <a:r>
              <a:rPr lang="en-US" dirty="0" smtClean="0"/>
              <a:t>ables with</a:t>
            </a:r>
          </a:p>
          <a:p>
            <a:pPr marL="285750" indent="-285750">
              <a:buFont typeface="Symbol" charset="0"/>
              <a:buChar char="m"/>
            </a:pPr>
            <a:r>
              <a:rPr lang="en-US" dirty="0" smtClean="0"/>
              <a:t>= 2.  </a:t>
            </a:r>
          </a:p>
          <a:p>
            <a:pPr marL="285750" indent="-285750">
              <a:buFont typeface="Symbol" charset="0"/>
              <a:buChar char="m"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pdf</a:t>
            </a:r>
            <a:r>
              <a:rPr lang="en-US" dirty="0" smtClean="0"/>
              <a:t> of DFR vs.</a:t>
            </a:r>
          </a:p>
          <a:p>
            <a:r>
              <a:rPr lang="en-US" dirty="0" err="1" smtClean="0"/>
              <a:t>Z</a:t>
            </a:r>
            <a:r>
              <a:rPr lang="en-US" baseline="-25000" dirty="0" err="1" smtClean="0"/>
              <a:t>Ku</a:t>
            </a:r>
            <a:r>
              <a:rPr lang="en-US" dirty="0" smtClean="0"/>
              <a:t> is from Liang</a:t>
            </a:r>
          </a:p>
          <a:p>
            <a:r>
              <a:rPr lang="en-US" dirty="0" smtClean="0"/>
              <a:t>Liao’s </a:t>
            </a:r>
            <a:r>
              <a:rPr lang="en-US" dirty="0" err="1" smtClean="0"/>
              <a:t>disdrometer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nalysis (note axes</a:t>
            </a:r>
          </a:p>
          <a:p>
            <a:r>
              <a:rPr lang="en-US" dirty="0"/>
              <a:t>a</a:t>
            </a:r>
            <a:r>
              <a:rPr lang="en-US" dirty="0" smtClean="0"/>
              <a:t>re slightly</a:t>
            </a:r>
          </a:p>
          <a:p>
            <a:r>
              <a:rPr lang="en-US" dirty="0"/>
              <a:t>d</a:t>
            </a:r>
            <a:r>
              <a:rPr lang="en-US" dirty="0" smtClean="0"/>
              <a:t>ifferent).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DFRvsZku_rain_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09" y="954323"/>
            <a:ext cx="6355080" cy="5440680"/>
          </a:xfrm>
          <a:prstGeom prst="rect">
            <a:avLst/>
          </a:prstGeom>
        </p:spPr>
      </p:pic>
      <p:pic>
        <p:nvPicPr>
          <p:cNvPr id="3" name="Picture 2" descr="Screen Shot 2016-08-05 at 10.29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4" y="3699670"/>
            <a:ext cx="2838450" cy="281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3206" y="6512720"/>
            <a:ext cx="22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Bill Olson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99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845" y="339520"/>
            <a:ext cx="418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DPR/PR Calibration Impact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3980" y="1079347"/>
            <a:ext cx="19891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cal</a:t>
            </a:r>
            <a:r>
              <a:rPr lang="en-US" dirty="0" smtClean="0"/>
              <a:t> revision:</a:t>
            </a:r>
          </a:p>
          <a:p>
            <a:endParaRPr lang="en-US" dirty="0" smtClean="0"/>
          </a:p>
          <a:p>
            <a:r>
              <a:rPr lang="en-US" dirty="0" smtClean="0"/>
              <a:t>Now we add</a:t>
            </a:r>
          </a:p>
          <a:p>
            <a:r>
              <a:rPr lang="en-US" dirty="0" smtClean="0"/>
              <a:t>+1.1 dB to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Ku</a:t>
            </a:r>
            <a:endParaRPr lang="en-US" baseline="-25000" dirty="0" smtClean="0"/>
          </a:p>
          <a:p>
            <a:r>
              <a:rPr lang="en-US" dirty="0"/>
              <a:t>a</a:t>
            </a:r>
            <a:r>
              <a:rPr lang="en-US" dirty="0" smtClean="0"/>
              <a:t>nd +1.2 dB to</a:t>
            </a:r>
          </a:p>
          <a:p>
            <a:r>
              <a:rPr lang="en-US" dirty="0" err="1" smtClean="0"/>
              <a:t>Z</a:t>
            </a:r>
            <a:r>
              <a:rPr lang="en-US" baseline="-25000" dirty="0" err="1" smtClean="0"/>
              <a:t>Ka</a:t>
            </a:r>
            <a:r>
              <a:rPr lang="en-US" dirty="0" smtClean="0"/>
              <a:t>.  At right</a:t>
            </a:r>
          </a:p>
          <a:p>
            <a:r>
              <a:rPr lang="en-US" dirty="0"/>
              <a:t>a</a:t>
            </a:r>
            <a:r>
              <a:rPr lang="en-US" dirty="0" smtClean="0"/>
              <a:t>re the </a:t>
            </a:r>
            <a:r>
              <a:rPr lang="en-US" i="1" dirty="0" smtClean="0"/>
              <a:t>changes</a:t>
            </a:r>
          </a:p>
          <a:p>
            <a:r>
              <a:rPr lang="en-US" dirty="0"/>
              <a:t>o</a:t>
            </a:r>
            <a:r>
              <a:rPr lang="en-US" dirty="0" smtClean="0"/>
              <a:t>f D</a:t>
            </a:r>
            <a:r>
              <a:rPr lang="en-US" baseline="-25000" dirty="0" smtClean="0"/>
              <a:t>o</a:t>
            </a:r>
            <a:r>
              <a:rPr lang="en-US" dirty="0" smtClean="0"/>
              <a:t>, log</a:t>
            </a:r>
            <a:r>
              <a:rPr lang="en-US" baseline="-25000" dirty="0" smtClean="0"/>
              <a:t>10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),</a:t>
            </a:r>
          </a:p>
          <a:p>
            <a:r>
              <a:rPr lang="en-US" dirty="0"/>
              <a:t>a</a:t>
            </a:r>
            <a:r>
              <a:rPr lang="en-US" dirty="0" smtClean="0"/>
              <a:t>nd R, as well as</a:t>
            </a:r>
          </a:p>
          <a:p>
            <a:r>
              <a:rPr lang="en-US" dirty="0"/>
              <a:t>t</a:t>
            </a:r>
            <a:r>
              <a:rPr lang="en-US" dirty="0" smtClean="0"/>
              <a:t>he % change of</a:t>
            </a:r>
          </a:p>
          <a:p>
            <a:r>
              <a:rPr lang="en-US" dirty="0" smtClean="0"/>
              <a:t>R, plotted as </a:t>
            </a:r>
          </a:p>
          <a:p>
            <a:r>
              <a:rPr lang="en-US" dirty="0"/>
              <a:t>f</a:t>
            </a:r>
            <a:r>
              <a:rPr lang="en-US" dirty="0" smtClean="0"/>
              <a:t>unctions of the</a:t>
            </a:r>
          </a:p>
          <a:p>
            <a:r>
              <a:rPr lang="en-US" dirty="0"/>
              <a:t>o</a:t>
            </a:r>
            <a:r>
              <a:rPr lang="en-US" dirty="0" smtClean="0"/>
              <a:t>riginal calibration</a:t>
            </a:r>
          </a:p>
          <a:p>
            <a:r>
              <a:rPr lang="en-US" dirty="0" smtClean="0"/>
              <a:t>DFR and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Ku</a:t>
            </a:r>
            <a:r>
              <a:rPr lang="en-US" dirty="0"/>
              <a:t> </a:t>
            </a:r>
            <a:r>
              <a:rPr lang="en-US" dirty="0" smtClean="0"/>
              <a:t>values.</a:t>
            </a:r>
          </a:p>
          <a:p>
            <a:endParaRPr lang="en-US" dirty="0"/>
          </a:p>
        </p:txBody>
      </p:sp>
      <p:pic>
        <p:nvPicPr>
          <p:cNvPr id="5" name="Picture 4" descr="Screen Shot 2016-12-08 at 7.33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27" y="960322"/>
            <a:ext cx="6263640" cy="542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3206" y="6512720"/>
            <a:ext cx="22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Bill Olson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9777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8872" y="96799"/>
            <a:ext cx="541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Nonspherical</a:t>
            </a:r>
            <a:r>
              <a:rPr lang="en-US" sz="2800" b="1" dirty="0" smtClean="0"/>
              <a:t> Ice Particle Tables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4720" y="4435067"/>
            <a:ext cx="82094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Mie is 0.1 g cm</a:t>
            </a:r>
            <a:r>
              <a:rPr lang="en-US" baseline="30000" dirty="0" smtClean="0"/>
              <a:t>-3</a:t>
            </a:r>
            <a:r>
              <a:rPr lang="en-US" dirty="0" smtClean="0"/>
              <a:t> homogeneous spheres.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Kuo</a:t>
            </a:r>
            <a:r>
              <a:rPr lang="en-US" dirty="0" smtClean="0"/>
              <a:t> is average of </a:t>
            </a:r>
            <a:r>
              <a:rPr lang="en-US" dirty="0" err="1" smtClean="0"/>
              <a:t>Kuo’s</a:t>
            </a:r>
            <a:r>
              <a:rPr lang="en-US" dirty="0" smtClean="0"/>
              <a:t> </a:t>
            </a:r>
            <a:r>
              <a:rPr lang="en-US" dirty="0" err="1" smtClean="0"/>
              <a:t>nonspherical</a:t>
            </a:r>
            <a:r>
              <a:rPr lang="en-US" dirty="0" smtClean="0"/>
              <a:t> particle database with</a:t>
            </a:r>
          </a:p>
          <a:p>
            <a:r>
              <a:rPr lang="en-US" dirty="0"/>
              <a:t> </a:t>
            </a:r>
            <a:r>
              <a:rPr lang="en-US" dirty="0" smtClean="0"/>
              <a:t>   new calculations to 5 mm liquid equivalent </a:t>
            </a:r>
            <a:r>
              <a:rPr lang="en-US" dirty="0" err="1" smtClean="0"/>
              <a:t>diamater</a:t>
            </a:r>
            <a:r>
              <a:rPr lang="en-US" dirty="0" smtClean="0"/>
              <a:t> particles (~20 mm max dim.)</a:t>
            </a:r>
          </a:p>
          <a:p>
            <a:r>
              <a:rPr lang="en-US" dirty="0" smtClean="0"/>
              <a:t>• PSD is normalized gamma distribution with range 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</a:t>
            </a:r>
            <a:r>
              <a:rPr lang="en-US" dirty="0" smtClean="0"/>
              <a:t> values (8 x 10</a:t>
            </a:r>
            <a:r>
              <a:rPr lang="en-US" baseline="30000" dirty="0" smtClean="0"/>
              <a:t>4</a:t>
            </a:r>
            <a:r>
              <a:rPr lang="en-US" dirty="0" smtClean="0"/>
              <a:t> – 8 x 10</a:t>
            </a:r>
            <a:r>
              <a:rPr lang="en-US" baseline="30000" dirty="0" smtClean="0"/>
              <a:t>7</a:t>
            </a:r>
            <a:r>
              <a:rPr lang="en-US" dirty="0" smtClean="0"/>
              <a:t> m</a:t>
            </a:r>
            <a:r>
              <a:rPr lang="en-US" baseline="30000" dirty="0" smtClean="0"/>
              <a:t>-4</a:t>
            </a:r>
            <a:r>
              <a:rPr lang="en-US" dirty="0" smtClean="0"/>
              <a:t>) </a:t>
            </a:r>
          </a:p>
          <a:p>
            <a:r>
              <a:rPr lang="en-US" dirty="0"/>
              <a:t> </a:t>
            </a:r>
            <a:r>
              <a:rPr lang="en-US" dirty="0" smtClean="0"/>
              <a:t>   and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= 2.</a:t>
            </a:r>
          </a:p>
          <a:p>
            <a:r>
              <a:rPr lang="en-US" dirty="0" smtClean="0"/>
              <a:t>• please ignore artificial contours at upper left (non-convex region).</a:t>
            </a:r>
          </a:p>
          <a:p>
            <a:r>
              <a:rPr lang="en-US" dirty="0" smtClean="0"/>
              <a:t>• see general decrease in snow rates with </a:t>
            </a:r>
            <a:r>
              <a:rPr lang="en-US" dirty="0" err="1" smtClean="0"/>
              <a:t>nonspherical</a:t>
            </a:r>
            <a:r>
              <a:rPr lang="en-US" dirty="0" smtClean="0"/>
              <a:t> relative to 0.1 g cm</a:t>
            </a:r>
            <a:r>
              <a:rPr lang="en-US" baseline="30000" dirty="0" smtClean="0"/>
              <a:t>-3</a:t>
            </a:r>
            <a:r>
              <a:rPr lang="en-US" dirty="0" smtClean="0"/>
              <a:t> spheres.</a:t>
            </a:r>
            <a:endParaRPr lang="en-US" dirty="0"/>
          </a:p>
        </p:txBody>
      </p:sp>
      <p:pic>
        <p:nvPicPr>
          <p:cNvPr id="5" name="Picture 4" descr="Screen Shot 2016-11-17 at 8.14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957565"/>
            <a:ext cx="4591050" cy="3228975"/>
          </a:xfrm>
          <a:prstGeom prst="rect">
            <a:avLst/>
          </a:prstGeom>
        </p:spPr>
      </p:pic>
      <p:pic>
        <p:nvPicPr>
          <p:cNvPr id="6" name="Picture 5" descr="Screen Shot 2016-11-17 at 8.14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18" y="971215"/>
            <a:ext cx="4572000" cy="3257550"/>
          </a:xfrm>
          <a:prstGeom prst="rect">
            <a:avLst/>
          </a:prstGeom>
        </p:spPr>
      </p:pic>
      <p:sp>
        <p:nvSpPr>
          <p:cNvPr id="9" name="7-Point Star 8"/>
          <p:cNvSpPr/>
          <p:nvPr/>
        </p:nvSpPr>
        <p:spPr>
          <a:xfrm>
            <a:off x="1875876" y="3045268"/>
            <a:ext cx="141104" cy="131053"/>
          </a:xfrm>
          <a:prstGeom prst="star7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6402479" y="3017287"/>
            <a:ext cx="141104" cy="131053"/>
          </a:xfrm>
          <a:prstGeom prst="star7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3206" y="6512720"/>
            <a:ext cx="22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Bill Olson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5095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8872" y="96799"/>
            <a:ext cx="541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Nonspherical</a:t>
            </a:r>
            <a:r>
              <a:rPr lang="en-US" sz="2800" b="1" dirty="0" smtClean="0"/>
              <a:t> Ice Particle Tables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4432" y="3863703"/>
            <a:ext cx="43034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 solid are Mie snow and dashed are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Kuo</a:t>
            </a:r>
            <a:r>
              <a:rPr lang="en-US" dirty="0" smtClean="0"/>
              <a:t> </a:t>
            </a:r>
            <a:r>
              <a:rPr lang="en-US" dirty="0" err="1" smtClean="0"/>
              <a:t>nonspherical</a:t>
            </a:r>
            <a:r>
              <a:rPr lang="en-US" dirty="0" smtClean="0"/>
              <a:t> snow DDA calculations.</a:t>
            </a:r>
          </a:p>
          <a:p>
            <a:endParaRPr lang="en-US" dirty="0" smtClean="0"/>
          </a:p>
          <a:p>
            <a:r>
              <a:rPr lang="en-US" dirty="0" smtClean="0"/>
              <a:t>• extinction and scattering increase</a:t>
            </a:r>
          </a:p>
          <a:p>
            <a:r>
              <a:rPr lang="en-US" dirty="0"/>
              <a:t> </a:t>
            </a:r>
            <a:r>
              <a:rPr lang="en-US" dirty="0" smtClean="0"/>
              <a:t>  at higher frequencies with </a:t>
            </a:r>
            <a:r>
              <a:rPr lang="en-US" dirty="0" err="1" smtClean="0"/>
              <a:t>Kuo</a:t>
            </a:r>
            <a:r>
              <a:rPr lang="en-US" dirty="0"/>
              <a:t> </a:t>
            </a:r>
            <a:r>
              <a:rPr lang="en-US" dirty="0" smtClean="0"/>
              <a:t>particles.</a:t>
            </a:r>
          </a:p>
          <a:p>
            <a:endParaRPr lang="en-US" dirty="0"/>
          </a:p>
          <a:p>
            <a:r>
              <a:rPr lang="en-US" dirty="0" smtClean="0"/>
              <a:t>• asymmetry parameter is much lower</a:t>
            </a:r>
          </a:p>
          <a:p>
            <a:r>
              <a:rPr lang="en-US" dirty="0"/>
              <a:t> </a:t>
            </a:r>
            <a:r>
              <a:rPr lang="en-US" dirty="0" smtClean="0"/>
              <a:t>  at higher frequencies with </a:t>
            </a:r>
            <a:r>
              <a:rPr lang="en-US" dirty="0" err="1" smtClean="0"/>
              <a:t>Kuo</a:t>
            </a:r>
            <a:r>
              <a:rPr lang="en-US" dirty="0" smtClean="0"/>
              <a:t> particles.</a:t>
            </a:r>
          </a:p>
          <a:p>
            <a:r>
              <a:rPr lang="en-US" dirty="0" smtClean="0"/>
              <a:t>=&gt; greater TB scattering signatures.</a:t>
            </a:r>
            <a:endParaRPr lang="en-US" dirty="0"/>
          </a:p>
        </p:txBody>
      </p:sp>
      <p:pic>
        <p:nvPicPr>
          <p:cNvPr id="2" name="Picture 1" descr="Screen Shot 2016-12-08 at 6.12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" y="893836"/>
            <a:ext cx="4639310" cy="2814955"/>
          </a:xfrm>
          <a:prstGeom prst="rect">
            <a:avLst/>
          </a:prstGeom>
        </p:spPr>
      </p:pic>
      <p:pic>
        <p:nvPicPr>
          <p:cNvPr id="3" name="Picture 2" descr="Screen Shot 2016-12-07 at 9.09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59" y="893386"/>
            <a:ext cx="4400550" cy="2908554"/>
          </a:xfrm>
          <a:prstGeom prst="rect">
            <a:avLst/>
          </a:prstGeom>
        </p:spPr>
      </p:pic>
      <p:pic>
        <p:nvPicPr>
          <p:cNvPr id="5" name="Picture 4" descr="Screen Shot 2016-12-07 at 9.09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01" y="3784422"/>
            <a:ext cx="4375404" cy="2858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3206" y="6512720"/>
            <a:ext cx="22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Bill Olson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286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6-12-08 at 10.0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05" y="1005910"/>
            <a:ext cx="2225421" cy="1659636"/>
          </a:xfrm>
          <a:prstGeom prst="rect">
            <a:avLst/>
          </a:prstGeom>
        </p:spPr>
      </p:pic>
      <p:pic>
        <p:nvPicPr>
          <p:cNvPr id="13" name="Picture 12" descr="Screen Shot 2016-12-08 at 10.06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84" y="1002866"/>
            <a:ext cx="2225421" cy="1647063"/>
          </a:xfrm>
          <a:prstGeom prst="rect">
            <a:avLst/>
          </a:prstGeom>
        </p:spPr>
      </p:pic>
      <p:pic>
        <p:nvPicPr>
          <p:cNvPr id="12" name="Picture 11" descr="Screen Shot 2016-12-08 at 10.06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00" y="997151"/>
            <a:ext cx="2225421" cy="1659636"/>
          </a:xfrm>
          <a:prstGeom prst="rect">
            <a:avLst/>
          </a:prstGeom>
        </p:spPr>
      </p:pic>
      <p:pic>
        <p:nvPicPr>
          <p:cNvPr id="11" name="Picture 10" descr="Screen Shot 2016-12-08 at 10.03.1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7" y="997528"/>
            <a:ext cx="2233803" cy="1668018"/>
          </a:xfrm>
          <a:prstGeom prst="rect">
            <a:avLst/>
          </a:prstGeom>
        </p:spPr>
      </p:pic>
      <p:pic>
        <p:nvPicPr>
          <p:cNvPr id="9" name="Picture 8" descr="Screen Shot 2016-12-08 at 9.12.5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05" y="2664415"/>
            <a:ext cx="2221230" cy="1647063"/>
          </a:xfrm>
          <a:prstGeom prst="rect">
            <a:avLst/>
          </a:prstGeom>
        </p:spPr>
      </p:pic>
      <p:pic>
        <p:nvPicPr>
          <p:cNvPr id="8" name="Picture 7" descr="Screen Shot 2016-12-08 at 9.12.41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11" y="2652219"/>
            <a:ext cx="2237994" cy="1655445"/>
          </a:xfrm>
          <a:prstGeom prst="rect">
            <a:avLst/>
          </a:prstGeom>
        </p:spPr>
      </p:pic>
      <p:pic>
        <p:nvPicPr>
          <p:cNvPr id="6" name="Picture 5" descr="Screen Shot 2016-12-08 at 9.12.27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27" y="2648028"/>
            <a:ext cx="2225421" cy="1659636"/>
          </a:xfrm>
          <a:prstGeom prst="rect">
            <a:avLst/>
          </a:prstGeom>
        </p:spPr>
      </p:pic>
      <p:pic>
        <p:nvPicPr>
          <p:cNvPr id="5" name="Picture 4" descr="Screen Shot 2016-12-08 at 9.17.42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0" y="2656410"/>
            <a:ext cx="2233803" cy="1655445"/>
          </a:xfrm>
          <a:prstGeom prst="rect">
            <a:avLst/>
          </a:prstGeom>
        </p:spPr>
      </p:pic>
      <p:pic>
        <p:nvPicPr>
          <p:cNvPr id="4" name="Picture 3" descr="Screen Shot 2016-12-08 at 9.16.33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05" y="4311478"/>
            <a:ext cx="2221230" cy="1651254"/>
          </a:xfrm>
          <a:prstGeom prst="rect">
            <a:avLst/>
          </a:prstGeom>
        </p:spPr>
      </p:pic>
      <p:pic>
        <p:nvPicPr>
          <p:cNvPr id="3" name="Picture 2" descr="Screen Shot 2016-12-08 at 9.16.20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48" y="4311855"/>
            <a:ext cx="2221230" cy="1659636"/>
          </a:xfrm>
          <a:prstGeom prst="rect">
            <a:avLst/>
          </a:prstGeom>
        </p:spPr>
      </p:pic>
      <p:pic>
        <p:nvPicPr>
          <p:cNvPr id="2" name="Picture 1" descr="Screen Shot 2016-12-08 at 9.15.35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59" y="4311855"/>
            <a:ext cx="2217039" cy="1651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367" y="194599"/>
            <a:ext cx="872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</a:t>
            </a:r>
            <a:r>
              <a:rPr lang="en-US" sz="2800" b="1" dirty="0"/>
              <a:t> </a:t>
            </a:r>
            <a:r>
              <a:rPr lang="en-US" sz="2800" b="1" dirty="0" smtClean="0"/>
              <a:t>    Scattering Table Tests (#6206)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18" y="2070018"/>
            <a:ext cx="91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Mie100</a:t>
            </a:r>
          </a:p>
          <a:p>
            <a:r>
              <a:rPr lang="en-US" dirty="0" smtClean="0"/>
              <a:t>P@5km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91187" y="2067183"/>
            <a:ext cx="91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Mie100</a:t>
            </a:r>
          </a:p>
          <a:p>
            <a:r>
              <a:rPr lang="en-US" dirty="0" smtClean="0"/>
              <a:t>89 GHz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91661" y="2064348"/>
            <a:ext cx="96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Mie100</a:t>
            </a:r>
          </a:p>
          <a:p>
            <a:r>
              <a:rPr lang="en-US" dirty="0" smtClean="0"/>
              <a:t>166 GHz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43971" y="207447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Mie100</a:t>
            </a:r>
          </a:p>
          <a:p>
            <a:r>
              <a:rPr lang="en-US" dirty="0" smtClean="0"/>
              <a:t>183</a:t>
            </a:r>
            <a:r>
              <a:rPr lang="en-US" sz="1400" dirty="0" smtClean="0"/>
              <a:t>+/-</a:t>
            </a:r>
            <a:r>
              <a:rPr lang="en-US" dirty="0" smtClean="0"/>
              <a:t>7 GHz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789" y="3741069"/>
            <a:ext cx="91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KuoSno</a:t>
            </a:r>
            <a:endParaRPr lang="en-US" dirty="0" smtClean="0"/>
          </a:p>
          <a:p>
            <a:r>
              <a:rPr lang="en-US" dirty="0" smtClean="0"/>
              <a:t>P@5km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2551" y="3736762"/>
            <a:ext cx="91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KuoSno</a:t>
            </a:r>
            <a:endParaRPr lang="en-US" dirty="0" smtClean="0"/>
          </a:p>
          <a:p>
            <a:r>
              <a:rPr lang="en-US" dirty="0" smtClean="0"/>
              <a:t>89 GHz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03395" y="3758371"/>
            <a:ext cx="96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KuoSno</a:t>
            </a:r>
            <a:endParaRPr lang="en-US" dirty="0" smtClean="0"/>
          </a:p>
          <a:p>
            <a:r>
              <a:rPr lang="en-US" dirty="0" smtClean="0"/>
              <a:t>166 GHz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40119" y="3743595"/>
            <a:ext cx="13179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KuoSno</a:t>
            </a:r>
            <a:endParaRPr lang="en-US" dirty="0" smtClean="0"/>
          </a:p>
          <a:p>
            <a:r>
              <a:rPr lang="en-US" dirty="0" smtClean="0"/>
              <a:t>183</a:t>
            </a:r>
            <a:r>
              <a:rPr lang="en-US" sz="1400" dirty="0" smtClean="0"/>
              <a:t>+/-</a:t>
            </a:r>
            <a:r>
              <a:rPr lang="en-US" sz="2000" dirty="0" smtClean="0"/>
              <a:t>7 </a:t>
            </a:r>
            <a:r>
              <a:rPr lang="en-US" dirty="0" smtClean="0"/>
              <a:t>GHz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56633" y="541302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1CGMI</a:t>
            </a:r>
          </a:p>
          <a:p>
            <a:r>
              <a:rPr lang="en-US" dirty="0" smtClean="0"/>
              <a:t>89 GHz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7548" y="5412814"/>
            <a:ext cx="96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1CGMI</a:t>
            </a:r>
          </a:p>
          <a:p>
            <a:r>
              <a:rPr lang="en-US" dirty="0" smtClean="0"/>
              <a:t>166 GHz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18053" y="541281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1CGMI</a:t>
            </a:r>
          </a:p>
          <a:p>
            <a:r>
              <a:rPr lang="en-US" dirty="0" smtClean="0"/>
              <a:t>183</a:t>
            </a:r>
            <a:r>
              <a:rPr lang="en-US" sz="1400" dirty="0" smtClean="0"/>
              <a:t>+/-</a:t>
            </a:r>
            <a:r>
              <a:rPr lang="en-US" dirty="0" smtClean="0"/>
              <a:t>7 GHz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3206" y="6512720"/>
            <a:ext cx="22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Bill Olson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28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670</Words>
  <Application>Microsoft Macintosh PowerPoint</Application>
  <PresentationFormat>On-screen Show (4:3)</PresentationFormat>
  <Paragraphs>124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Equation</vt:lpstr>
      <vt:lpstr>GPM Combined Algorithm: What’s new in V5</vt:lpstr>
      <vt:lpstr>Outline</vt:lpstr>
      <vt:lpstr>Calibration Changes</vt:lpstr>
      <vt:lpstr>Non-uniform beam filling parameterization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Emissivity</vt:lpstr>
      <vt:lpstr>New output fields</vt:lpstr>
    </vt:vector>
  </TitlesOfParts>
  <Company>NASA GSFC Code 613.1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GPM Combined Algorithm: What’s new in V5</dc:title>
  <dc:creator>Joe Munchak</dc:creator>
  <cp:lastModifiedBy>Joe Munchak</cp:lastModifiedBy>
  <cp:revision>11</cp:revision>
  <dcterms:created xsi:type="dcterms:W3CDTF">2017-02-14T18:11:35Z</dcterms:created>
  <dcterms:modified xsi:type="dcterms:W3CDTF">2017-02-14T21:47:28Z</dcterms:modified>
</cp:coreProperties>
</file>