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3" r:id="rId3"/>
    <p:sldId id="274" r:id="rId4"/>
    <p:sldId id="273" r:id="rId5"/>
    <p:sldId id="287" r:id="rId6"/>
    <p:sldId id="271" r:id="rId7"/>
    <p:sldId id="292" r:id="rId8"/>
    <p:sldId id="293" r:id="rId9"/>
    <p:sldId id="291" r:id="rId10"/>
    <p:sldId id="263" r:id="rId11"/>
    <p:sldId id="264" r:id="rId12"/>
    <p:sldId id="265" r:id="rId13"/>
    <p:sldId id="266" r:id="rId14"/>
    <p:sldId id="267" r:id="rId15"/>
    <p:sldId id="268" r:id="rId16"/>
    <p:sldId id="260" r:id="rId17"/>
    <p:sldId id="261" r:id="rId18"/>
    <p:sldId id="262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2" d="100"/>
          <a:sy n="82" d="100"/>
        </p:scale>
        <p:origin x="-161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37FE-818A-40A3-8268-4C1BD5D26F1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168C-FA40-4359-BC31-FB9E69673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7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37FE-818A-40A3-8268-4C1BD5D26F1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168C-FA40-4359-BC31-FB9E69673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6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37FE-818A-40A3-8268-4C1BD5D26F1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168C-FA40-4359-BC31-FB9E69673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5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/>
          </a:bodyPr>
          <a:lstStyle>
            <a:lvl1pPr>
              <a:defRPr sz="3600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37FE-818A-40A3-8268-4C1BD5D26F1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168C-FA40-4359-BC31-FB9E69673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5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37FE-818A-40A3-8268-4C1BD5D26F1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168C-FA40-4359-BC31-FB9E69673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4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37FE-818A-40A3-8268-4C1BD5D26F1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168C-FA40-4359-BC31-FB9E69673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1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37FE-818A-40A3-8268-4C1BD5D26F1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168C-FA40-4359-BC31-FB9E69673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2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37FE-818A-40A3-8268-4C1BD5D26F1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168C-FA40-4359-BC31-FB9E69673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4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37FE-818A-40A3-8268-4C1BD5D26F1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168C-FA40-4359-BC31-FB9E69673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9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37FE-818A-40A3-8268-4C1BD5D26F1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168C-FA40-4359-BC31-FB9E69673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2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37FE-818A-40A3-8268-4C1BD5D26F1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168C-FA40-4359-BC31-FB9E69673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5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37FE-818A-40A3-8268-4C1BD5D26F1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1168C-FA40-4359-BC31-FB9E69673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3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1985" y="856995"/>
            <a:ext cx="6700039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 smtClean="0"/>
              <a:t>MHS cross-track retrievals</a:t>
            </a:r>
          </a:p>
          <a:p>
            <a:pPr algn="ctr"/>
            <a:r>
              <a:rPr lang="en-US" sz="3600" b="1" dirty="0" smtClean="0"/>
              <a:t>Western Europe</a:t>
            </a:r>
          </a:p>
          <a:p>
            <a:pPr algn="ctr"/>
            <a:r>
              <a:rPr lang="en-US" sz="3600" b="1" dirty="0" smtClean="0"/>
              <a:t>SE USA</a:t>
            </a:r>
          </a:p>
          <a:p>
            <a:endParaRPr lang="en-US" dirty="0" smtClean="0"/>
          </a:p>
          <a:p>
            <a:r>
              <a:rPr lang="en-US" dirty="0" smtClean="0"/>
              <a:t>Western Europe: UKMO nimrod surface radar data (15 min/5 km);</a:t>
            </a:r>
          </a:p>
          <a:p>
            <a:r>
              <a:rPr lang="en-US" dirty="0" smtClean="0"/>
              <a:t>Analysis done at 15x15 km resolution</a:t>
            </a:r>
          </a:p>
          <a:p>
            <a:endParaRPr lang="en-US" dirty="0"/>
          </a:p>
          <a:p>
            <a:r>
              <a:rPr lang="en-US" dirty="0" smtClean="0"/>
              <a:t>USA: GV-MRMS surface radar (2 min/0.01x0.01 </a:t>
            </a:r>
            <a:r>
              <a:rPr lang="en-US" dirty="0" err="1" smtClean="0"/>
              <a:t>deg</a:t>
            </a:r>
            <a:r>
              <a:rPr lang="en-US" dirty="0" smtClean="0"/>
              <a:t>);</a:t>
            </a:r>
          </a:p>
          <a:p>
            <a:r>
              <a:rPr lang="en-US" dirty="0" smtClean="0"/>
              <a:t>Analysis done at 15 x 15 km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1463" y="101660"/>
            <a:ext cx="2069797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NOAA18-MHS V03B</a:t>
            </a:r>
          </a:p>
        </p:txBody>
      </p:sp>
    </p:spTree>
    <p:extLst>
      <p:ext uri="{BB962C8B-B14F-4D97-AF65-F5344CB8AC3E}">
        <p14:creationId xmlns:p14="http://schemas.microsoft.com/office/powerpoint/2010/main" val="11596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1463" y="101660"/>
            <a:ext cx="2079415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NOAA18-MHS V04A</a:t>
            </a:r>
          </a:p>
        </p:txBody>
      </p:sp>
    </p:spTree>
    <p:extLst>
      <p:ext uri="{BB962C8B-B14F-4D97-AF65-F5344CB8AC3E}">
        <p14:creationId xmlns:p14="http://schemas.microsoft.com/office/powerpoint/2010/main" val="19526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1463" y="101660"/>
            <a:ext cx="2265364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NOAA18-MHS ITEDR3</a:t>
            </a:r>
          </a:p>
        </p:txBody>
      </p:sp>
    </p:spTree>
    <p:extLst>
      <p:ext uri="{BB962C8B-B14F-4D97-AF65-F5344CB8AC3E}">
        <p14:creationId xmlns:p14="http://schemas.microsoft.com/office/powerpoint/2010/main" val="10817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1463" y="101660"/>
            <a:ext cx="2069797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NOAA18-MHS V03B</a:t>
            </a:r>
          </a:p>
        </p:txBody>
      </p:sp>
    </p:spTree>
    <p:extLst>
      <p:ext uri="{BB962C8B-B14F-4D97-AF65-F5344CB8AC3E}">
        <p14:creationId xmlns:p14="http://schemas.microsoft.com/office/powerpoint/2010/main" val="34935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1463" y="101660"/>
            <a:ext cx="2079415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NOAA18-MHS V04A</a:t>
            </a:r>
          </a:p>
        </p:txBody>
      </p:sp>
    </p:spTree>
    <p:extLst>
      <p:ext uri="{BB962C8B-B14F-4D97-AF65-F5344CB8AC3E}">
        <p14:creationId xmlns:p14="http://schemas.microsoft.com/office/powerpoint/2010/main" val="39806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1463" y="101660"/>
            <a:ext cx="2265364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NOAA18-MHS ITEDR3</a:t>
            </a:r>
          </a:p>
        </p:txBody>
      </p:sp>
    </p:spTree>
    <p:extLst>
      <p:ext uri="{BB962C8B-B14F-4D97-AF65-F5344CB8AC3E}">
        <p14:creationId xmlns:p14="http://schemas.microsoft.com/office/powerpoint/2010/main" val="21761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1463" y="101660"/>
            <a:ext cx="2069797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NOAA18-MHS V03B</a:t>
            </a:r>
          </a:p>
        </p:txBody>
      </p:sp>
    </p:spTree>
    <p:extLst>
      <p:ext uri="{BB962C8B-B14F-4D97-AF65-F5344CB8AC3E}">
        <p14:creationId xmlns:p14="http://schemas.microsoft.com/office/powerpoint/2010/main" val="26960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1463" y="101660"/>
            <a:ext cx="2079415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NOAA18-MHS V04A</a:t>
            </a:r>
          </a:p>
        </p:txBody>
      </p:sp>
    </p:spTree>
    <p:extLst>
      <p:ext uri="{BB962C8B-B14F-4D97-AF65-F5344CB8AC3E}">
        <p14:creationId xmlns:p14="http://schemas.microsoft.com/office/powerpoint/2010/main" val="18576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1463" y="101660"/>
            <a:ext cx="2265364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NOAA18-MHS ITEDR3</a:t>
            </a:r>
          </a:p>
        </p:txBody>
      </p:sp>
    </p:spTree>
    <p:extLst>
      <p:ext uri="{BB962C8B-B14F-4D97-AF65-F5344CB8AC3E}">
        <p14:creationId xmlns:p14="http://schemas.microsoft.com/office/powerpoint/2010/main" val="207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MHS (V05) ITE114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00141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Performance of MHS V05 is essentially the same as that of V03; V05:</a:t>
            </a:r>
          </a:p>
          <a:p>
            <a:r>
              <a:rPr lang="en-US" dirty="0" smtClean="0"/>
              <a:t>has 3 equally-spaced scan position divisions </a:t>
            </a:r>
            <a:r>
              <a:rPr lang="en-US" i="1" dirty="0" smtClean="0"/>
              <a:t>(note – not equal-spaced EIA)</a:t>
            </a:r>
          </a:p>
          <a:p>
            <a:r>
              <a:rPr lang="en-US" dirty="0" smtClean="0"/>
              <a:t>has databases that are derived from the GMI and ‘corrected’ for scan angle, resolution and frequency</a:t>
            </a:r>
          </a:p>
          <a:p>
            <a:r>
              <a:rPr lang="en-US" dirty="0" smtClean="0"/>
              <a:t>has 14 surface types</a:t>
            </a:r>
          </a:p>
          <a:p>
            <a:pPr marL="0" indent="0" algn="ctr">
              <a:buNone/>
            </a:pPr>
            <a:r>
              <a:rPr lang="en-US" u="sng" dirty="0" smtClean="0"/>
              <a:t>(V03 had a single MMF model-generated database for all scan positions and all surface types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2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114800" cy="706090"/>
          </a:xfrm>
        </p:spPr>
        <p:txBody>
          <a:bodyPr/>
          <a:lstStyle/>
          <a:p>
            <a:r>
              <a:rPr lang="en-US" dirty="0" smtClean="0"/>
              <a:t>MHS databases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" t="28566" r="66114" b="14302"/>
          <a:stretch/>
        </p:blipFill>
        <p:spPr>
          <a:xfrm>
            <a:off x="4716016" y="62202"/>
            <a:ext cx="4298911" cy="6613709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91726" y="-895672"/>
            <a:ext cx="550151" cy="6327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8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03</a:t>
            </a:r>
          </a:p>
          <a:p>
            <a:pPr>
              <a:lnSpc>
                <a:spcPct val="38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04</a:t>
            </a:r>
          </a:p>
          <a:p>
            <a:pPr>
              <a:lnSpc>
                <a:spcPct val="38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05</a:t>
            </a:r>
          </a:p>
          <a:p>
            <a:pPr>
              <a:lnSpc>
                <a:spcPct val="38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06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2950" y="-873903"/>
            <a:ext cx="550151" cy="6327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8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10</a:t>
            </a:r>
          </a:p>
          <a:p>
            <a:pPr>
              <a:lnSpc>
                <a:spcPct val="38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11</a:t>
            </a:r>
          </a:p>
          <a:p>
            <a:pPr>
              <a:lnSpc>
                <a:spcPct val="38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12</a:t>
            </a:r>
          </a:p>
          <a:p>
            <a:pPr>
              <a:lnSpc>
                <a:spcPct val="38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680" y="980728"/>
            <a:ext cx="436131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MHS database is derived from the GMI database through the transfer-modelling of the Tbs.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The databases use the same surface categories as the GMI, but has three (equal) scan positions.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Channel weightings are derived/ extrapolated from the GMI channel weightings.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BUT: database is not necessary ‘consistent’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4492923" y="5958287"/>
            <a:ext cx="62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tcwv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23645" y="635938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816963" y="5302155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72135" y="6574904"/>
            <a:ext cx="121608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19088" y="77490"/>
            <a:ext cx="1685846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err="1" smtClean="0"/>
              <a:t>MeanRR</a:t>
            </a:r>
            <a:r>
              <a:rPr lang="en-US" dirty="0"/>
              <a:t>/</a:t>
            </a:r>
            <a:r>
              <a:rPr lang="en-US" dirty="0" smtClean="0"/>
              <a:t>bin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21886" y="788796"/>
            <a:ext cx="561907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33125" y="911051"/>
            <a:ext cx="56190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83922" y="2380786"/>
            <a:ext cx="631333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21886" y="4085246"/>
            <a:ext cx="570323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21886" y="5772322"/>
            <a:ext cx="593369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16016" y="296072"/>
            <a:ext cx="82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H.Vege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0888" y="1898618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Mod.H.Vege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08489" y="3498815"/>
            <a:ext cx="11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Mod.Vege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93335" y="5140464"/>
            <a:ext cx="127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Mod.L.Vege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6498" y="337877"/>
            <a:ext cx="135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Mod.L.Snow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04519" y="1960019"/>
            <a:ext cx="85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L.Snow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86502" y="354031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St.Water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96399" y="5163018"/>
            <a:ext cx="8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Coastal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540000"/>
            <a:ext cx="6480000" cy="5913270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2412000" y="540000"/>
            <a:ext cx="0" cy="591480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92000" y="540000"/>
            <a:ext cx="0" cy="591480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540000"/>
            <a:ext cx="0" cy="591480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52000" y="540000"/>
            <a:ext cx="0" cy="591480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32000" y="540000"/>
            <a:ext cx="0" cy="591480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12000" y="540000"/>
            <a:ext cx="0" cy="591480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32000" y="6462000"/>
            <a:ext cx="6480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332000" y="5616000"/>
            <a:ext cx="6480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332000" y="4770000"/>
            <a:ext cx="6480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332000" y="3924000"/>
            <a:ext cx="6480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32000" y="3078000"/>
            <a:ext cx="6480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332000" y="2232000"/>
            <a:ext cx="6480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332000" y="526976"/>
            <a:ext cx="6480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32000" y="1386000"/>
            <a:ext cx="6480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332000" y="540000"/>
            <a:ext cx="6480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332000" y="526976"/>
            <a:ext cx="64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332000" y="540000"/>
            <a:ext cx="64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74833" y="0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dirty="0" smtClean="0"/>
              <a:t>os#1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034832" y="0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pos#2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94833" y="-10516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pos#3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305631" y="108000"/>
            <a:ext cx="444352" cy="5977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01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02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03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04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05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06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07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64075" y="108000"/>
            <a:ext cx="444352" cy="593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08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09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10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11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12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13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14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59127" y="108000"/>
            <a:ext cx="444352" cy="5977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01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02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03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04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05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06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07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17571" y="108000"/>
            <a:ext cx="444352" cy="593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08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09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10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11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12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13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14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73556" y="108000"/>
            <a:ext cx="444352" cy="5977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01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02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03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04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05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06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07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32000" y="108000"/>
            <a:ext cx="444352" cy="593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08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09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10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11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12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13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14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540000"/>
            <a:ext cx="6480000" cy="5913267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1332000" y="540000"/>
            <a:ext cx="0" cy="59148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12000" y="540000"/>
            <a:ext cx="0" cy="59148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92000" y="540000"/>
            <a:ext cx="0" cy="59148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540000"/>
            <a:ext cx="0" cy="59148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52000" y="540000"/>
            <a:ext cx="0" cy="59148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32000" y="540000"/>
            <a:ext cx="0" cy="59148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12000" y="540000"/>
            <a:ext cx="0" cy="59148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32000" y="6462000"/>
            <a:ext cx="64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74833" y="0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dirty="0" smtClean="0"/>
              <a:t>os#1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34832" y="0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pos#2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194833" y="-10516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pos#3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305631" y="108000"/>
            <a:ext cx="444352" cy="5977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01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02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03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04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05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06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07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4075" y="108000"/>
            <a:ext cx="444352" cy="593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08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09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10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11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12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13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14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59127" y="108000"/>
            <a:ext cx="444352" cy="5977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01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02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03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04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05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06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07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17571" y="108000"/>
            <a:ext cx="444352" cy="593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08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09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10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11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12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13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14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73556" y="108000"/>
            <a:ext cx="444352" cy="5977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01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02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03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04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05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06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07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2000" y="108000"/>
            <a:ext cx="444352" cy="593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08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09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10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11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12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13</a:t>
            </a:r>
          </a:p>
          <a:p>
            <a:pPr>
              <a:lnSpc>
                <a:spcPct val="278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14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932040" cy="411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1233" y="260647"/>
            <a:ext cx="3261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Western Europe</a:t>
            </a:r>
            <a:endParaRPr lang="en-US" sz="36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51521" y="502193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Occurrence by rain rate: log/log scale left, linear/log scale right</a:t>
            </a:r>
          </a:p>
          <a:p>
            <a:r>
              <a:rPr lang="en-US" sz="2400" i="1" dirty="0" smtClean="0"/>
              <a:t>‘ITEDR3’ generally similar to V03, and better than V04, although all underestimate precipitation above about 0.5 mm/</a:t>
            </a:r>
            <a:r>
              <a:rPr lang="en-US" sz="2400" i="1" dirty="0" err="1" smtClean="0"/>
              <a:t>hr</a:t>
            </a:r>
            <a:endParaRPr lang="en-US" sz="2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958533" cy="413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5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4572000" cy="452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91" y="1028618"/>
            <a:ext cx="4575010" cy="447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002" y="188640"/>
            <a:ext cx="8135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MHS: V03/V04/V05 Correlations (EU)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36288" y="1437537"/>
            <a:ext cx="3784014" cy="34553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95646" y="1483889"/>
            <a:ext cx="3805084" cy="34216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3920" y="5357356"/>
            <a:ext cx="409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V05 (aka ITEDR3) has much better correlations than V04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96408" y="5357356"/>
            <a:ext cx="409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V05 (aka ITEDR3) has generally similar correlations to V03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93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06090"/>
          </a:xfrm>
        </p:spPr>
        <p:txBody>
          <a:bodyPr/>
          <a:lstStyle/>
          <a:p>
            <a:r>
              <a:rPr lang="en-US" dirty="0" smtClean="0"/>
              <a:t>MHS: V03/V04/V05 RMSE (EU)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3" y="952328"/>
            <a:ext cx="4572000" cy="452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57" y="941819"/>
            <a:ext cx="4571999" cy="452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624468" y="1398215"/>
            <a:ext cx="3795132" cy="346802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186618" y="1400177"/>
            <a:ext cx="3795132" cy="346802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920" y="5334307"/>
            <a:ext cx="409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V05 (aka ITEDR3) has generally lower RMSE than V04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96408" y="5334307"/>
            <a:ext cx="409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V05 (aka ITEDR3) has generally similar RMSE to V03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38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57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481" y="5570076"/>
            <a:ext cx="7719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ITE107/110/111 are GMI, others are NOAA18 MHS</a:t>
            </a:r>
            <a:endParaRPr lang="en-US" sz="2800" b="1" dirty="0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Daily Instantaneous</a:t>
            </a:r>
            <a:r>
              <a:rPr lang="en-US" dirty="0" smtClean="0"/>
              <a:t> </a:t>
            </a:r>
            <a:r>
              <a:rPr lang="en-US" b="1" u="sng" dirty="0" smtClean="0"/>
              <a:t>Correlations (EU)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980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06090"/>
          </a:xfrm>
        </p:spPr>
        <p:txBody>
          <a:bodyPr>
            <a:normAutofit/>
          </a:bodyPr>
          <a:lstStyle/>
          <a:p>
            <a:r>
              <a:rPr lang="en-US" dirty="0" smtClean="0"/>
              <a:t>Daily instantaneous RMSEs (EU)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44000" cy="457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481" y="5570076"/>
            <a:ext cx="7719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ITE107/110/111 are GMI, others are NOAA18 MHS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772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422</Words>
  <Application>Microsoft Office PowerPoint</Application>
  <PresentationFormat>On-screen Show (4:3)</PresentationFormat>
  <Paragraphs>151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MHS databases</vt:lpstr>
      <vt:lpstr>PowerPoint Presentation</vt:lpstr>
      <vt:lpstr>PowerPoint Presentation</vt:lpstr>
      <vt:lpstr>PowerPoint Presentation</vt:lpstr>
      <vt:lpstr>PowerPoint Presentation</vt:lpstr>
      <vt:lpstr>MHS: V03/V04/V05 RMSE (EU)</vt:lpstr>
      <vt:lpstr>Daily Instantaneous Correlations (EU)</vt:lpstr>
      <vt:lpstr>Daily instantaneous RMSEs (EU)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MHS (V05) ITE114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GPROF V05 GMI, SSMIS &amp; MHS</dc:title>
  <dc:creator>ckidd</dc:creator>
  <cp:lastModifiedBy>ckidd</cp:lastModifiedBy>
  <cp:revision>19</cp:revision>
  <dcterms:created xsi:type="dcterms:W3CDTF">2017-04-18T11:52:55Z</dcterms:created>
  <dcterms:modified xsi:type="dcterms:W3CDTF">2017-04-18T23:07:28Z</dcterms:modified>
</cp:coreProperties>
</file>