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308" r:id="rId4"/>
    <p:sldId id="313" r:id="rId5"/>
    <p:sldId id="309" r:id="rId6"/>
    <p:sldId id="311" r:id="rId7"/>
    <p:sldId id="295" r:id="rId8"/>
    <p:sldId id="269" r:id="rId9"/>
    <p:sldId id="268" r:id="rId10"/>
    <p:sldId id="291" r:id="rId11"/>
    <p:sldId id="272" r:id="rId12"/>
    <p:sldId id="271" r:id="rId13"/>
    <p:sldId id="312" r:id="rId14"/>
    <p:sldId id="307" r:id="rId15"/>
    <p:sldId id="305" r:id="rId16"/>
    <p:sldId id="314" r:id="rId17"/>
    <p:sldId id="315" r:id="rId18"/>
    <p:sldId id="321" r:id="rId19"/>
    <p:sldId id="316" r:id="rId20"/>
    <p:sldId id="317" r:id="rId21"/>
    <p:sldId id="318" r:id="rId22"/>
    <p:sldId id="296" r:id="rId23"/>
    <p:sldId id="297" r:id="rId24"/>
    <p:sldId id="298" r:id="rId25"/>
    <p:sldId id="300" r:id="rId26"/>
    <p:sldId id="301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C00DC"/>
    <a:srgbClr val="BE00BE"/>
    <a:srgbClr val="A000A0"/>
    <a:srgbClr val="8C1EDC"/>
    <a:srgbClr val="0000FF"/>
    <a:srgbClr val="0064FF"/>
    <a:srgbClr val="00A0FF"/>
    <a:srgbClr val="00AA00"/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91" d="100"/>
          <a:sy n="91" d="100"/>
        </p:scale>
        <p:origin x="-21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9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>
            <a:lvl1pPr>
              <a:defRPr sz="32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0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9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3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4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DD94-1FF4-43FE-B42A-D0037ED022B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B329-864C-4FF0-BA82-F7CFDDF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944216"/>
          </a:xfrm>
        </p:spPr>
        <p:txBody>
          <a:bodyPr/>
          <a:lstStyle/>
          <a:p>
            <a:r>
              <a:rPr lang="en-US" dirty="0" smtClean="0"/>
              <a:t>The Precipitation Retrieval and Profiling Scheme (PRPS)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48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Chris Kidd UMD-ESSIC/NASA-GSFC</a:t>
            </a:r>
          </a:p>
          <a:p>
            <a:pPr marL="0" indent="0" algn="ctr">
              <a:buNone/>
            </a:pP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Kidd, C. 2017:  last updated 2018: GPROF CNES/ISRO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Megha-Tropiques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SAPHIR radiometer Precipitation Retrieval and Profiling Scheme, Level 2A precipitation product. NASA/GSFC, Greenbelt, MD, USA. </a:t>
            </a:r>
            <a:r>
              <a:rPr lang="en-US" sz="2400" dirty="0" err="1"/>
              <a:t>doi</a:t>
            </a:r>
            <a:r>
              <a:rPr lang="en-US" sz="2400" dirty="0"/>
              <a:t>=</a:t>
            </a:r>
            <a:r>
              <a:rPr lang="en-GB" sz="2400" dirty="0"/>
              <a:t>10.5067/GPM/SAPHIR/MT1/PRPS/2A/05</a:t>
            </a:r>
            <a:endParaRPr lang="en-US" sz="2400" dirty="0"/>
          </a:p>
          <a:p>
            <a:pPr marL="0" indent="0" algn="ctr">
              <a:buNone/>
            </a:pP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‘Fat’ database – one per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5"/>
            <a:ext cx="21458384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ex1C.NOAA19.MHS.XCAL2016-V.20170428-S190725-E204925.042368.V05A.dat                                                     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ex1C.GPM.GMI.XCAL2016-C.20170428-S190846-E204121.017987.V05A.dat                                                        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ex2A.NOAA19.MHS.GPROF2017v1.20170428-S190725-E204925.042368.V05A.dat                                                    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ex2A.GPM.GMI.GPROF2017v1.20170428-S190846-E204121.017987.V05A.dat                                                       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exNSMSHS.GPM.DPR.V7-20170308.20170428-S190846-E204121.017987.V05A.dat                                                   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6.277  103.559    5.000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18 36  19.365   98.006 1602  85 283.32 281.98 242.26 257.39 267.37 17  4 28 20 11 34  19.338   98.001 2010 105 279.49 276.72 281.50 278.65 283.62 281.03 279.34 284.81 284.81 17  4 28 20 11 42  19.358   98.000 2014 105 280.04 279.55 258.12 269.88 17  4 28 20 18 36  19.365   98.006 1602  85    0.00   3. 195. 35. 17  4 28 20 11 34  19.338   98.001 2010 105    0.00   3. 195. 35. 17  4 28 20 12 43  19.367   97.969 5481  27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18 38  19.210   97.975 1603  85 282.94 281.27 242.45 256.00 267.21 17  4 28 20 11 36  19.210   98.000 2011 104 278.67 276.92 280.75 279.88 283.64 281.90 280.54 284.73 284.60 17  4 28 20 11 44  19.232   98.005 2015 104 277.71 279.22 257.63 268.50 17  4 28 20 18 38  19.210   97.975 1603  85    0.00   3. 195. 36. 17  4 28 20 11 36  19.210   98.000 2011 104    0.00   3. 195. 36. 17  4 28 20 12 45  19.223   97.982 5484  28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18 38  19.128   98.691 1603  83 278.30 273.71 232.75 251.53 261.06 17  4 28 20 11 42  19.129   98.695 2014 115 275.34 273.81 278.14 276.09 279.08 275.83 275.70 276.00 274.28 17  4 28 20 11 49  19.146   98.680 2018 116 266.95 263.50 251.62 258.89 17  4 28 20 18 38  19.128   98.691 1603  83    0.18   3. 194. 34. 17  4 28 20 11 42  19.129   98.695 2014 115    0.34   3. 194. 34. 17  4 28 20 12 51  19.132   98.702 5493  15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18 41  19.098   97.554 1604  86 285.79 283.77 246.93 262.02 271.43 17  4 28 20 11 36  19.073   97.583 2011  96 280.40 276.89 282.26 280.79 284.65 282.90 281.58 285.94 285.63 17  4 28 20 11 44  19.099   97.588 2015  95 280.77 281.76 265.15 273.76 17  4 28 20 18 41  19.098   97.554 1604  86    0.00   3. 195. 35. 17  4 28 20 11 36  19.073   97.583 2011  96    0.00   3. 195. 35. 17  4 28 20 12 44  19.074   97.577 5483  37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18 44  18.989   97.110 1605  87 285.29 285.36 249.60 264.70 274.22 17  4 28 20 11 36  18.965   97.100 2011  87 281.15 279.03 281.88 282.17 282.67 282.05 281.02 284.39 283.45 17  4 28 20 11 44  19.001   97.111 2015  85 283.28 283.54 268.15 275.94 17  4 28 20 18 44  18.989   97.110 1605  87    0.00   3. 195. 30. 17  4 28 20 11 36  18.965   97.100 2011  87    0.00   3. 195. 30. 17  4 28 20 12 42  18.978   97.074 5480  47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18 44  18.944   97.523 1605  86 285.62 283.63 246.83 261.06 270.90 17  4 28 20 11 38  18.937   97.527 2012  94 279.70 276.90 282.62 280.34 284.33 282.38 280.07 286.29 285.83 17  4 28 20 11 46  18.966   97.544 2016  93 282.21 281.82 266.37 274.48 17  4 28 20 18 44  18.944   97.523 1605  86    0.00   3. 195. 35. 17  4 28 20 11 38  18.937   97.527 2012  94    0.00   3. 195. 35. 17  4 28 20 12 45  18.950   97.527 5485  39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18 44  18.818   98.627 1605  83 278.79 274.97 233.65 252.25 262.17 17  4 28 20 11 46  18.814   98.599 2016 111 275.65 274.38 278.14 276.05 279.01 276.98 275.14 277.89 277.11 17  4 28 20 11 53  18.840   98.607 2020 112 269.49 269.33 252.96 262.40 17  4 28 20 18 44  18.818   98.627 1605  83    0.13   3. 194. 35. 17  4 28 20 11 46  18.814   98.599 2016 111    0.29   3. 194. 35. 17  4 28 20 12 55  18.843   98.623 5498  19    0.07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18 49  18.549   98.217 1607  84 280.91 279.68 234.76 254.70 264.99 17  4 28 20 11 47  18.538   98.246 2017 103 277.33 274.20 278.78 275.36 280.16 277.46 276.36 280.47 280.24 17  4 28 20 11 55  18.562   98.256 2021 103 279.57 278.46 257.84 269.29 17  4 28 20 18 49  18.549   98.217 1607  84    0.00   3. 195. 37. 17  4 28 20 11 47  18.538   98.246 2017 103    0.00   3. 195. 37. 17  4 28 20 12 56  18.550   98.236 5500  29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18 52  18.436   97.819 1608  85 284.97 284.56 243.58 259.60 270.91 17  4 28 20 11 47  18.407   97.829 2017  95 280.45 277.45 281.32 280.24 283.57 281.00 280.46 285.39 285.15 17  4 28 20 11 55  18.434   97.839 2021  94 282.33 281.32 263.98 273.15 17  4 28 20 18 52  18.436   97.819 1608  85    0.00   3. 196. 37. 17  4 28 20 11 47  18.407   97.829 2017  95    0.00   3. 196. 37. 17  4 28 20 12 55  18.401   97.831 5499  38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 2  17.694   98.732 1612  82 279.75 272.46 235.53 249.29 259.65 17  4 28 20 12  2  17.704   98.740 2025 105 275.82 271.05 278.98 274.75 280.79 279.87 276.88 281.93 281.44 17  4 28 20 12 10  17.723   98.738 2029 105 273.35 273.04 249.77 261.00 17  4 28 20 19  2  17.694   98.732 1612  82    0.17   3. 195. 37. 17  4 28 20 12  2  17.704   98.740 2025 105    0.00   3. 195. 37. 17  4 28 20 13 11  17.694   98.722 5522  27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10  17.119   99.530 1615  79 267.33 250.34 229.86 248.51 248.11 17  4 28 20 12 16  17.139   99.523 2032 114 272.52 262.93 278.15 270.50 280.70 277.67 273.14 261.74 256.66 17  4 28 20 12 23  17.157   99.514 2036 115 236.43 228.53 247.36 243.45 17  4 28 20 19 10  17.119   99.530 1615  79    1.07   4. 197. 48. 17  4 28 20 12 16  17.139   99.523 2032 114    1.62   4. 197. 48. 17  4 28 20 13 25  17.149   99.529 5541  16    0.31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13  16.999   99.212 1616  80 271.28 255.77 232.94 249.91 253.43 17  4 28 20 12 16  17.002   99.230 2032 108 279.34 271.84 282.60 278.41 283.68 283.23 279.75 274.44 272.94 17  4 28 20 12 23  17.014   99.211 2036 108 256.38 250.58 250.54 254.55 17  4 28 20 19 13  16.999   99.212 1616  80    0.86   3. 196. 45. 17  4 28 20 12 16  17.002   99.230 2032 108    0.77  12. 196. 45. 17  4 28 20 13 25  16.980   99.192 5541  24    0.05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16  16.844   99.180 1617  80 272.08 256.92 236.38 250.59 254.78 17  4 28 20 12 17  16.851   99.178 2033 106 276.31 267.51 279.68 273.41 282.16 279.94 276.31 267.20 263.97 17  4 28 20 12 25  16.868   99.171 2037 106 249.89 243.53 249.95 253.49 17  4 28 20 19 16  16.844   99.180 1617  80    0.85   3. 196. 45. 17  4 28 20 12 17  16.851   99.178 2033 106    1.52   3. 196. 45. 17  4 28 20 13 26  16.857   99.144 5543  26    0.23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16  16.741  100.000 1617  77 259.32 236.18 239.12 247.40 244.59 17  4 28 20 12 25  16.722   99.998 2037 119 254.33 228.34 266.56 253.04 275.54 271.53 264.09 265.99 262.56 17  4 28 20 12 32  16.752  100.001 2041 121 246.00 236.64 248.25 248.08 17  4 28 20 19 16  16.741  100.000 1617  77    1.96   5. 197. 58. 17  4 28 20 12 25  16.722   99.998 2037 119    0.93   5. 197. 58. 17  4 28 20 13 34  16.746  100.019 5554  10    0.67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26  16.153   99.604 1621  78 280.90 275.78 229.05 251.70 261.24 17  4 28 20 12 31  16.127   99.612 2040 108 259.98 233.97 267.86 251.53 277.41 271.99 259.75 282.25 279.62 17  4 28 20 12 38  16.139   99.595 2044 108 269.62 267.19 250.01 258.85 17  4 28 20 19 26  16.153   99.604 1621  78    0.00   5. 197. 56. 17  4 28 20 12 31  16.127   99.612 2040 108    0.00   5. 197. 56. 17  4 28 20 13 39  16.141   99.609 5562  23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24  16.180  100.630 1620  74 268.12 251.21 238.08 244.93 244.50 17  4 28 20 12 38  16.157  100.644 2044 126 262.29 242.09 273.52 263.91 277.20 268.84 263.16 255.30 250.30 17  4 28 20 12 46  16.170  100.607 2048 128 232.17 226.55 243.89 240.33 17  4 28 20 19 24  16.180  100.630 1620  74    1.31   4. 198. 56. 17  4 28 20 12 38  16.157  100.644 2044 126    2.31   4. 198. 56. 17  4 28 20 13 46  16.164  100.646 5572   3    1.15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29  16.105   98.719 1622  81 280.35 275.88 238.23 252.07 262.14 17  4 28 20 12 27  16.081   98.697 2038  92 276.28 273.54 280.23 277.64 279.90 278.75 277.96 280.51 280.64 17  4 28 20 12 34  16.113   98.725 2042  91 273.74 272.79 251.98 262.40 17  4 28 20 19 29  16.105   98.719 1622  81    0.16   3. 196. 40. 17  4 28 20 12 27  16.081   98.697 2038  92    0.00   3. 196. 42. 17  4 28 20 13 34  16.094   98.702 5554  41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29  16.068   99.015 1622  80 278.69 275.08 236.39 251.08 261.71 17  4 28 20 12 29  16.038   99.006 2039  97 277.43 274.58 278.23 277.16 279.15 276.41 275.78 276.88 275.94 17  4 28 20 12 36  16.060   99.006 2043  96 271.42 269.30 250.38 262.14 17  4 28 20 19 29  16.068   99.015 1622  80    0.16   3. 194. 37. 17  4 28 20 12 29  16.038   99.006 2039  97    0.43   3. 194. 37. 17  4 28 20 13 37  16.036   98.990 5558  36    0.04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29  15.964   99.832 1622  77 281.14 278.13 237.68 252.05 262.04 17  4 28 20 12 34  15.974   99.855 2042 111 258.78 233.23 266.08 244.49 276.20 270.52 254.75 282.17 278.17 17  4 28 20 12 42  15.978   99.820 2046 111 271.46 272.83 251.63 261.59 17  4 28 20 19 29  15.964   99.832 1622  77    0.18   4. 197. 56. 17  4 28 20 12 34  15.974   99.855 2042 111    0.00   4. 197. 56. 17  4 28 20 13 44  15.958   99.841 5568  20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32  15.877   99.266 1623  79 280.81 276.15 237.29 252.58 262.31 17  4 28 20 12 32  15.867   99.257 2041 100 276.84 274.17 281.00 280.75 282.38 282.38 280.25 281.92 281.04 17  4 28 20 12 40  15.896   99.285 2045 100 272.45 272.37 250.36 261.42 17  4 28 20 19 32  15.877   99.266 1623  79    0.00   3. 194. 42. 17  4 28 20 12 32  15.867   99.257 2041 100    0.00   3. 194. 42. 17  4 28 20 13 41  15.873   99.267 5564  32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29  15.839  100.790 1622  73 273.32 264.13 235.69 252.11 259.71 17  4 28 20 12 44  15.828  100.785 2047 126 268.21 251.01 276.41 270.09 281.16 278.62 275.10 275.01 273.55 17  4 28 20 12 51  15.841  100.748 2051 128 265.34 264.04 248.91 257.48 17  4 28 20 19 29  15.839  100.790 1622  73    0.90   5. 198. 53. 17  4 28 20 12 44  15.828  100.785 2047 126    0.64   5. 198. 53. 17  4 28 20 13 52  15.835  100.786 5580   3    0.68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34  15.722   99.233 1624  79 281.67 278.21 237.44 253.21 262.82 17  4 28 20 12 34  15.741   99.254 2042  99 277.85 275.53 280.01 279.08 282.01 280.82 280.33 280.35 280.25 17  4 28 20 12 42  15.758   99.241 2046  98 272.24 270.51 249.80 261.80 17  4 28 20 19 34  15.722   99.233 1624  79    0.00   3. 193. 38. 17  4 28 20 12 34  15.741   99.254 2042  99    0.00   3. 194. 41. 17  4 28 20 13 42  15.750   99.219 5566  34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45  15.101   99.100 1628  79 283.70 280.77 238.87 252.87 264.49 17  4 28 20 12 44  15.098   99.128 2047  92 279.30 274.65 281.26 280.33 282.65 281.68 281.41 283.68 283.81 17  4 28 20 12 51  15.120   99.109 2051  90 275.60 277.43 251.32 264.01 17  4 28 20 19 45  15.101   99.100 1628  79    0.00   3. 194. 37. 17  4 28 20 12 44  15.098   99.128 2047  92    0.00   3. 194. 37. 17  4 28 20 13 51  15.092   99.087 5578  42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42  15.092  100.392 1627  74 284.30 276.93 239.91 252.01 259.94 17  4 28 20 12 51  15.059  100.424 2051 114 267.29 247.11 277.33 264.76 282.81 280.74 271.28 286.69 285.30 17  4 28 20 12 59  15.076  100.415 2055 115 273.81 272.80 250.72 261.04 17  4 28 20 19 42  15.092  100.392 1627  74    0.00  12. 198. 56. 17  4 28 20 12 51  15.059  100.424 2051 114    0.00  12. 198. 57. 17  4 28 20 14  0  15.099  100.414 5591  16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42  15.032  100.839 1627  72 285.62 283.04 245.78 258.70 268.39 17  4 28 20 12 55  15.023  100.843 2053 121 270.81 255.66 280.08 272.56 284.91 283.18 278.80 287.25 286.14 17  4 28 20 13  2  15.048  100.835 2057 123 277.18 277.06 254.84 266.86 17  4 28 20 19 42  15.032  100.839 1627  72    0.00   5. 198. 57. 17  4 28 20 12 55  15.023  100.843 2053 121    0.00   5. 198. 57. 17  4 28 20 14  3  15.044  100.800 5596   9    0.00</a:t>
            </a:r>
          </a:p>
          <a:p>
            <a:pPr marL="0" indent="0">
              <a:buNone/>
            </a:pP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17  4 28 20 19 45  14.906  100.585 1628  73 284.35 279.99 234.58 255.10 264.67 17  4 28 20 12 55  14.889  100.613 2053 116 270.53 251.35 279.10 268.67 283.49 281.12 274.32 285.56 284.09 17  4 28 20 13  2  14.902  100.592 2057 117 269.29 267.93 248.97 257.55 17  4 28 20 19 45  14.906  100.585 1628  73    0.00  12. 199. 57. 17  4 28 20 12 55  14.889  100.613 2053 116    0.00  12. 199. 57. 17  4 28 20 14  4  14.895  100.604 5597  14    0.00</a:t>
            </a:r>
          </a:p>
          <a:p>
            <a:pPr marL="0" indent="0">
              <a:buNone/>
            </a:pPr>
            <a:r>
              <a:rPr lang="en-US" sz="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  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4 28 20 19 58  14.070  100.845 1633  71 281.27 278.84 248.45 260.91 267.73 17  4 28 20 13  8  14.071  100.844 2060 114 265.70 242.03 275.92 262.61 283.10 279.63 270.01 287.85 286.12 17  4 28 20 13 16  14.088  100.835 2064 115 279.67 279.13 262.39 271.35 17  4 28 20 19 58  14.070  100.845 1633  71    0.00  12. 199. 56. 17  4 28 20 13  8  14.071  100.844 2060 114    0.00  12. 199. 56. 17  4 28 20 14 17  14.072  100.849 5616  16    0.18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849885"/>
            <a:ext cx="232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 filenames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1828" y="1300984"/>
            <a:ext cx="415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crossing </a:t>
            </a:r>
            <a:r>
              <a:rPr lang="en-US" sz="2400" dirty="0" err="1" smtClean="0"/>
              <a:t>lat</a:t>
            </a:r>
            <a:r>
              <a:rPr lang="en-US" sz="2400" dirty="0" smtClean="0"/>
              <a:t>/</a:t>
            </a:r>
            <a:r>
              <a:rPr lang="en-US" sz="2400" dirty="0" err="1" smtClean="0"/>
              <a:t>lon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and resolution)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 rot="9807444">
            <a:off x="3662830" y="1140163"/>
            <a:ext cx="504056" cy="262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590211" flipV="1">
            <a:off x="2376186" y="1637872"/>
            <a:ext cx="2312725" cy="100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299" y="4312260"/>
            <a:ext cx="183972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MHS L1C data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299" y="4005064"/>
            <a:ext cx="391337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yr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mo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dy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hr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sc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lat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lon</a:t>
            </a:r>
            <a:r>
              <a:rPr lang="en-US" sz="1600" b="1" dirty="0" smtClean="0">
                <a:solidFill>
                  <a:srgbClr val="FF0000"/>
                </a:solidFill>
              </a:rPr>
              <a:t> scanline/</a:t>
            </a:r>
            <a:r>
              <a:rPr lang="en-US" sz="1600" b="1" dirty="0" err="1" smtClean="0">
                <a:solidFill>
                  <a:srgbClr val="FF0000"/>
                </a:solidFill>
              </a:rPr>
              <a:t>pos</a:t>
            </a:r>
            <a:r>
              <a:rPr lang="en-US" sz="1600" b="1" dirty="0" smtClean="0">
                <a:solidFill>
                  <a:srgbClr val="FF0000"/>
                </a:solidFill>
              </a:rPr>
              <a:t> Tc(1:5)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4517831"/>
            <a:ext cx="1777209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GMI L1C data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3075" y="4271610"/>
            <a:ext cx="452231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yr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mo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dy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hr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sc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lat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lon</a:t>
            </a:r>
            <a:r>
              <a:rPr lang="en-US" sz="1600" b="1" dirty="0">
                <a:solidFill>
                  <a:srgbClr val="FF0000"/>
                </a:solidFill>
              </a:rPr>
              <a:t> scanline/</a:t>
            </a:r>
            <a:r>
              <a:rPr lang="en-US" sz="1600" b="1" dirty="0" err="1">
                <a:solidFill>
                  <a:srgbClr val="FF0000"/>
                </a:solidFill>
              </a:rPr>
              <a:t>pos</a:t>
            </a:r>
            <a:r>
              <a:rPr lang="en-US" sz="1600" b="1" dirty="0">
                <a:solidFill>
                  <a:srgbClr val="FF0000"/>
                </a:solidFill>
              </a:rPr>
              <a:t> Tc(1:9</a:t>
            </a:r>
            <a:r>
              <a:rPr lang="en-US" sz="1600" b="1" dirty="0" smtClean="0">
                <a:solidFill>
                  <a:srgbClr val="FF0000"/>
                </a:solidFill>
              </a:rPr>
              <a:t>) Tc(1:4)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4702497"/>
            <a:ext cx="45582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…..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874" y="4985300"/>
            <a:ext cx="7899589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2400" dirty="0" smtClean="0"/>
              <a:t>Two versions available for SAPHIR (and MHS):</a:t>
            </a:r>
          </a:p>
          <a:p>
            <a:pPr marL="514350" indent="-514350">
              <a:buAutoNum type="romanLcParenR"/>
            </a:pPr>
            <a:r>
              <a:rPr lang="en-US" sz="2400" dirty="0" smtClean="0"/>
              <a:t>Only </a:t>
            </a:r>
            <a:r>
              <a:rPr lang="en-US" sz="2400" dirty="0"/>
              <a:t>coincident </a:t>
            </a:r>
            <a:r>
              <a:rPr lang="en-US" sz="2400" dirty="0" err="1"/>
              <a:t>fovs</a:t>
            </a:r>
            <a:r>
              <a:rPr lang="en-US" sz="2400" dirty="0"/>
              <a:t> across ALL sensors are </a:t>
            </a:r>
            <a:r>
              <a:rPr lang="en-US" sz="2400" dirty="0" smtClean="0"/>
              <a:t>extracted, and;</a:t>
            </a:r>
          </a:p>
          <a:p>
            <a:pPr marL="514350" indent="-514350">
              <a:buAutoNum type="romanLcParenR"/>
            </a:pPr>
            <a:r>
              <a:rPr lang="en-US" sz="2400" dirty="0" smtClean="0"/>
              <a:t>GMI footprints interpolated (for test purposes only).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85056" y="2420888"/>
            <a:ext cx="35511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entry per matched </a:t>
            </a:r>
            <a:r>
              <a:rPr lang="en-US" sz="2400" dirty="0" err="1" smtClean="0"/>
              <a:t>fov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4463918" y="2520486"/>
            <a:ext cx="504056" cy="262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>
            <a:stCxn id="14" idx="2"/>
          </p:cNvCxnSpPr>
          <p:nvPr/>
        </p:nvCxnSpPr>
        <p:spPr>
          <a:xfrm>
            <a:off x="6228184" y="2954190"/>
            <a:ext cx="0" cy="5288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&amp; retrieval scheme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2000" y="1772816"/>
            <a:ext cx="1584176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L1CSAPHIR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2000" y="3861048"/>
            <a:ext cx="1584176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L2AGMI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2000" y="4905264"/>
            <a:ext cx="1584176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L2ADPR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2000" y="2830354"/>
            <a:ext cx="1584176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L1CGMI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76000" y="3636000"/>
            <a:ext cx="1275084" cy="2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83968" y="1988840"/>
            <a:ext cx="648072" cy="355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50" dirty="0" smtClean="0"/>
              <a:t>‘thin’ </a:t>
            </a: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67944" y="1069909"/>
            <a:ext cx="1080120" cy="63455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TPW/t2m index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67944" y="5818786"/>
            <a:ext cx="1080120" cy="634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Tb/</a:t>
            </a:r>
            <a:r>
              <a:rPr lang="en-US" dirty="0"/>
              <a:t>T</a:t>
            </a:r>
            <a:r>
              <a:rPr lang="en-US" dirty="0" smtClean="0"/>
              <a:t>b index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36096" y="1052736"/>
            <a:ext cx="1584176" cy="900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L1CMHS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36096" y="5481328"/>
            <a:ext cx="1584176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L1CMHS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08304" y="3033056"/>
            <a:ext cx="1584176" cy="900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retrieval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08304" y="4241303"/>
            <a:ext cx="1584176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retrieval</a:t>
            </a:r>
            <a:endParaRPr lang="en-US" dirty="0"/>
          </a:p>
        </p:txBody>
      </p:sp>
      <p:cxnSp>
        <p:nvCxnSpPr>
          <p:cNvPr id="19" name="Elbow Connector 18"/>
          <p:cNvCxnSpPr>
            <a:stCxn id="4" idx="3"/>
            <a:endCxn id="9" idx="1"/>
          </p:cNvCxnSpPr>
          <p:nvPr/>
        </p:nvCxnSpPr>
        <p:spPr>
          <a:xfrm>
            <a:off x="1836176" y="2222816"/>
            <a:ext cx="539824" cy="15498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3"/>
            <a:endCxn id="9" idx="1"/>
          </p:cNvCxnSpPr>
          <p:nvPr/>
        </p:nvCxnSpPr>
        <p:spPr>
          <a:xfrm>
            <a:off x="1836176" y="3280354"/>
            <a:ext cx="539824" cy="49232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3"/>
            <a:endCxn id="9" idx="1"/>
          </p:cNvCxnSpPr>
          <p:nvPr/>
        </p:nvCxnSpPr>
        <p:spPr>
          <a:xfrm flipV="1">
            <a:off x="1836176" y="3772680"/>
            <a:ext cx="539824" cy="15825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3"/>
            <a:endCxn id="9" idx="1"/>
          </p:cNvCxnSpPr>
          <p:nvPr/>
        </p:nvCxnSpPr>
        <p:spPr>
          <a:xfrm flipV="1">
            <a:off x="1836176" y="3772680"/>
            <a:ext cx="539824" cy="5383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9" idx="3"/>
            <a:endCxn id="12" idx="1"/>
          </p:cNvCxnSpPr>
          <p:nvPr/>
        </p:nvCxnSpPr>
        <p:spPr>
          <a:xfrm>
            <a:off x="3651084" y="3772680"/>
            <a:ext cx="416860" cy="23633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9" idx="3"/>
            <a:endCxn id="11" idx="1"/>
          </p:cNvCxnSpPr>
          <p:nvPr/>
        </p:nvCxnSpPr>
        <p:spPr>
          <a:xfrm flipV="1">
            <a:off x="3651084" y="1387184"/>
            <a:ext cx="416860" cy="238549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3"/>
            <a:endCxn id="10" idx="1"/>
          </p:cNvCxnSpPr>
          <p:nvPr/>
        </p:nvCxnSpPr>
        <p:spPr>
          <a:xfrm flipV="1">
            <a:off x="3651084" y="3764327"/>
            <a:ext cx="632884" cy="83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1" idx="3"/>
            <a:endCxn id="16" idx="1"/>
          </p:cNvCxnSpPr>
          <p:nvPr/>
        </p:nvCxnSpPr>
        <p:spPr>
          <a:xfrm>
            <a:off x="5148064" y="1387184"/>
            <a:ext cx="2160240" cy="2095872"/>
          </a:xfrm>
          <a:prstGeom prst="bentConnector3">
            <a:avLst>
              <a:gd name="adj1" fmla="val 616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932040" y="3483056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12" idx="3"/>
          </p:cNvCxnSpPr>
          <p:nvPr/>
        </p:nvCxnSpPr>
        <p:spPr>
          <a:xfrm flipV="1">
            <a:off x="5148064" y="4610575"/>
            <a:ext cx="2160240" cy="1525486"/>
          </a:xfrm>
          <a:prstGeom prst="bentConnector3">
            <a:avLst>
              <a:gd name="adj1" fmla="val 662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" idx="0"/>
          </p:cNvCxnSpPr>
          <p:nvPr/>
        </p:nvCxnSpPr>
        <p:spPr>
          <a:xfrm flipV="1">
            <a:off x="6228184" y="4610575"/>
            <a:ext cx="0" cy="8707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943053" y="4610575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36096" y="2054190"/>
            <a:ext cx="1584176" cy="900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L2AMHS</a:t>
            </a:r>
          </a:p>
          <a:p>
            <a:pPr algn="ctr"/>
            <a:r>
              <a:rPr lang="en-US" dirty="0" smtClean="0"/>
              <a:t>(TPW/T2m)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0634" y="1040104"/>
            <a:ext cx="1037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“fat”</a:t>
            </a:r>
          </a:p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376000" y="3960000"/>
            <a:ext cx="1275084" cy="2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376000" y="4284000"/>
            <a:ext cx="1275084" cy="2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376000" y="4752000"/>
            <a:ext cx="1275084" cy="2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376000" y="5076000"/>
            <a:ext cx="1275084" cy="2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376000" y="1620000"/>
            <a:ext cx="1275084" cy="13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76000" y="2436790"/>
            <a:ext cx="1275084" cy="13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376000" y="2628000"/>
            <a:ext cx="1275084" cy="13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2376000" y="3132000"/>
            <a:ext cx="1275084" cy="13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2376000" y="5400000"/>
            <a:ext cx="1275084" cy="13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376000" y="5724000"/>
            <a:ext cx="1275084" cy="13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376000" y="1800000"/>
            <a:ext cx="1275084" cy="2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376000" y="2124000"/>
            <a:ext cx="1275084" cy="2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2376000" y="2808000"/>
            <a:ext cx="1275084" cy="2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376000" y="3312000"/>
            <a:ext cx="1275084" cy="2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 flipV="1">
            <a:off x="2376000" y="4608000"/>
            <a:ext cx="1275084" cy="84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 flipV="1">
            <a:off x="2376000" y="5580000"/>
            <a:ext cx="1275084" cy="84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 flipV="1">
            <a:off x="2376000" y="5904000"/>
            <a:ext cx="1275084" cy="84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2376000" y="6048000"/>
            <a:ext cx="1275084" cy="2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>
            <a:stCxn id="13" idx="2"/>
            <a:endCxn id="14" idx="0"/>
          </p:cNvCxnSpPr>
          <p:nvPr/>
        </p:nvCxnSpPr>
        <p:spPr>
          <a:xfrm>
            <a:off x="6228184" y="1952736"/>
            <a:ext cx="0" cy="10145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V="1">
            <a:off x="72000" y="1062112"/>
            <a:ext cx="4500000" cy="33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‘dummy’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-2"/>
          <a:stretch/>
        </p:blipFill>
        <p:spPr>
          <a:xfrm flipV="1">
            <a:off x="4571999" y="1062112"/>
            <a:ext cx="4500000" cy="337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81" y="3975447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H. Maria, 2017-09-19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19" y="4581128"/>
            <a:ext cx="8640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  <a:r>
              <a:rPr lang="en-US" sz="2400" dirty="0" smtClean="0"/>
              <a:t>asic mean RR per Tb/Tb bin SAPHIR PRPS v0.0 retrieval vs NOAA19 </a:t>
            </a:r>
            <a:r>
              <a:rPr lang="en-US" sz="2400" dirty="0"/>
              <a:t>MHS </a:t>
            </a:r>
            <a:r>
              <a:rPr lang="en-US" sz="2400" dirty="0" smtClean="0"/>
              <a:t>GPROF V05 retrieval.</a:t>
            </a:r>
          </a:p>
          <a:p>
            <a:pPr algn="ctr"/>
            <a:r>
              <a:rPr lang="en-US" sz="2400" dirty="0" smtClean="0"/>
              <a:t>Individual cases are encouraging: some slight indication of scan-position issues – as shown by light precipitation at edge of swath.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9801" y="1061888"/>
            <a:ext cx="2484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SAPHIR PRPS V0.0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69984" y="1062112"/>
            <a:ext cx="2304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MHS GPROF V05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78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PRPS v01-02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/>
              <a:t>Five </a:t>
            </a:r>
            <a:r>
              <a:rPr lang="en-US" sz="2400" u="sng" dirty="0"/>
              <a:t>input data </a:t>
            </a:r>
            <a:r>
              <a:rPr lang="en-US" sz="2400" dirty="0"/>
              <a:t>sets are required: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i="1" dirty="0"/>
              <a:t>a priori</a:t>
            </a:r>
            <a:r>
              <a:rPr lang="en-US" sz="2400" dirty="0"/>
              <a:t> database of  DPR(</a:t>
            </a:r>
            <a:r>
              <a:rPr lang="en-US" sz="2400" dirty="0" err="1"/>
              <a:t>rainrate</a:t>
            </a:r>
            <a:r>
              <a:rPr lang="en-US" sz="2400" dirty="0"/>
              <a:t>)-SAPHIR(Tc radiances);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ii) </a:t>
            </a:r>
            <a:r>
              <a:rPr lang="en-US" sz="2400" i="1" dirty="0"/>
              <a:t>a priori</a:t>
            </a:r>
            <a:r>
              <a:rPr lang="en-US" sz="2400" dirty="0"/>
              <a:t> database index;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iii) </a:t>
            </a:r>
            <a:r>
              <a:rPr lang="en-US" sz="2400" i="1" dirty="0"/>
              <a:t>a priori</a:t>
            </a:r>
            <a:r>
              <a:rPr lang="en-US" sz="2400" dirty="0"/>
              <a:t> topography data;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iv) </a:t>
            </a:r>
            <a:r>
              <a:rPr lang="en-US" sz="2400" i="1" dirty="0"/>
              <a:t>a priori</a:t>
            </a:r>
            <a:r>
              <a:rPr lang="en-US" sz="2400" dirty="0"/>
              <a:t> scan-position correction database, and;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v) Level 1C SAPHIR </a:t>
            </a:r>
            <a:r>
              <a:rPr lang="en-US" sz="2400" dirty="0" smtClean="0"/>
              <a:t>data.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i="1" dirty="0" smtClean="0"/>
              <a:t>All database/index information is held in memory – making batch processing extremely fast.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u="sng" dirty="0" smtClean="0"/>
              <a:t>Outputs include: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Precipitation intensity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Quality flag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Error assessment </a:t>
            </a:r>
            <a:r>
              <a:rPr lang="en-US" sz="2400" i="1" dirty="0" smtClean="0"/>
              <a:t>(RMSE of intensities/retrieval)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‘fit’ </a:t>
            </a:r>
            <a:r>
              <a:rPr lang="en-US" sz="2400" i="1" dirty="0" smtClean="0"/>
              <a:t>(RMSE of observation/database Tc vectors)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362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3" y="908720"/>
            <a:ext cx="8286328" cy="447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1007543" y="2837536"/>
            <a:ext cx="27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Corrected </a:t>
            </a:r>
            <a:r>
              <a:rPr lang="en-US" b="1" dirty="0" err="1" smtClean="0"/>
              <a:t>rainrate</a:t>
            </a:r>
            <a:r>
              <a:rPr lang="en-US" b="1" dirty="0" smtClean="0"/>
              <a:t> (mmh</a:t>
            </a:r>
            <a:r>
              <a:rPr lang="en-US" b="1" baseline="30000" dirty="0" smtClean="0"/>
              <a:t>-1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14365" y="5387849"/>
            <a:ext cx="21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SAPHIR scan position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228" y="760116"/>
            <a:ext cx="327581" cy="4819781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36000" rtlCol="0">
            <a:spAutoFit/>
          </a:bodyPr>
          <a:lstStyle/>
          <a:p>
            <a:pPr algn="r">
              <a:lnSpc>
                <a:spcPct val="320000"/>
              </a:lnSpc>
            </a:pPr>
            <a:r>
              <a:rPr lang="en-US" sz="1600" dirty="0" smtClean="0"/>
              <a:t> 25</a:t>
            </a:r>
          </a:p>
          <a:p>
            <a:pPr algn="r">
              <a:lnSpc>
                <a:spcPct val="320000"/>
              </a:lnSpc>
            </a:pPr>
            <a:r>
              <a:rPr lang="en-US" sz="1600" dirty="0" smtClean="0"/>
              <a:t>20</a:t>
            </a:r>
          </a:p>
          <a:p>
            <a:pPr algn="r">
              <a:lnSpc>
                <a:spcPct val="320000"/>
              </a:lnSpc>
            </a:pPr>
            <a:r>
              <a:rPr lang="en-US" sz="1600" dirty="0" smtClean="0"/>
              <a:t>15</a:t>
            </a:r>
          </a:p>
          <a:p>
            <a:pPr algn="r">
              <a:lnSpc>
                <a:spcPct val="320000"/>
              </a:lnSpc>
            </a:pPr>
            <a:r>
              <a:rPr lang="en-US" sz="1600" dirty="0" smtClean="0"/>
              <a:t>10</a:t>
            </a:r>
          </a:p>
          <a:p>
            <a:pPr algn="r">
              <a:lnSpc>
                <a:spcPct val="320000"/>
              </a:lnSpc>
            </a:pPr>
            <a:r>
              <a:rPr lang="en-US" sz="1600" dirty="0" smtClean="0"/>
              <a:t>5</a:t>
            </a:r>
          </a:p>
          <a:p>
            <a:pPr algn="r">
              <a:lnSpc>
                <a:spcPct val="320000"/>
              </a:lnSpc>
            </a:pPr>
            <a:r>
              <a:rPr lang="en-US" sz="1600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8343" y="1643786"/>
            <a:ext cx="968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nput</a:t>
            </a:r>
          </a:p>
          <a:p>
            <a:r>
              <a:rPr lang="en-US" dirty="0" err="1" smtClean="0"/>
              <a:t>rainrate</a:t>
            </a:r>
            <a:endParaRPr lang="en-US" dirty="0" smtClean="0"/>
          </a:p>
          <a:p>
            <a:r>
              <a:rPr lang="en-US" dirty="0" smtClean="0"/>
              <a:t>(mmh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rot="10800000">
            <a:off x="924375" y="4395556"/>
            <a:ext cx="778074" cy="668344"/>
          </a:xfrm>
          <a:prstGeom prst="bentConnector3">
            <a:avLst>
              <a:gd name="adj1" fmla="val 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V="1">
            <a:off x="804174" y="3769941"/>
            <a:ext cx="1415551" cy="1165717"/>
          </a:xfrm>
          <a:prstGeom prst="bentConnector3">
            <a:avLst>
              <a:gd name="adj1" fmla="val 100033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57200" y="18864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u="sng" dirty="0" smtClean="0"/>
              <a:t>PRPS v01-02 requirements</a:t>
            </a:r>
            <a:endParaRPr lang="en-US" sz="3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117496" y="5877272"/>
            <a:ext cx="690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Post-retrieval scan position correction scheme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07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5" b="34450"/>
          <a:stretch/>
        </p:blipFill>
        <p:spPr>
          <a:xfrm>
            <a:off x="0" y="939200"/>
            <a:ext cx="9144000" cy="149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6" b="34596"/>
          <a:stretch/>
        </p:blipFill>
        <p:spPr>
          <a:xfrm>
            <a:off x="0" y="2640008"/>
            <a:ext cx="9144000" cy="1440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96999" y="5869657"/>
            <a:ext cx="6550001" cy="511671"/>
            <a:chOff x="1692000" y="6165304"/>
            <a:chExt cx="6550001" cy="511671"/>
          </a:xfrm>
        </p:grpSpPr>
        <p:grpSp>
          <p:nvGrpSpPr>
            <p:cNvPr id="9" name="Group 8"/>
            <p:cNvGrpSpPr/>
            <p:nvPr/>
          </p:nvGrpSpPr>
          <p:grpSpPr>
            <a:xfrm>
              <a:off x="1692000" y="6165304"/>
              <a:ext cx="5760000" cy="252000"/>
              <a:chOff x="0" y="2780928"/>
              <a:chExt cx="5760000" cy="252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780928"/>
                <a:ext cx="360000" cy="252000"/>
              </a:xfrm>
              <a:prstGeom prst="rect">
                <a:avLst/>
              </a:prstGeom>
              <a:solidFill>
                <a:srgbClr val="C8C8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60000" y="2780928"/>
                <a:ext cx="360000" cy="252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20000" y="2780928"/>
                <a:ext cx="360000" cy="252000"/>
              </a:xfrm>
              <a:prstGeom prst="rect">
                <a:avLst/>
              </a:prstGeom>
              <a:solidFill>
                <a:srgbClr val="FFFF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80000" y="2780928"/>
                <a:ext cx="360000" cy="252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40000" y="2780928"/>
                <a:ext cx="360000" cy="252000"/>
              </a:xfrm>
              <a:prstGeom prst="rect">
                <a:avLst/>
              </a:prstGeom>
              <a:solidFill>
                <a:srgbClr val="82FF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00000" y="2780928"/>
                <a:ext cx="360000" cy="2520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160000" y="2780928"/>
                <a:ext cx="360000" cy="252000"/>
              </a:xfrm>
              <a:prstGeom prst="rect">
                <a:avLst/>
              </a:prstGeom>
              <a:solidFill>
                <a:srgbClr val="00C8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20000" y="2780928"/>
                <a:ext cx="360000" cy="252000"/>
              </a:xfrm>
              <a:prstGeom prst="rect">
                <a:avLst/>
              </a:prstGeom>
              <a:solidFill>
                <a:srgbClr val="00AA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880000" y="2780928"/>
                <a:ext cx="360000" cy="252000"/>
              </a:xfrm>
              <a:prstGeom prst="rect">
                <a:avLst/>
              </a:prstGeom>
              <a:solidFill>
                <a:srgbClr val="00A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40000" y="2780928"/>
                <a:ext cx="360000" cy="252000"/>
              </a:xfrm>
              <a:prstGeom prst="rect">
                <a:avLst/>
              </a:prstGeom>
              <a:solidFill>
                <a:srgbClr val="0064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600000" y="2780928"/>
                <a:ext cx="360000" cy="252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960000" y="2780928"/>
                <a:ext cx="360000" cy="252000"/>
              </a:xfrm>
              <a:prstGeom prst="rect">
                <a:avLst/>
              </a:prstGeom>
              <a:solidFill>
                <a:srgbClr val="8C1E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20000" y="2780928"/>
                <a:ext cx="360000" cy="252000"/>
              </a:xfrm>
              <a:prstGeom prst="rect">
                <a:avLst/>
              </a:prstGeom>
              <a:solidFill>
                <a:srgbClr val="A00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80000" y="2780928"/>
                <a:ext cx="360000" cy="252000"/>
              </a:xfrm>
              <a:prstGeom prst="rect">
                <a:avLst/>
              </a:prstGeom>
              <a:solidFill>
                <a:srgbClr val="BE00B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40000" y="2780928"/>
                <a:ext cx="360000" cy="252000"/>
              </a:xfrm>
              <a:prstGeom prst="rect">
                <a:avLst/>
              </a:prstGeom>
              <a:solidFill>
                <a:srgbClr val="DC00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00000" y="2780928"/>
                <a:ext cx="360000" cy="252000"/>
              </a:xfrm>
              <a:prstGeom prst="rect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203810" y="6338421"/>
              <a:ext cx="6038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pc="-50" dirty="0" smtClean="0"/>
                <a:t>0.0   0.1   0.2   0.5   1.0   1.5   2.0   3.0   4.0   6.0   8.0  </a:t>
              </a:r>
              <a:r>
                <a:rPr lang="en-US" sz="1600" b="1" spc="-80" dirty="0" smtClean="0"/>
                <a:t>12.0  16.0  24.0 </a:t>
              </a:r>
              <a:r>
                <a:rPr lang="en-US" sz="1600" b="1" spc="-60" dirty="0" smtClean="0"/>
                <a:t>mmd</a:t>
              </a:r>
              <a:r>
                <a:rPr lang="en-US" sz="1600" b="1" spc="-60" baseline="30000" dirty="0" smtClean="0"/>
                <a:t>-1</a:t>
              </a:r>
              <a:endParaRPr lang="en-US" sz="1600" b="1" spc="-6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93920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SSMIS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4" b="34251"/>
          <a:stretch/>
        </p:blipFill>
        <p:spPr>
          <a:xfrm>
            <a:off x="0" y="4301896"/>
            <a:ext cx="9144000" cy="143445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18511" y="2648878"/>
            <a:ext cx="2318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SAPHIR -mean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4278654"/>
            <a:ext cx="195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SAPHIR -NN</a:t>
            </a:r>
            <a:endParaRPr lang="en-US" sz="2800" b="1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en-US" dirty="0" smtClean="0"/>
              <a:t>2017-09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3373" r="17791" b="12119"/>
          <a:stretch/>
        </p:blipFill>
        <p:spPr bwMode="auto">
          <a:xfrm>
            <a:off x="183727" y="980728"/>
            <a:ext cx="8776546" cy="57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accumulation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14647" r="15910" b="15940"/>
          <a:stretch/>
        </p:blipFill>
        <p:spPr bwMode="auto">
          <a:xfrm>
            <a:off x="-6378" y="908720"/>
            <a:ext cx="9150378" cy="527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6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val 86"/>
          <p:cNvSpPr/>
          <p:nvPr/>
        </p:nvSpPr>
        <p:spPr>
          <a:xfrm rot="19733790">
            <a:off x="875941" y="1756077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9733790">
            <a:off x="888153" y="3712169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60000" y="1772816"/>
            <a:ext cx="144016" cy="43204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88000" y="1700816"/>
            <a:ext cx="144016" cy="43204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16000" y="1628816"/>
            <a:ext cx="144016" cy="43204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44000" y="1556816"/>
            <a:ext cx="144016" cy="43204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72000" y="1484816"/>
            <a:ext cx="144016" cy="43204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00000" y="1412816"/>
            <a:ext cx="144016" cy="43204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8000" y="1340816"/>
            <a:ext cx="144016" cy="43204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6000" y="1268816"/>
            <a:ext cx="144016" cy="43204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84000" y="1196816"/>
            <a:ext cx="144016" cy="43204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2000" y="1124816"/>
            <a:ext cx="144016" cy="43204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PRPS v2?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24152"/>
              </p:ext>
            </p:extLst>
          </p:nvPr>
        </p:nvGraphicFramePr>
        <p:xfrm>
          <a:off x="251520" y="1374583"/>
          <a:ext cx="1823862" cy="174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77"/>
                <a:gridCol w="303977"/>
                <a:gridCol w="303977"/>
                <a:gridCol w="303977"/>
                <a:gridCol w="303977"/>
                <a:gridCol w="303977"/>
              </a:tblGrid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40000" y="1052816"/>
            <a:ext cx="144016" cy="43204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68632"/>
              </p:ext>
            </p:extLst>
          </p:nvPr>
        </p:nvGraphicFramePr>
        <p:xfrm>
          <a:off x="251520" y="3338080"/>
          <a:ext cx="1823862" cy="174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77"/>
                <a:gridCol w="303977"/>
                <a:gridCol w="303977"/>
                <a:gridCol w="303977"/>
                <a:gridCol w="303977"/>
                <a:gridCol w="303977"/>
              </a:tblGrid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66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1021824" y="2177704"/>
            <a:ext cx="1390176" cy="158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40000" y="1961680"/>
            <a:ext cx="144016" cy="216024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35896" y="1052816"/>
            <a:ext cx="720080" cy="50404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0" y="1052816"/>
            <a:ext cx="3960440" cy="50404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35896" y="2177704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896" y="2249712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35896" y="1484816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21189" y="3667801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35896" y="3584299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21189" y="3967302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35896" y="5084816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42110" y="5119880"/>
            <a:ext cx="4875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35896" y="5156816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5265664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36000" y="5202040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36000" y="5309128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36000" y="5346064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36000" y="5418064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84016" y="1484816"/>
            <a:ext cx="1151984" cy="476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484016" y="2033688"/>
            <a:ext cx="115198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484016" y="2069692"/>
            <a:ext cx="1156985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4" idx="1"/>
          </p:cNvCxnSpPr>
          <p:nvPr/>
        </p:nvCxnSpPr>
        <p:spPr>
          <a:xfrm>
            <a:off x="2484016" y="2069692"/>
            <a:ext cx="1151880" cy="150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490230" y="2200441"/>
            <a:ext cx="1151880" cy="1467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3"/>
          </p:cNvCxnSpPr>
          <p:nvPr/>
        </p:nvCxnSpPr>
        <p:spPr>
          <a:xfrm>
            <a:off x="2484016" y="2069692"/>
            <a:ext cx="1151984" cy="1897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3" idx="3"/>
          </p:cNvCxnSpPr>
          <p:nvPr/>
        </p:nvCxnSpPr>
        <p:spPr>
          <a:xfrm>
            <a:off x="2484016" y="2069692"/>
            <a:ext cx="1158094" cy="3015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490230" y="2159702"/>
            <a:ext cx="1145666" cy="2960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484000" y="2177704"/>
            <a:ext cx="1151895" cy="2984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490230" y="2177704"/>
            <a:ext cx="1138872" cy="3087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490230" y="2200441"/>
            <a:ext cx="1150771" cy="3114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490230" y="2177704"/>
            <a:ext cx="1145664" cy="3182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490230" y="2177704"/>
            <a:ext cx="1153509" cy="3238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477268" y="685293"/>
            <a:ext cx="1037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urface</a:t>
            </a:r>
          </a:p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525657" y="691377"/>
            <a:ext cx="205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ull profile database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52690" y="737544"/>
            <a:ext cx="145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MHS channel</a:t>
            </a:r>
          </a:p>
          <a:p>
            <a:pPr algn="ctr"/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150541" y="683164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ookup index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83719" y="2564789"/>
            <a:ext cx="676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start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726711" y="4516770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end</a:t>
            </a:r>
            <a:endParaRPr lang="en-US" sz="2000" b="1" dirty="0"/>
          </a:p>
        </p:txBody>
      </p:sp>
      <p:sp>
        <p:nvSpPr>
          <p:cNvPr id="92" name="Rectangle 91"/>
          <p:cNvSpPr/>
          <p:nvPr/>
        </p:nvSpPr>
        <p:spPr>
          <a:xfrm>
            <a:off x="239500" y="6218238"/>
            <a:ext cx="8665001" cy="46166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Provides multi-channel </a:t>
            </a:r>
            <a:r>
              <a:rPr lang="en-US" sz="2400" b="1" dirty="0" smtClean="0">
                <a:solidFill>
                  <a:prstClr val="black"/>
                </a:solidFill>
              </a:rPr>
              <a:t>indexing with  </a:t>
            </a:r>
            <a:r>
              <a:rPr lang="en-US" sz="2400" b="1" dirty="0">
                <a:solidFill>
                  <a:prstClr val="black"/>
                </a:solidFill>
              </a:rPr>
              <a:t>10x n</a:t>
            </a:r>
            <a:r>
              <a:rPr lang="en-US" sz="2400" b="1" baseline="30000" dirty="0">
                <a:solidFill>
                  <a:prstClr val="black"/>
                </a:solidFill>
              </a:rPr>
              <a:t>2</a:t>
            </a:r>
            <a:r>
              <a:rPr lang="en-US" sz="2400" b="1" dirty="0">
                <a:solidFill>
                  <a:prstClr val="black"/>
                </a:solidFill>
              </a:rPr>
              <a:t> rather than </a:t>
            </a:r>
            <a:r>
              <a:rPr lang="en-US" sz="2400" b="1" dirty="0" smtClean="0">
                <a:solidFill>
                  <a:prstClr val="black"/>
                </a:solidFill>
              </a:rPr>
              <a:t>n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5</a:t>
            </a:r>
            <a:r>
              <a:rPr lang="en-US" sz="2400" b="1" dirty="0" smtClean="0">
                <a:solidFill>
                  <a:prstClr val="black"/>
                </a:solidFill>
              </a:rPr>
              <a:t> entries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 rot="5400000">
            <a:off x="7708436" y="3310208"/>
            <a:ext cx="20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20 million entries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1471942" y="4797152"/>
            <a:ext cx="291746" cy="4685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9500" y="5265177"/>
            <a:ext cx="1791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2D arrays of start/end locations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 rot="2821837">
            <a:off x="2328963" y="560843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x10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19733790">
            <a:off x="1782147" y="3712170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19733790">
            <a:off x="1795212" y="3985699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19733790">
            <a:off x="1499239" y="3712170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9733790">
            <a:off x="1196094" y="3712170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19733790">
            <a:off x="1213674" y="3985698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9733790">
            <a:off x="1502996" y="3985698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19733790">
            <a:off x="1492257" y="4276502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rot="19733790">
            <a:off x="1787137" y="4276502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19733790">
            <a:off x="1795213" y="4578861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rot="19733790">
            <a:off x="1787137" y="1765002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 rot="19733790">
            <a:off x="1504229" y="1765002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rot="19733790">
            <a:off x="1201084" y="1765002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19733790">
            <a:off x="1218664" y="2038530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19733790">
            <a:off x="1507986" y="2038530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9733790">
            <a:off x="1497247" y="2329334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19733790">
            <a:off x="1792127" y="2329334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rot="19733790">
            <a:off x="1800203" y="2631693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rot="19733790">
            <a:off x="1803072" y="2031690"/>
            <a:ext cx="251115" cy="1314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21824" y="1772816"/>
            <a:ext cx="1390176" cy="188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0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0141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Iron-out the wrinkles: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Increase in precipitation noted along northern/southern edges depending upon season;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Retrievals close to and over high ground;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Subtropical high-pressure regions.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Extension to MHS underway;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Biggest issue is snow/ice where atmospheric water content is small.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Sounders </a:t>
            </a:r>
            <a:r>
              <a:rPr lang="en-US" sz="2400" dirty="0"/>
              <a:t>now provide the majority of passive microwave sensors with better resolution, particularly at nadir and often at nadir too;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PRPS </a:t>
            </a:r>
            <a:r>
              <a:rPr lang="en-US" sz="2400" dirty="0"/>
              <a:t>is designed to best </a:t>
            </a:r>
            <a:r>
              <a:rPr lang="en-US" sz="2400" dirty="0" err="1"/>
              <a:t>utilise</a:t>
            </a:r>
            <a:r>
              <a:rPr lang="en-US" sz="2400" dirty="0"/>
              <a:t> satellite observations, with no reliance upon dynamic ancillary </a:t>
            </a:r>
            <a:r>
              <a:rPr lang="en-US" sz="2400" dirty="0" smtClean="0"/>
              <a:t>data;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But challenges due to cross-track nature of the sensors, leading to variable Earth Incidence Angle, resulting in variable resolution, variable atmospheric path length and variable atmospheric profile weightings.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However – concentrate upon the main issues first, starting with the SAPHIR instrument.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8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5" b="34613"/>
          <a:stretch/>
        </p:blipFill>
        <p:spPr>
          <a:xfrm>
            <a:off x="0" y="4680000"/>
            <a:ext cx="9144000" cy="140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92952"/>
            <a:ext cx="9144000" cy="14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692000" y="6165304"/>
            <a:ext cx="6550001" cy="511671"/>
            <a:chOff x="1692000" y="6165304"/>
            <a:chExt cx="6550001" cy="511671"/>
          </a:xfrm>
        </p:grpSpPr>
        <p:grpSp>
          <p:nvGrpSpPr>
            <p:cNvPr id="7" name="Group 6"/>
            <p:cNvGrpSpPr/>
            <p:nvPr/>
          </p:nvGrpSpPr>
          <p:grpSpPr>
            <a:xfrm>
              <a:off x="1692000" y="6165304"/>
              <a:ext cx="5760000" cy="252000"/>
              <a:chOff x="0" y="2780928"/>
              <a:chExt cx="5760000" cy="252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2780928"/>
                <a:ext cx="360000" cy="252000"/>
              </a:xfrm>
              <a:prstGeom prst="rect">
                <a:avLst/>
              </a:prstGeom>
              <a:solidFill>
                <a:srgbClr val="C8C8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0000" y="2780928"/>
                <a:ext cx="360000" cy="252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20000" y="2780928"/>
                <a:ext cx="360000" cy="252000"/>
              </a:xfrm>
              <a:prstGeom prst="rect">
                <a:avLst/>
              </a:prstGeom>
              <a:solidFill>
                <a:srgbClr val="FFFF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0000" y="2780928"/>
                <a:ext cx="360000" cy="252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40000" y="2780928"/>
                <a:ext cx="360000" cy="252000"/>
              </a:xfrm>
              <a:prstGeom prst="rect">
                <a:avLst/>
              </a:prstGeom>
              <a:solidFill>
                <a:srgbClr val="82FF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00000" y="2780928"/>
                <a:ext cx="360000" cy="2520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160000" y="2780928"/>
                <a:ext cx="360000" cy="252000"/>
              </a:xfrm>
              <a:prstGeom prst="rect">
                <a:avLst/>
              </a:prstGeom>
              <a:solidFill>
                <a:srgbClr val="00C8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20000" y="2780928"/>
                <a:ext cx="360000" cy="252000"/>
              </a:xfrm>
              <a:prstGeom prst="rect">
                <a:avLst/>
              </a:prstGeom>
              <a:solidFill>
                <a:srgbClr val="00AA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880000" y="2780928"/>
                <a:ext cx="360000" cy="252000"/>
              </a:xfrm>
              <a:prstGeom prst="rect">
                <a:avLst/>
              </a:prstGeom>
              <a:solidFill>
                <a:srgbClr val="00A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40000" y="2780928"/>
                <a:ext cx="360000" cy="252000"/>
              </a:xfrm>
              <a:prstGeom prst="rect">
                <a:avLst/>
              </a:prstGeom>
              <a:solidFill>
                <a:srgbClr val="0064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00000" y="2780928"/>
                <a:ext cx="360000" cy="252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960000" y="2780928"/>
                <a:ext cx="360000" cy="252000"/>
              </a:xfrm>
              <a:prstGeom prst="rect">
                <a:avLst/>
              </a:prstGeom>
              <a:solidFill>
                <a:srgbClr val="8C1E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320000" y="2780928"/>
                <a:ext cx="360000" cy="252000"/>
              </a:xfrm>
              <a:prstGeom prst="rect">
                <a:avLst/>
              </a:prstGeom>
              <a:solidFill>
                <a:srgbClr val="A00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680000" y="2780928"/>
                <a:ext cx="360000" cy="252000"/>
              </a:xfrm>
              <a:prstGeom prst="rect">
                <a:avLst/>
              </a:prstGeom>
              <a:solidFill>
                <a:srgbClr val="BE00B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40000" y="2780928"/>
                <a:ext cx="360000" cy="252000"/>
              </a:xfrm>
              <a:prstGeom prst="rect">
                <a:avLst/>
              </a:prstGeom>
              <a:solidFill>
                <a:srgbClr val="DC00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00000" y="2780928"/>
                <a:ext cx="360000" cy="252000"/>
              </a:xfrm>
              <a:prstGeom prst="rect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203810" y="6338421"/>
              <a:ext cx="6038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pc="-50" dirty="0" smtClean="0"/>
                <a:t>0.0   0.1   0.2   0.5   1.0   1.5   2.0   3.0   4.0   6.0   8.0  </a:t>
              </a:r>
              <a:r>
                <a:rPr lang="en-US" sz="1600" b="1" spc="-80" dirty="0" smtClean="0"/>
                <a:t>12.0  16.0  24.0 </a:t>
              </a:r>
              <a:r>
                <a:rPr lang="en-US" sz="1600" b="1" spc="-60" dirty="0" smtClean="0"/>
                <a:t>mmd</a:t>
              </a:r>
              <a:r>
                <a:rPr lang="en-US" sz="1600" b="1" spc="-60" baseline="30000" dirty="0" smtClean="0"/>
                <a:t>-1</a:t>
              </a:r>
              <a:endParaRPr lang="en-US" sz="1600" b="1" spc="-6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0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2017-07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840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92952"/>
            <a:ext cx="9144000" cy="14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5" b="34278"/>
          <a:stretch/>
        </p:blipFill>
        <p:spPr>
          <a:xfrm>
            <a:off x="0" y="4680000"/>
            <a:ext cx="9144000" cy="1440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92000" y="6165304"/>
            <a:ext cx="6550001" cy="511671"/>
            <a:chOff x="1692000" y="6165304"/>
            <a:chExt cx="6550001" cy="511671"/>
          </a:xfrm>
        </p:grpSpPr>
        <p:grpSp>
          <p:nvGrpSpPr>
            <p:cNvPr id="9" name="Group 8"/>
            <p:cNvGrpSpPr/>
            <p:nvPr/>
          </p:nvGrpSpPr>
          <p:grpSpPr>
            <a:xfrm>
              <a:off x="1692000" y="6165304"/>
              <a:ext cx="5760000" cy="252000"/>
              <a:chOff x="0" y="2780928"/>
              <a:chExt cx="5760000" cy="252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780928"/>
                <a:ext cx="360000" cy="252000"/>
              </a:xfrm>
              <a:prstGeom prst="rect">
                <a:avLst/>
              </a:prstGeom>
              <a:solidFill>
                <a:srgbClr val="C8C8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60000" y="2780928"/>
                <a:ext cx="360000" cy="252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20000" y="2780928"/>
                <a:ext cx="360000" cy="252000"/>
              </a:xfrm>
              <a:prstGeom prst="rect">
                <a:avLst/>
              </a:prstGeom>
              <a:solidFill>
                <a:srgbClr val="FFFF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80000" y="2780928"/>
                <a:ext cx="360000" cy="252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40000" y="2780928"/>
                <a:ext cx="360000" cy="252000"/>
              </a:xfrm>
              <a:prstGeom prst="rect">
                <a:avLst/>
              </a:prstGeom>
              <a:solidFill>
                <a:srgbClr val="82FF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00000" y="2780928"/>
                <a:ext cx="360000" cy="2520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160000" y="2780928"/>
                <a:ext cx="360000" cy="252000"/>
              </a:xfrm>
              <a:prstGeom prst="rect">
                <a:avLst/>
              </a:prstGeom>
              <a:solidFill>
                <a:srgbClr val="00C8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20000" y="2780928"/>
                <a:ext cx="360000" cy="252000"/>
              </a:xfrm>
              <a:prstGeom prst="rect">
                <a:avLst/>
              </a:prstGeom>
              <a:solidFill>
                <a:srgbClr val="00AA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880000" y="2780928"/>
                <a:ext cx="360000" cy="252000"/>
              </a:xfrm>
              <a:prstGeom prst="rect">
                <a:avLst/>
              </a:prstGeom>
              <a:solidFill>
                <a:srgbClr val="00A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40000" y="2780928"/>
                <a:ext cx="360000" cy="252000"/>
              </a:xfrm>
              <a:prstGeom prst="rect">
                <a:avLst/>
              </a:prstGeom>
              <a:solidFill>
                <a:srgbClr val="0064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600000" y="2780928"/>
                <a:ext cx="360000" cy="252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960000" y="2780928"/>
                <a:ext cx="360000" cy="252000"/>
              </a:xfrm>
              <a:prstGeom prst="rect">
                <a:avLst/>
              </a:prstGeom>
              <a:solidFill>
                <a:srgbClr val="8C1E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20000" y="2780928"/>
                <a:ext cx="360000" cy="252000"/>
              </a:xfrm>
              <a:prstGeom prst="rect">
                <a:avLst/>
              </a:prstGeom>
              <a:solidFill>
                <a:srgbClr val="A00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80000" y="2780928"/>
                <a:ext cx="360000" cy="252000"/>
              </a:xfrm>
              <a:prstGeom prst="rect">
                <a:avLst/>
              </a:prstGeom>
              <a:solidFill>
                <a:srgbClr val="BE00B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40000" y="2780928"/>
                <a:ext cx="360000" cy="252000"/>
              </a:xfrm>
              <a:prstGeom prst="rect">
                <a:avLst/>
              </a:prstGeom>
              <a:solidFill>
                <a:srgbClr val="DC00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00000" y="2780928"/>
                <a:ext cx="360000" cy="252000"/>
              </a:xfrm>
              <a:prstGeom prst="rect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203810" y="6338421"/>
              <a:ext cx="6038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pc="-50" dirty="0" smtClean="0"/>
                <a:t>0.0   0.1   0.2   0.5   1.0   1.5   2.0   3.0   4.0   6.0   8.0  </a:t>
              </a:r>
              <a:r>
                <a:rPr lang="en-US" sz="1600" b="1" spc="-80" dirty="0" smtClean="0"/>
                <a:t>12.0  16.0  24.0 </a:t>
              </a:r>
              <a:r>
                <a:rPr lang="en-US" sz="1600" b="1" spc="-60" dirty="0" smtClean="0"/>
                <a:t>mmd</a:t>
              </a:r>
              <a:r>
                <a:rPr lang="en-US" sz="1600" b="1" spc="-60" baseline="30000" dirty="0" smtClean="0"/>
                <a:t>-1</a:t>
              </a:r>
              <a:endParaRPr lang="en-US" sz="1600" b="1" spc="-6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0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2017-08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78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92952"/>
            <a:ext cx="9144000" cy="14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6" b="34596"/>
          <a:stretch/>
        </p:blipFill>
        <p:spPr>
          <a:xfrm>
            <a:off x="0" y="4680000"/>
            <a:ext cx="9144000" cy="1440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92000" y="6165304"/>
            <a:ext cx="6550001" cy="511671"/>
            <a:chOff x="1692000" y="6165304"/>
            <a:chExt cx="6550001" cy="511671"/>
          </a:xfrm>
        </p:grpSpPr>
        <p:grpSp>
          <p:nvGrpSpPr>
            <p:cNvPr id="9" name="Group 8"/>
            <p:cNvGrpSpPr/>
            <p:nvPr/>
          </p:nvGrpSpPr>
          <p:grpSpPr>
            <a:xfrm>
              <a:off x="1692000" y="6165304"/>
              <a:ext cx="5760000" cy="252000"/>
              <a:chOff x="0" y="2780928"/>
              <a:chExt cx="5760000" cy="252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780928"/>
                <a:ext cx="360000" cy="252000"/>
              </a:xfrm>
              <a:prstGeom prst="rect">
                <a:avLst/>
              </a:prstGeom>
              <a:solidFill>
                <a:srgbClr val="C8C8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60000" y="2780928"/>
                <a:ext cx="360000" cy="252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20000" y="2780928"/>
                <a:ext cx="360000" cy="252000"/>
              </a:xfrm>
              <a:prstGeom prst="rect">
                <a:avLst/>
              </a:prstGeom>
              <a:solidFill>
                <a:srgbClr val="FFFF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80000" y="2780928"/>
                <a:ext cx="360000" cy="252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40000" y="2780928"/>
                <a:ext cx="360000" cy="252000"/>
              </a:xfrm>
              <a:prstGeom prst="rect">
                <a:avLst/>
              </a:prstGeom>
              <a:solidFill>
                <a:srgbClr val="82FF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00000" y="2780928"/>
                <a:ext cx="360000" cy="2520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160000" y="2780928"/>
                <a:ext cx="360000" cy="252000"/>
              </a:xfrm>
              <a:prstGeom prst="rect">
                <a:avLst/>
              </a:prstGeom>
              <a:solidFill>
                <a:srgbClr val="00C8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20000" y="2780928"/>
                <a:ext cx="360000" cy="252000"/>
              </a:xfrm>
              <a:prstGeom prst="rect">
                <a:avLst/>
              </a:prstGeom>
              <a:solidFill>
                <a:srgbClr val="00AA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880000" y="2780928"/>
                <a:ext cx="360000" cy="252000"/>
              </a:xfrm>
              <a:prstGeom prst="rect">
                <a:avLst/>
              </a:prstGeom>
              <a:solidFill>
                <a:srgbClr val="00A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40000" y="2780928"/>
                <a:ext cx="360000" cy="252000"/>
              </a:xfrm>
              <a:prstGeom prst="rect">
                <a:avLst/>
              </a:prstGeom>
              <a:solidFill>
                <a:srgbClr val="0064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600000" y="2780928"/>
                <a:ext cx="360000" cy="252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960000" y="2780928"/>
                <a:ext cx="360000" cy="252000"/>
              </a:xfrm>
              <a:prstGeom prst="rect">
                <a:avLst/>
              </a:prstGeom>
              <a:solidFill>
                <a:srgbClr val="8C1E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20000" y="2780928"/>
                <a:ext cx="360000" cy="252000"/>
              </a:xfrm>
              <a:prstGeom prst="rect">
                <a:avLst/>
              </a:prstGeom>
              <a:solidFill>
                <a:srgbClr val="A00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80000" y="2780928"/>
                <a:ext cx="360000" cy="252000"/>
              </a:xfrm>
              <a:prstGeom prst="rect">
                <a:avLst/>
              </a:prstGeom>
              <a:solidFill>
                <a:srgbClr val="BE00B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40000" y="2780928"/>
                <a:ext cx="360000" cy="252000"/>
              </a:xfrm>
              <a:prstGeom prst="rect">
                <a:avLst/>
              </a:prstGeom>
              <a:solidFill>
                <a:srgbClr val="DC00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00000" y="2780928"/>
                <a:ext cx="360000" cy="252000"/>
              </a:xfrm>
              <a:prstGeom prst="rect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203810" y="6338421"/>
              <a:ext cx="6038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pc="-50" dirty="0" smtClean="0"/>
                <a:t>0.0   0.1   0.2   0.5   1.0   1.5   2.0   3.0   4.0   6.0   8.0  </a:t>
              </a:r>
              <a:r>
                <a:rPr lang="en-US" sz="1600" b="1" spc="-80" dirty="0" smtClean="0"/>
                <a:t>12.0  16.0  24.0 </a:t>
              </a:r>
              <a:r>
                <a:rPr lang="en-US" sz="1600" b="1" spc="-60" dirty="0" smtClean="0"/>
                <a:t>mmd</a:t>
              </a:r>
              <a:r>
                <a:rPr lang="en-US" sz="1600" b="1" spc="-60" baseline="30000" dirty="0" smtClean="0"/>
                <a:t>-1</a:t>
              </a:r>
              <a:endParaRPr lang="en-US" sz="1600" b="1" spc="-6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0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2017-09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78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n-US" dirty="0" smtClean="0"/>
              <a:t>Latitudinal profiles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" y="764704"/>
            <a:ext cx="9145960" cy="496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350" y="5661248"/>
            <a:ext cx="8215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Over land between 10°N and 10</a:t>
            </a:r>
            <a:r>
              <a:rPr lang="en-US" sz="2200" dirty="0"/>
              <a:t>°</a:t>
            </a:r>
            <a:r>
              <a:rPr lang="en-US" sz="2200" dirty="0" smtClean="0"/>
              <a:t>S SAPHIR and SSMIS are near identical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74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SAPHIR scan position biases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" y="1017888"/>
            <a:ext cx="9144000" cy="457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56" y="5517232"/>
            <a:ext cx="79928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Note that the </a:t>
            </a:r>
            <a:r>
              <a:rPr lang="en-US" sz="2400" u="sng" dirty="0" smtClean="0"/>
              <a:t>biases are not symmetrical </a:t>
            </a:r>
            <a:r>
              <a:rPr lang="en-US" sz="2400" dirty="0" smtClean="0"/>
              <a:t>around nadir (and that </a:t>
            </a:r>
            <a:r>
              <a:rPr lang="en-US" sz="2400" u="sng" dirty="0" smtClean="0"/>
              <a:t>nadir is not at the </a:t>
            </a:r>
            <a:r>
              <a:rPr lang="en-US" sz="2400" u="sng" dirty="0" err="1" smtClean="0"/>
              <a:t>centre</a:t>
            </a:r>
            <a:r>
              <a:rPr lang="en-US" sz="2400" u="sng" dirty="0" smtClean="0"/>
              <a:t> </a:t>
            </a:r>
            <a:r>
              <a:rPr lang="en-US" sz="2400" dirty="0" smtClean="0"/>
              <a:t>of swath.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58645" y="460187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mh</a:t>
            </a:r>
            <a:r>
              <a:rPr lang="en-US" baseline="30000" dirty="0" smtClean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Using even a very basic mean rain rate per database bin a reasonable retrieval is possible;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Over </a:t>
            </a:r>
            <a:r>
              <a:rPr lang="en-US" sz="2400" dirty="0"/>
              <a:t>the </a:t>
            </a:r>
            <a:r>
              <a:rPr lang="en-US" sz="2400" dirty="0" smtClean="0"/>
              <a:t>land the maximum values of the SAPHIR products are similar to those of the SSMIS;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Over ocean the SSMIS generates more precipitation than SAPHIR (</a:t>
            </a:r>
            <a:r>
              <a:rPr lang="en-US" sz="2400" i="1" dirty="0" smtClean="0"/>
              <a:t>note that SAPHIR does not discriminate between land and ocean</a:t>
            </a:r>
            <a:r>
              <a:rPr lang="en-US" sz="2400" dirty="0" smtClean="0"/>
              <a:t>);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SAPHIR retrievals have issues in regions of little or no rain (</a:t>
            </a:r>
            <a:r>
              <a:rPr lang="en-US" sz="2400" i="1" dirty="0" smtClean="0"/>
              <a:t>probably due to mean rain rate per bin</a:t>
            </a:r>
            <a:r>
              <a:rPr lang="en-US" sz="2400" dirty="0" smtClean="0"/>
              <a:t>);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i="1" dirty="0" smtClean="0"/>
              <a:t>Next stage – run the retrievals with weighted values per database bin….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4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GPM Constellation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5817" r="23414" b="9999"/>
          <a:stretch/>
        </p:blipFill>
        <p:spPr bwMode="auto">
          <a:xfrm>
            <a:off x="433551" y="836712"/>
            <a:ext cx="8276898" cy="55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7864482" y="5039056"/>
            <a:ext cx="792088" cy="2520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7861606" y="5510634"/>
            <a:ext cx="792088" cy="2520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91444" y="5795972"/>
            <a:ext cx="2219005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esolutions &gt; imagers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2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n-US" dirty="0" err="1"/>
              <a:t>Sondeur</a:t>
            </a:r>
            <a:r>
              <a:rPr lang="en-US" dirty="0"/>
              <a:t> </a:t>
            </a:r>
            <a:r>
              <a:rPr lang="en-US" dirty="0" err="1"/>
              <a:t>Atmosphérique</a:t>
            </a:r>
            <a:r>
              <a:rPr lang="en-US" dirty="0"/>
              <a:t> du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d'Humidité</a:t>
            </a:r>
            <a:r>
              <a:rPr lang="en-US" dirty="0"/>
              <a:t> </a:t>
            </a:r>
            <a:r>
              <a:rPr lang="en-US" dirty="0" err="1"/>
              <a:t>Intertropicale</a:t>
            </a:r>
            <a:r>
              <a:rPr lang="en-US" dirty="0"/>
              <a:t> par </a:t>
            </a:r>
            <a:r>
              <a:rPr lang="en-US" dirty="0" err="1" smtClean="0"/>
              <a:t>Radiométrie</a:t>
            </a:r>
            <a:r>
              <a:rPr lang="en-US" dirty="0" smtClean="0"/>
              <a:t> (SAPHIR)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2160240"/>
          </a:xfrm>
        </p:spPr>
        <p:txBody>
          <a:bodyPr>
            <a:noAutofit/>
          </a:bodyPr>
          <a:lstStyle/>
          <a:p>
            <a:r>
              <a:rPr lang="en-US" dirty="0" smtClean="0"/>
              <a:t>on </a:t>
            </a:r>
            <a:r>
              <a:rPr lang="en-US" dirty="0" err="1" smtClean="0"/>
              <a:t>Megha-Tropiques</a:t>
            </a:r>
            <a:r>
              <a:rPr lang="en-US" dirty="0" smtClean="0"/>
              <a:t> - low </a:t>
            </a:r>
            <a:r>
              <a:rPr lang="en-US" dirty="0"/>
              <a:t>inclination </a:t>
            </a:r>
            <a:r>
              <a:rPr lang="en-US" dirty="0" smtClean="0"/>
              <a:t>;</a:t>
            </a:r>
          </a:p>
          <a:p>
            <a:r>
              <a:rPr lang="en-US" dirty="0" smtClean="0"/>
              <a:t>X-track sensor, 182 scan positions, 1700 km swath;</a:t>
            </a:r>
            <a:endParaRPr lang="en-US" dirty="0"/>
          </a:p>
          <a:p>
            <a:r>
              <a:rPr lang="en-US" dirty="0"/>
              <a:t>6 channels around 183.31 GHz;</a:t>
            </a:r>
          </a:p>
          <a:p>
            <a:r>
              <a:rPr lang="en-US" dirty="0"/>
              <a:t>10 km sampling (</a:t>
            </a:r>
            <a:r>
              <a:rPr lang="en-US" dirty="0" err="1"/>
              <a:t>fovs</a:t>
            </a:r>
            <a:r>
              <a:rPr lang="en-US" dirty="0"/>
              <a:t> from c.7x7 km).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40158" r="22716" b="23900"/>
          <a:stretch/>
        </p:blipFill>
        <p:spPr bwMode="auto">
          <a:xfrm>
            <a:off x="308059" y="3573016"/>
            <a:ext cx="8720674" cy="266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877419" y="1288933"/>
            <a:ext cx="3151314" cy="2160240"/>
            <a:chOff x="5741166" y="1772816"/>
            <a:chExt cx="3151314" cy="216024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6012160" y="1772816"/>
              <a:ext cx="2880320" cy="21602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Revisit</a:t>
              </a:r>
            </a:p>
            <a:p>
              <a:pPr marL="0" indent="0" algn="r">
                <a:buNone/>
              </a:pPr>
              <a:endParaRPr lang="en-US" b="1" dirty="0">
                <a:solidFill>
                  <a:srgbClr val="FF0000"/>
                </a:solidFill>
              </a:endParaRPr>
            </a:p>
            <a:p>
              <a:pPr marL="0" indent="0" algn="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Limited surface</a:t>
              </a:r>
            </a:p>
            <a:p>
              <a:pPr marL="0" indent="0" algn="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Hi-res</a:t>
              </a:r>
            </a:p>
          </p:txBody>
        </p:sp>
        <p:sp>
          <p:nvSpPr>
            <p:cNvPr id="6" name="Down Arrow 5"/>
            <p:cNvSpPr/>
            <p:nvPr/>
          </p:nvSpPr>
          <p:spPr>
            <a:xfrm rot="5400000">
              <a:off x="7007074" y="1654251"/>
              <a:ext cx="360040" cy="767203"/>
            </a:xfrm>
            <a:prstGeom prst="downArrow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5400000">
              <a:off x="5739276" y="2854826"/>
              <a:ext cx="360040" cy="356260"/>
            </a:xfrm>
            <a:prstGeom prst="downArrow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 rot="5400000">
              <a:off x="7014804" y="3042149"/>
              <a:ext cx="360040" cy="1034978"/>
            </a:xfrm>
            <a:prstGeom prst="downArrow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83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SAPHIR characteristics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20856" r="18508" b="13871"/>
          <a:stretch/>
        </p:blipFill>
        <p:spPr bwMode="auto">
          <a:xfrm>
            <a:off x="174419" y="1132962"/>
            <a:ext cx="879516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8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6184"/>
            <a:ext cx="1359668" cy="6299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600"/>
              </a:spcAft>
            </a:pPr>
            <a:r>
              <a:rPr lang="en-US" sz="2000" b="1" dirty="0">
                <a:solidFill>
                  <a:schemeClr val="bg1"/>
                </a:solidFill>
              </a:rPr>
              <a:t>183.31±0.2</a:t>
            </a:r>
          </a:p>
          <a:p>
            <a:pPr>
              <a:spcAft>
                <a:spcPts val="6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183.31±1.1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spcAft>
                <a:spcPts val="6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183.31±2.8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spcAft>
                <a:spcPts val="6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183.31±4.2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spcAft>
                <a:spcPts val="6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183.31±6.8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spcAft>
                <a:spcPts val="6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183.31±11.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n-US" dirty="0" smtClean="0"/>
              <a:t>Retrieval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Database:</a:t>
            </a:r>
          </a:p>
          <a:p>
            <a:r>
              <a:rPr lang="en-US" sz="2400" dirty="0" smtClean="0"/>
              <a:t>Matchups of SAPHIR/DPR observations;</a:t>
            </a:r>
          </a:p>
          <a:p>
            <a:r>
              <a:rPr lang="en-US" sz="2400" dirty="0" smtClean="0"/>
              <a:t>database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by the two </a:t>
            </a:r>
            <a:r>
              <a:rPr lang="en-US" sz="2400" dirty="0" err="1" smtClean="0"/>
              <a:t>Tcs</a:t>
            </a:r>
            <a:r>
              <a:rPr lang="en-US" sz="2400" dirty="0" smtClean="0"/>
              <a:t> channels with greatest variation – channels 1 and 6;</a:t>
            </a:r>
          </a:p>
          <a:p>
            <a:r>
              <a:rPr lang="en-US" sz="2400" dirty="0" smtClean="0"/>
              <a:t>independent of any dynamic ancillary data </a:t>
            </a:r>
            <a:r>
              <a:rPr lang="en-US" sz="2400" i="1" dirty="0" smtClean="0"/>
              <a:t>(no surface </a:t>
            </a:r>
            <a:r>
              <a:rPr lang="en-US" sz="2400" i="1" dirty="0" smtClean="0"/>
              <a:t>type (except  land/sea), </a:t>
            </a:r>
            <a:r>
              <a:rPr lang="en-US" sz="2400" i="1" dirty="0" smtClean="0"/>
              <a:t>no TPW and no T2m);</a:t>
            </a:r>
          </a:p>
          <a:p>
            <a:r>
              <a:rPr lang="en-US" sz="2400" dirty="0" smtClean="0"/>
              <a:t>database access via a lookup table (</a:t>
            </a:r>
            <a:r>
              <a:rPr lang="en-US" sz="2400" i="1" dirty="0" smtClean="0"/>
              <a:t>computationally efficient!</a:t>
            </a:r>
            <a:r>
              <a:rPr lang="en-US" sz="2400" dirty="0" smtClean="0"/>
              <a:t>);</a:t>
            </a:r>
          </a:p>
          <a:p>
            <a:r>
              <a:rPr lang="en-US" sz="2400" dirty="0" smtClean="0"/>
              <a:t>Retrieval resolution set to a nominal 5.4x5.4 km (DPR)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i="1" dirty="0" smtClean="0"/>
              <a:t>Additional information used:</a:t>
            </a:r>
          </a:p>
          <a:p>
            <a:r>
              <a:rPr lang="en-US" sz="2400" i="1" dirty="0" smtClean="0"/>
              <a:t>Land/sea (due to significant differences in meteorology);</a:t>
            </a:r>
          </a:p>
          <a:p>
            <a:r>
              <a:rPr lang="en-US" sz="2400" i="1" dirty="0" smtClean="0"/>
              <a:t>Altitude – since sounder channels are height-dependent.</a:t>
            </a:r>
          </a:p>
        </p:txBody>
      </p:sp>
    </p:spTree>
    <p:extLst>
      <p:ext uri="{BB962C8B-B14F-4D97-AF65-F5344CB8AC3E}">
        <p14:creationId xmlns:p14="http://schemas.microsoft.com/office/powerpoint/2010/main" val="20342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352839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An initial comprehensive database is generated for each matched overpass (GPM vs SAPHIR &lt; 300 seconds).</a:t>
            </a:r>
          </a:p>
          <a:p>
            <a:pPr marL="0" indent="0">
              <a:buNone/>
            </a:pPr>
            <a:r>
              <a:rPr lang="en-US" sz="2400" dirty="0" smtClean="0"/>
              <a:t>Included for each of the matched </a:t>
            </a:r>
            <a:r>
              <a:rPr lang="en-US" sz="2400" dirty="0" err="1" smtClean="0"/>
              <a:t>fovs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sensor </a:t>
            </a:r>
            <a:r>
              <a:rPr lang="en-US" sz="2400" dirty="0" err="1" smtClean="0"/>
              <a:t>Tbs</a:t>
            </a:r>
            <a:r>
              <a:rPr lang="en-US" sz="2400" dirty="0" smtClean="0"/>
              <a:t> (GMI/MHS or GMI/SAPHIR)</a:t>
            </a:r>
          </a:p>
          <a:p>
            <a:r>
              <a:rPr lang="en-US" sz="2400" dirty="0" smtClean="0"/>
              <a:t>GPROF retrievals (or each sensor - missing)</a:t>
            </a:r>
          </a:p>
          <a:p>
            <a:r>
              <a:rPr lang="en-US" sz="2400" dirty="0" smtClean="0"/>
              <a:t>GPROF-determined surface type, TPW, T2m</a:t>
            </a:r>
          </a:p>
          <a:p>
            <a:r>
              <a:rPr lang="en-US" sz="2400" dirty="0" smtClean="0"/>
              <a:t>DPR near &amp; estimated surface rain intensities</a:t>
            </a:r>
          </a:p>
          <a:p>
            <a:r>
              <a:rPr lang="en-US" sz="2400" dirty="0" smtClean="0"/>
              <a:t>all filenames, scan lines, scan position, </a:t>
            </a:r>
            <a:r>
              <a:rPr lang="en-US" sz="2400" dirty="0" err="1" smtClean="0"/>
              <a:t>lat</a:t>
            </a:r>
            <a:r>
              <a:rPr lang="en-US" sz="2400" dirty="0" smtClean="0"/>
              <a:t>/</a:t>
            </a:r>
            <a:r>
              <a:rPr lang="en-US" sz="2400" dirty="0" err="1" smtClean="0"/>
              <a:t>lons</a:t>
            </a: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69030"/>
              </p:ext>
            </p:extLst>
          </p:nvPr>
        </p:nvGraphicFramePr>
        <p:xfrm>
          <a:off x="755576" y="4653136"/>
          <a:ext cx="7200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512168"/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2014-2017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#cases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non-</a:t>
                      </a:r>
                      <a:r>
                        <a:rPr lang="en-US" sz="2800" dirty="0" err="1" smtClean="0"/>
                        <a:t>int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GMI-</a:t>
                      </a:r>
                      <a:r>
                        <a:rPr lang="en-US" sz="2800" dirty="0" err="1" smtClean="0"/>
                        <a:t>int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GMI-SAPHIR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1209168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10365732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GMI-MHS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/>
                        <a:t>13990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/>
                        <a:t>2489379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i="1" dirty="0" smtClean="0"/>
                        <a:t>22727663</a:t>
                      </a:r>
                      <a:endParaRPr lang="en-US" sz="28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2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GPM:SAPHIR </a:t>
            </a:r>
            <a:r>
              <a:rPr lang="en-US" dirty="0"/>
              <a:t>matchups 2014-2017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2" y="971436"/>
            <a:ext cx="82107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9987" y="5291916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09068" y="3019018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714092"/>
            <a:ext cx="8350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Distribution of SAPHIR-GPM overpass matchups &lt; 300s</a:t>
            </a:r>
          </a:p>
          <a:p>
            <a:pPr algn="ctr"/>
            <a:r>
              <a:rPr lang="en-US" sz="2800" b="1" dirty="0" smtClean="0"/>
              <a:t>(2014-2017)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52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3516</Words>
  <Application>Microsoft Office PowerPoint</Application>
  <PresentationFormat>On-screen Show (4:3)</PresentationFormat>
  <Paragraphs>222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Precipitation Retrieval and Profiling Scheme (PRPS)</vt:lpstr>
      <vt:lpstr>Rationale</vt:lpstr>
      <vt:lpstr>GPM Constellation</vt:lpstr>
      <vt:lpstr>Sondeur Atmosphérique du Profil d'Humidité Intertropicale par Radiométrie (SAPHIR)</vt:lpstr>
      <vt:lpstr>SAPHIR characteristics</vt:lpstr>
      <vt:lpstr>PowerPoint Presentation</vt:lpstr>
      <vt:lpstr>Retrieval basics</vt:lpstr>
      <vt:lpstr>Matched information</vt:lpstr>
      <vt:lpstr>GPM:SAPHIR matchups 2014-2017</vt:lpstr>
      <vt:lpstr>‘Fat’ database – one per case</vt:lpstr>
      <vt:lpstr>Database &amp; retrieval scheme</vt:lpstr>
      <vt:lpstr>Initial ‘dummy’ test</vt:lpstr>
      <vt:lpstr>PRPS v01-02 requirements</vt:lpstr>
      <vt:lpstr>PowerPoint Presentation</vt:lpstr>
      <vt:lpstr>2017-09 comparisons</vt:lpstr>
      <vt:lpstr>Results</vt:lpstr>
      <vt:lpstr>Monthly accumulation</vt:lpstr>
      <vt:lpstr>PRPS v2?</vt:lpstr>
      <vt:lpstr>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Latitudinal profiles</vt:lpstr>
      <vt:lpstr>SAPHIR scan position biases</vt:lpstr>
      <vt:lpstr>Initial 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ckidd</dc:creator>
  <cp:lastModifiedBy>ckidd</cp:lastModifiedBy>
  <cp:revision>94</cp:revision>
  <dcterms:created xsi:type="dcterms:W3CDTF">2017-10-01T00:25:41Z</dcterms:created>
  <dcterms:modified xsi:type="dcterms:W3CDTF">2018-02-27T18:33:56Z</dcterms:modified>
</cp:coreProperties>
</file>