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6" r:id="rId3"/>
    <p:sldId id="258" r:id="rId4"/>
    <p:sldId id="259" r:id="rId5"/>
    <p:sldId id="260" r:id="rId6"/>
    <p:sldId id="263" r:id="rId7"/>
    <p:sldId id="261" r:id="rId8"/>
    <p:sldId id="262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000"/>
    <a:srgbClr val="238443"/>
    <a:srgbClr val="006837"/>
    <a:srgbClr val="08519C"/>
    <a:srgbClr val="993404"/>
    <a:srgbClr val="3182BD"/>
    <a:srgbClr val="F4B183"/>
    <a:srgbClr val="CC00FF"/>
    <a:srgbClr val="990099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96395" autoAdjust="0"/>
  </p:normalViewPr>
  <p:slideViewPr>
    <p:cSldViewPr snapToGrid="0">
      <p:cViewPr varScale="1">
        <p:scale>
          <a:sx n="124" d="100"/>
          <a:sy n="124" d="100"/>
        </p:scale>
        <p:origin x="1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10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C64F4-5BDC-45EE-8FBA-4F607D5F71B2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8EAE3-2B9B-4B2B-AF31-0B66CF784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8537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F389C-93D0-4389-9478-5DE816C7BCAF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00CB7-7854-43D6-BF1F-ED6D91E254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29657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90ED-5826-490B-A714-907DC59FC5B2}" type="datetime1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C52-DB54-4FA1-8F91-25A01196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48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D57E-8B80-4BB1-B062-178C95B66434}" type="datetime1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C52-DB54-4FA1-8F91-25A01196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0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08BD-9BC9-4525-B824-BEAB33110CEF}" type="datetime1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C52-DB54-4FA1-8F91-25A01196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4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A731-F74B-424E-9132-277D162B0BD3}" type="datetime1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CA96B-4BA9-4EE5-BA64-5D2711AB36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667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3999-6AD1-4013-AB69-6C17CE03C2EC}" type="datetime1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C52-DB54-4FA1-8F91-25A01196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59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69BD-4A07-4B34-ADEB-0A6A4EE69A7D}" type="datetime1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C52-DB54-4FA1-8F91-25A01196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06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DCC1-7377-48D2-8C49-929EB4E316FE}" type="datetime1">
              <a:rPr lang="en-US" smtClean="0"/>
              <a:t>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C52-DB54-4FA1-8F91-25A01196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27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CAAA-3727-44FB-9A1D-19922D0A6874}" type="datetime1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C52-DB54-4FA1-8F91-25A01196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61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CE20-67B8-4EBE-9D85-E8DE0C557866}" type="datetime1">
              <a:rPr lang="en-US" smtClean="0"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C52-DB54-4FA1-8F91-25A01196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39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8C7E-1F0A-4FC6-B77E-F69067D35403}" type="datetime1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C52-DB54-4FA1-8F91-25A01196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79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420E-D614-4075-9EA1-5C657EE04A37}" type="datetime1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C52-DB54-4FA1-8F91-25A01196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3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D7940-1A90-4CF0-937E-179F35B779BC}" type="datetime1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6AC52-DB54-4FA1-8F91-25A01196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akbi001@umn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1404" y="370936"/>
            <a:ext cx="9964848" cy="3102985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Deconvolving</a:t>
            </a:r>
            <a:r>
              <a:rPr lang="en-US" b="1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the snow cover and snowfall passive microwave signals: A data-driven learning using </a:t>
            </a:r>
            <a:r>
              <a:rPr lang="en-US" b="1" dirty="0" err="1">
                <a:solidFill>
                  <a:srgbClr val="C00000"/>
                </a:solidFill>
                <a:latin typeface="Bahnschrift SemiBold" panose="020B0502040204020203" pitchFamily="34" charset="0"/>
              </a:rPr>
              <a:t>GPM</a:t>
            </a:r>
            <a:r>
              <a:rPr lang="en-US" b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data</a:t>
            </a:r>
            <a:endParaRPr lang="en-US" b="1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011111"/>
          </a:xfrm>
        </p:spPr>
        <p:txBody>
          <a:bodyPr>
            <a:noAutofit/>
          </a:bodyPr>
          <a:lstStyle/>
          <a:p>
            <a:r>
              <a:rPr lang="en-US" dirty="0" smtClean="0"/>
              <a:t>Zeinab </a:t>
            </a:r>
            <a:r>
              <a:rPr lang="en-US" dirty="0" err="1" smtClean="0"/>
              <a:t>Takbiri</a:t>
            </a:r>
            <a:r>
              <a:rPr lang="en-US" baseline="30000" dirty="0" err="1" smtClean="0"/>
              <a:t>1</a:t>
            </a:r>
            <a:r>
              <a:rPr lang="en-US" dirty="0" smtClean="0"/>
              <a:t>, </a:t>
            </a:r>
            <a:r>
              <a:rPr lang="en-US" dirty="0" err="1" smtClean="0"/>
              <a:t>Ardeshir</a:t>
            </a:r>
            <a:r>
              <a:rPr lang="en-US" dirty="0" smtClean="0"/>
              <a:t> </a:t>
            </a:r>
            <a:r>
              <a:rPr lang="en-US" dirty="0" err="1" smtClean="0"/>
              <a:t>Ebtehaj</a:t>
            </a:r>
            <a:r>
              <a:rPr lang="en-US" baseline="30000" dirty="0" err="1" smtClean="0"/>
              <a:t>1</a:t>
            </a:r>
            <a:r>
              <a:rPr lang="en-US" dirty="0" smtClean="0"/>
              <a:t>, </a:t>
            </a:r>
            <a:r>
              <a:rPr lang="en-US" dirty="0" err="1" smtClean="0"/>
              <a:t>Efi</a:t>
            </a:r>
            <a:r>
              <a:rPr lang="en-US" dirty="0" smtClean="0"/>
              <a:t> </a:t>
            </a:r>
            <a:r>
              <a:rPr lang="en-US" dirty="0" err="1" smtClean="0"/>
              <a:t>Foufoula-Georgiou</a:t>
            </a:r>
            <a:r>
              <a:rPr lang="en-US" baseline="30000" dirty="0" err="1" smtClean="0"/>
              <a:t>1,2</a:t>
            </a:r>
            <a:endParaRPr lang="en-US" baseline="30000" dirty="0" smtClean="0"/>
          </a:p>
          <a:p>
            <a:r>
              <a:rPr lang="en-US" sz="1500" baseline="30000" dirty="0" err="1" smtClean="0"/>
              <a:t>1</a:t>
            </a:r>
            <a:r>
              <a:rPr lang="en-US" sz="1500" dirty="0" err="1" smtClean="0"/>
              <a:t>University</a:t>
            </a:r>
            <a:r>
              <a:rPr lang="en-US" sz="1500" dirty="0" smtClean="0"/>
              <a:t> of Minnesota; </a:t>
            </a:r>
            <a:r>
              <a:rPr lang="en-US" sz="1500" baseline="30000" dirty="0" err="1" smtClean="0"/>
              <a:t>2</a:t>
            </a:r>
            <a:r>
              <a:rPr lang="en-US" sz="1500" dirty="0" err="1" smtClean="0"/>
              <a:t>University</a:t>
            </a:r>
            <a:r>
              <a:rPr lang="en-US" sz="1500" dirty="0" smtClean="0"/>
              <a:t> of California Irvine </a:t>
            </a:r>
          </a:p>
          <a:p>
            <a:endParaRPr lang="en-US" sz="1500" dirty="0" smtClean="0"/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Email</a:t>
            </a:r>
            <a:r>
              <a:rPr lang="en-US" sz="1600" dirty="0" smtClean="0"/>
              <a:t>: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takbi001@umn.edu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Land Surface Working Group, February 28th 2018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C52-DB54-4FA1-8F91-25A01196F67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44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71" y="173175"/>
            <a:ext cx="11734274" cy="77561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n-lt"/>
              </a:rPr>
              <a:t>Snowfall estimation: A nested K-nearest algorithm and an observed irregularity </a:t>
            </a:r>
            <a:endParaRPr lang="en-US" sz="36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007" y="1154220"/>
            <a:ext cx="3474720" cy="4096000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29"/>
          <a:stretch/>
        </p:blipFill>
        <p:spPr>
          <a:xfrm>
            <a:off x="7432468" y="1371207"/>
            <a:ext cx="4568982" cy="304685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6871" y="6255945"/>
            <a:ext cx="11036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Zeinab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Takbiri,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Ardeshir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Ebtehaj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Efi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Foufoula-georgiou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Pierre-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emmanuel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Kirstetter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, and F. Joseph Turk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Prognostic Retrieval Approach for Microwave Precipitation Phase Detection over Snow </a:t>
            </a:r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Cover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(under review AMS)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745" b="27017"/>
          <a:stretch/>
        </p:blipFill>
        <p:spPr bwMode="auto">
          <a:xfrm>
            <a:off x="615635" y="984588"/>
            <a:ext cx="2753148" cy="5345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" t="12236" r="96219" b="35760"/>
          <a:stretch/>
        </p:blipFill>
        <p:spPr bwMode="auto">
          <a:xfrm>
            <a:off x="363742" y="1885508"/>
            <a:ext cx="206626" cy="3809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623" y="2196158"/>
            <a:ext cx="548640" cy="6541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982" y="3818875"/>
            <a:ext cx="457200" cy="5472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/>
          <a:srcRect t="4612" r="5585" b="6483"/>
          <a:stretch/>
        </p:blipFill>
        <p:spPr>
          <a:xfrm>
            <a:off x="1711353" y="5434153"/>
            <a:ext cx="388499" cy="440870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2613760" y="5131943"/>
            <a:ext cx="798647" cy="828183"/>
          </a:xfrm>
          <a:prstGeom prst="ellipse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928190" y="4873470"/>
            <a:ext cx="695739" cy="672565"/>
          </a:xfrm>
          <a:prstGeom prst="ellipse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3412407" y="5553422"/>
            <a:ext cx="140807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820478" y="5381392"/>
            <a:ext cx="3021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Irregularity</a:t>
            </a:r>
            <a:endParaRPr lang="en-US" sz="2000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C52-DB54-4FA1-8F91-25A01196F67A}" type="slidenum">
              <a:rPr lang="en-US" smtClean="0"/>
              <a:t>2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321951" y="4549232"/>
            <a:ext cx="45689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Seasonal precipitation phase probabilities 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by,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 (merged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GPM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active and passive products),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the presented KNN approach. 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phase of REF (g &amp; h), KNN (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&amp; j), and their phase differences (k &amp; l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7991062" y="1053379"/>
            <a:ext cx="147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Winter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0071653" y="1060767"/>
            <a:ext cx="147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33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n-lt"/>
              </a:rPr>
              <a:t>Database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Passive and active microwave observations from </a:t>
            </a:r>
            <a:r>
              <a:rPr lang="en-US" dirty="0" err="1" smtClean="0"/>
              <a:t>GPM</a:t>
            </a:r>
            <a:r>
              <a:rPr lang="en-US" dirty="0"/>
              <a:t> </a:t>
            </a:r>
            <a:r>
              <a:rPr lang="en-US" dirty="0" smtClean="0"/>
              <a:t>to have the overlapped brightness temperatures and snowfall intensities.</a:t>
            </a:r>
          </a:p>
          <a:p>
            <a:endParaRPr lang="en-US" dirty="0" smtClean="0"/>
          </a:p>
          <a:p>
            <a:r>
              <a:rPr lang="en-US" dirty="0" smtClean="0"/>
              <a:t>Snow water equivalent (</a:t>
            </a:r>
            <a:r>
              <a:rPr lang="en-US" dirty="0" err="1" smtClean="0"/>
              <a:t>SWE</a:t>
            </a:r>
            <a:r>
              <a:rPr lang="en-US" dirty="0" smtClean="0"/>
              <a:t>) from </a:t>
            </a:r>
            <a:r>
              <a:rPr lang="en-US" dirty="0" err="1" smtClean="0"/>
              <a:t>MERRA</a:t>
            </a:r>
            <a:r>
              <a:rPr lang="en-US" dirty="0" smtClean="0"/>
              <a:t>-2.</a:t>
            </a:r>
          </a:p>
          <a:p>
            <a:endParaRPr lang="en-US" dirty="0" smtClean="0"/>
          </a:p>
          <a:p>
            <a:r>
              <a:rPr lang="en-US" dirty="0" smtClean="0"/>
              <a:t>Snow cover presence or absence from </a:t>
            </a:r>
            <a:r>
              <a:rPr lang="en-US" dirty="0" err="1" smtClean="0"/>
              <a:t>AutoSnow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Total cloud liquid water path (</a:t>
            </a:r>
            <a:r>
              <a:rPr lang="en-US" dirty="0" err="1" smtClean="0"/>
              <a:t>LWP</a:t>
            </a:r>
            <a:r>
              <a:rPr lang="en-US" dirty="0" smtClean="0"/>
              <a:t>), vapor water path (</a:t>
            </a:r>
            <a:r>
              <a:rPr lang="en-US" dirty="0" err="1" smtClean="0"/>
              <a:t>VWP</a:t>
            </a:r>
            <a:r>
              <a:rPr lang="en-US" dirty="0" smtClean="0"/>
              <a:t>), 2-meter, and skin temperature 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s</a:t>
            </a:r>
            <a:r>
              <a:rPr lang="en-US" dirty="0" smtClean="0"/>
              <a:t>) from both </a:t>
            </a:r>
            <a:r>
              <a:rPr lang="en-US" dirty="0" err="1" smtClean="0"/>
              <a:t>MERRA</a:t>
            </a:r>
            <a:r>
              <a:rPr lang="en-US" dirty="0" smtClean="0"/>
              <a:t>-2 and </a:t>
            </a:r>
            <a:r>
              <a:rPr lang="en-US" dirty="0" err="1" smtClean="0"/>
              <a:t>ECMWF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C52-DB54-4FA1-8F91-25A01196F6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2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74" y="193110"/>
            <a:ext cx="10515600" cy="73939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n-lt"/>
              </a:rPr>
              <a:t>Tb variations over snow-covered surfaces </a:t>
            </a:r>
            <a:endParaRPr lang="en-US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025489" y="1131686"/>
            <a:ext cx="4246830" cy="4245384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spcBef>
                <a:spcPts val="1800"/>
              </a:spcBef>
              <a:buNone/>
            </a:pPr>
            <a:endParaRPr lang="en-US" sz="200" dirty="0" smtClean="0"/>
          </a:p>
          <a:p>
            <a:pPr>
              <a:spcBef>
                <a:spcPts val="1800"/>
              </a:spcBef>
            </a:pPr>
            <a:r>
              <a:rPr lang="en-US" sz="2400" dirty="0" smtClean="0"/>
              <a:t>The bowl shape of </a:t>
            </a:r>
            <a:r>
              <a:rPr lang="en-US" sz="2400" dirty="0" err="1" smtClean="0"/>
              <a:t>Tbs</a:t>
            </a:r>
            <a:r>
              <a:rPr lang="en-US" sz="2400" dirty="0" smtClean="0"/>
              <a:t> as </a:t>
            </a:r>
            <a:r>
              <a:rPr lang="en-US" sz="2400" dirty="0" err="1" smtClean="0"/>
              <a:t>SWE</a:t>
            </a:r>
            <a:r>
              <a:rPr lang="en-US" sz="2400" dirty="0" smtClean="0"/>
              <a:t> increases matches with the previous studies on </a:t>
            </a:r>
            <a:r>
              <a:rPr lang="en-US" sz="2400" dirty="0" err="1" smtClean="0"/>
              <a:t>SWE</a:t>
            </a:r>
            <a:r>
              <a:rPr lang="en-US" sz="2400" dirty="0" smtClean="0"/>
              <a:t> analysis such as </a:t>
            </a:r>
            <a:r>
              <a:rPr lang="en-US" sz="2400" dirty="0" err="1"/>
              <a:t>Rosenreid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dirty="0" err="1" smtClean="0"/>
              <a:t>Grody</a:t>
            </a:r>
            <a:r>
              <a:rPr lang="en-US" sz="2400" dirty="0" smtClean="0"/>
              <a:t> (2000). </a:t>
            </a:r>
          </a:p>
          <a:p>
            <a:endParaRPr lang="en-US" sz="2400" dirty="0" smtClean="0"/>
          </a:p>
          <a:p>
            <a:r>
              <a:rPr lang="en-US" sz="2400" dirty="0" smtClean="0"/>
              <a:t>However, the pattern of increase and decrease in </a:t>
            </a:r>
            <a:r>
              <a:rPr lang="en-US" sz="2400" dirty="0" err="1" smtClean="0"/>
              <a:t>Tbs</a:t>
            </a:r>
            <a:r>
              <a:rPr lang="en-US" sz="2400" dirty="0" smtClean="0"/>
              <a:t> with the increase in </a:t>
            </a:r>
            <a:r>
              <a:rPr lang="en-US" sz="2400" dirty="0" err="1" smtClean="0"/>
              <a:t>LWP</a:t>
            </a:r>
            <a:r>
              <a:rPr lang="en-US" sz="2400" dirty="0" smtClean="0"/>
              <a:t> emission and </a:t>
            </a:r>
            <a:r>
              <a:rPr lang="en-US" sz="2400" dirty="0" err="1" smtClean="0"/>
              <a:t>SWE</a:t>
            </a:r>
            <a:r>
              <a:rPr lang="en-US" sz="2400" dirty="0" smtClean="0"/>
              <a:t> scattering also follow the </a:t>
            </a:r>
            <a:r>
              <a:rPr lang="en-US" sz="2400" dirty="0" smtClean="0">
                <a:solidFill>
                  <a:srgbClr val="C00000"/>
                </a:solidFill>
              </a:rPr>
              <a:t>pattern of skin temperature variations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83" y="1131686"/>
            <a:ext cx="5486400" cy="531991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C52-DB54-4FA1-8F91-25A01196F6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484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n-lt"/>
              </a:rPr>
              <a:t>The Skin temperature variations with the increase of </a:t>
            </a:r>
            <a:r>
              <a:rPr lang="en-US" sz="3600" b="1" dirty="0" err="1" smtClean="0">
                <a:solidFill>
                  <a:srgbClr val="C00000"/>
                </a:solidFill>
                <a:latin typeface="+mn-lt"/>
              </a:rPr>
              <a:t>SWE</a:t>
            </a:r>
            <a:r>
              <a:rPr lang="en-US" sz="3600" b="1" dirty="0" smtClean="0">
                <a:solidFill>
                  <a:srgbClr val="C00000"/>
                </a:solidFill>
                <a:latin typeface="+mn-lt"/>
              </a:rPr>
              <a:t> and </a:t>
            </a:r>
            <a:r>
              <a:rPr lang="en-US" sz="3600" b="1" dirty="0" err="1" smtClean="0">
                <a:solidFill>
                  <a:srgbClr val="C00000"/>
                </a:solidFill>
                <a:latin typeface="+mn-lt"/>
              </a:rPr>
              <a:t>LWP</a:t>
            </a:r>
            <a:r>
              <a:rPr lang="en-US" sz="3600" b="1" dirty="0" smtClean="0">
                <a:solidFill>
                  <a:srgbClr val="C00000"/>
                </a:solidFill>
                <a:latin typeface="+mn-lt"/>
              </a:rPr>
              <a:t> </a:t>
            </a:r>
            <a:endParaRPr lang="en-US" sz="36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19587"/>
            <a:ext cx="4552950" cy="3419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213" y="1619587"/>
            <a:ext cx="3886200" cy="114300"/>
          </a:xfrm>
          <a:prstGeom prst="rect">
            <a:avLst/>
          </a:prstGeom>
        </p:spPr>
      </p:pic>
      <p:pic>
        <p:nvPicPr>
          <p:cNvPr id="11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92427"/>
            <a:ext cx="4552950" cy="34194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71"/>
          <a:stretch/>
        </p:blipFill>
        <p:spPr>
          <a:xfrm>
            <a:off x="5769038" y="1816217"/>
            <a:ext cx="5162550" cy="31956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23122" y="5198088"/>
            <a:ext cx="9808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LWP</a:t>
            </a:r>
            <a:r>
              <a:rPr lang="en-US" dirty="0" smtClean="0"/>
              <a:t> and skin temperature snow cover with and without snowfall is very different.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Thus, it is almost impossible to find enough data binned over both </a:t>
            </a:r>
            <a:r>
              <a:rPr lang="en-US" dirty="0" err="1" smtClean="0"/>
              <a:t>SWE</a:t>
            </a:r>
            <a:r>
              <a:rPr lang="en-US" dirty="0" smtClean="0"/>
              <a:t> and </a:t>
            </a:r>
            <a:r>
              <a:rPr lang="en-US" dirty="0" err="1" smtClean="0"/>
              <a:t>LWP</a:t>
            </a:r>
            <a:r>
              <a:rPr lang="en-US" dirty="0" smtClean="0"/>
              <a:t> for a small enough skin temperature interval to avoid its effects on brightness temperatures.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C52-DB54-4FA1-8F91-25A01196F6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7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467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+mn-lt"/>
              </a:rPr>
              <a:t>Our approach: Deconvolution  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128" y="1146954"/>
            <a:ext cx="8590472" cy="5029649"/>
            <a:chOff x="838200" y="1466847"/>
            <a:chExt cx="10993022" cy="4710115"/>
          </a:xfrm>
        </p:grpSpPr>
        <p:sp>
          <p:nvSpPr>
            <p:cNvPr id="6" name="Freeform 5"/>
            <p:cNvSpPr/>
            <p:nvPr/>
          </p:nvSpPr>
          <p:spPr>
            <a:xfrm rot="16200000">
              <a:off x="181989" y="2130979"/>
              <a:ext cx="4702194" cy="3389772"/>
            </a:xfrm>
            <a:custGeom>
              <a:avLst/>
              <a:gdLst>
                <a:gd name="connsiteX0" fmla="*/ 0 w 3918494"/>
                <a:gd name="connsiteY0" fmla="*/ 195925 h 4702193"/>
                <a:gd name="connsiteX1" fmla="*/ 195925 w 3918494"/>
                <a:gd name="connsiteY1" fmla="*/ 0 h 4702193"/>
                <a:gd name="connsiteX2" fmla="*/ 3722569 w 3918494"/>
                <a:gd name="connsiteY2" fmla="*/ 0 h 4702193"/>
                <a:gd name="connsiteX3" fmla="*/ 3918494 w 3918494"/>
                <a:gd name="connsiteY3" fmla="*/ 195925 h 4702193"/>
                <a:gd name="connsiteX4" fmla="*/ 3918494 w 3918494"/>
                <a:gd name="connsiteY4" fmla="*/ 4506268 h 4702193"/>
                <a:gd name="connsiteX5" fmla="*/ 3722569 w 3918494"/>
                <a:gd name="connsiteY5" fmla="*/ 4702193 h 4702193"/>
                <a:gd name="connsiteX6" fmla="*/ 195925 w 3918494"/>
                <a:gd name="connsiteY6" fmla="*/ 4702193 h 4702193"/>
                <a:gd name="connsiteX7" fmla="*/ 0 w 3918494"/>
                <a:gd name="connsiteY7" fmla="*/ 4506268 h 4702193"/>
                <a:gd name="connsiteX8" fmla="*/ 0 w 3918494"/>
                <a:gd name="connsiteY8" fmla="*/ 195925 h 47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18494" h="4702193">
                  <a:moveTo>
                    <a:pt x="3755223" y="1"/>
                  </a:moveTo>
                  <a:cubicBezTo>
                    <a:pt x="3845394" y="1"/>
                    <a:pt x="3918494" y="105263"/>
                    <a:pt x="3918494" y="235111"/>
                  </a:cubicBezTo>
                  <a:lnTo>
                    <a:pt x="3918494" y="4467082"/>
                  </a:lnTo>
                  <a:cubicBezTo>
                    <a:pt x="3918494" y="4596930"/>
                    <a:pt x="3845394" y="4702192"/>
                    <a:pt x="3755223" y="4702192"/>
                  </a:cubicBezTo>
                  <a:lnTo>
                    <a:pt x="163271" y="4702192"/>
                  </a:lnTo>
                  <a:cubicBezTo>
                    <a:pt x="73100" y="4702192"/>
                    <a:pt x="0" y="4596930"/>
                    <a:pt x="0" y="4467082"/>
                  </a:cubicBezTo>
                  <a:lnTo>
                    <a:pt x="0" y="235111"/>
                  </a:lnTo>
                  <a:cubicBezTo>
                    <a:pt x="0" y="105263"/>
                    <a:pt x="73100" y="1"/>
                    <a:pt x="163271" y="1"/>
                  </a:cubicBezTo>
                  <a:lnTo>
                    <a:pt x="3755223" y="1"/>
                  </a:lnTo>
                  <a:close/>
                </a:path>
              </a:pathLst>
            </a:custGeom>
            <a:solidFill>
              <a:srgbClr val="08519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75439" rIns="45720" bIns="3235379" numCol="1" spcCol="1270" anchor="t" anchorCtr="0">
              <a:noAutofit/>
            </a:bodyPr>
            <a:lstStyle/>
            <a:p>
              <a:pPr lvl="0" algn="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dirty="0">
                <a:solidFill>
                  <a:srgbClr val="FFFF00"/>
                </a:solidFill>
              </a:endParaRPr>
            </a:p>
            <a:p>
              <a:pPr lvl="0" algn="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dirty="0">
                <a:solidFill>
                  <a:srgbClr val="FFFF00"/>
                </a:solidFill>
              </a:endParaRPr>
            </a:p>
            <a:p>
              <a:pPr lvl="0" algn="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>
                  <a:solidFill>
                    <a:srgbClr val="FFFF00"/>
                  </a:solidFill>
                </a:rPr>
                <a:t>Remove the Skin temperature effects </a:t>
              </a:r>
              <a:endParaRPr lang="en-US" sz="2200" kern="1200" dirty="0">
                <a:solidFill>
                  <a:srgbClr val="FFFF00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1447497" y="1924520"/>
              <a:ext cx="2919278" cy="3786847"/>
            </a:xfrm>
            <a:custGeom>
              <a:avLst/>
              <a:gdLst>
                <a:gd name="connsiteX0" fmla="*/ 0 w 2919278"/>
                <a:gd name="connsiteY0" fmla="*/ 0 h 4702193"/>
                <a:gd name="connsiteX1" fmla="*/ 2919278 w 2919278"/>
                <a:gd name="connsiteY1" fmla="*/ 0 h 4702193"/>
                <a:gd name="connsiteX2" fmla="*/ 2919278 w 2919278"/>
                <a:gd name="connsiteY2" fmla="*/ 4702193 h 4702193"/>
                <a:gd name="connsiteX3" fmla="*/ 0 w 2919278"/>
                <a:gd name="connsiteY3" fmla="*/ 4702193 h 4702193"/>
                <a:gd name="connsiteX4" fmla="*/ 0 w 2919278"/>
                <a:gd name="connsiteY4" fmla="*/ 0 h 47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9278" h="4702193">
                  <a:moveTo>
                    <a:pt x="0" y="0"/>
                  </a:moveTo>
                  <a:lnTo>
                    <a:pt x="2919278" y="0"/>
                  </a:lnTo>
                  <a:lnTo>
                    <a:pt x="2919278" y="4702193"/>
                  </a:lnTo>
                  <a:lnTo>
                    <a:pt x="0" y="470219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9728" rIns="0" bIns="0" numCol="1" spcCol="1270" anchor="t" anchorCtr="0">
              <a:noAutofit/>
            </a:bodyPr>
            <a:lstStyle/>
            <a:p>
              <a:pPr lvl="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Calculating the variations of clear-sky </a:t>
              </a:r>
              <a:r>
                <a:rPr lang="en-US" sz="2800" dirty="0" smtClean="0"/>
                <a:t>emissivity of </a:t>
              </a:r>
              <a:r>
                <a:rPr lang="en-US" sz="2800" kern="1200" dirty="0" smtClean="0"/>
                <a:t>snow cover with increase of </a:t>
              </a:r>
              <a:r>
                <a:rPr lang="en-US" sz="2800" kern="1200" dirty="0" err="1" smtClean="0"/>
                <a:t>SWE</a:t>
              </a:r>
              <a:r>
                <a:rPr lang="en-US" sz="2800" kern="1200" dirty="0" smtClean="0"/>
                <a:t> </a:t>
              </a:r>
              <a:endParaRPr lang="en-US" sz="2800" kern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Freeform 7"/>
                <p:cNvSpPr/>
                <p:nvPr/>
              </p:nvSpPr>
              <p:spPr>
                <a:xfrm rot="16200000">
                  <a:off x="3732836" y="2069492"/>
                  <a:ext cx="4702194" cy="3512744"/>
                </a:xfrm>
                <a:custGeom>
                  <a:avLst/>
                  <a:gdLst>
                    <a:gd name="connsiteX0" fmla="*/ 0 w 3433424"/>
                    <a:gd name="connsiteY0" fmla="*/ 171671 h 4702193"/>
                    <a:gd name="connsiteX1" fmla="*/ 171671 w 3433424"/>
                    <a:gd name="connsiteY1" fmla="*/ 0 h 4702193"/>
                    <a:gd name="connsiteX2" fmla="*/ 3261753 w 3433424"/>
                    <a:gd name="connsiteY2" fmla="*/ 0 h 4702193"/>
                    <a:gd name="connsiteX3" fmla="*/ 3433424 w 3433424"/>
                    <a:gd name="connsiteY3" fmla="*/ 171671 h 4702193"/>
                    <a:gd name="connsiteX4" fmla="*/ 3433424 w 3433424"/>
                    <a:gd name="connsiteY4" fmla="*/ 4530522 h 4702193"/>
                    <a:gd name="connsiteX5" fmla="*/ 3261753 w 3433424"/>
                    <a:gd name="connsiteY5" fmla="*/ 4702193 h 4702193"/>
                    <a:gd name="connsiteX6" fmla="*/ 171671 w 3433424"/>
                    <a:gd name="connsiteY6" fmla="*/ 4702193 h 4702193"/>
                    <a:gd name="connsiteX7" fmla="*/ 0 w 3433424"/>
                    <a:gd name="connsiteY7" fmla="*/ 4530522 h 4702193"/>
                    <a:gd name="connsiteX8" fmla="*/ 0 w 3433424"/>
                    <a:gd name="connsiteY8" fmla="*/ 171671 h 4702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33424" h="4702193">
                      <a:moveTo>
                        <a:pt x="3308074" y="1"/>
                      </a:moveTo>
                      <a:cubicBezTo>
                        <a:pt x="3377302" y="1"/>
                        <a:pt x="3433424" y="105263"/>
                        <a:pt x="3433424" y="235110"/>
                      </a:cubicBezTo>
                      <a:lnTo>
                        <a:pt x="3433424" y="4467083"/>
                      </a:lnTo>
                      <a:cubicBezTo>
                        <a:pt x="3433424" y="4596930"/>
                        <a:pt x="3377302" y="4702192"/>
                        <a:pt x="3308074" y="4702192"/>
                      </a:cubicBezTo>
                      <a:lnTo>
                        <a:pt x="125350" y="4702192"/>
                      </a:lnTo>
                      <a:cubicBezTo>
                        <a:pt x="56122" y="4702192"/>
                        <a:pt x="0" y="4596930"/>
                        <a:pt x="0" y="4467083"/>
                      </a:cubicBezTo>
                      <a:lnTo>
                        <a:pt x="0" y="235110"/>
                      </a:lnTo>
                      <a:cubicBezTo>
                        <a:pt x="0" y="105263"/>
                        <a:pt x="56122" y="1"/>
                        <a:pt x="125350" y="1"/>
                      </a:cubicBezTo>
                      <a:lnTo>
                        <a:pt x="3308074" y="1"/>
                      </a:lnTo>
                      <a:close/>
                    </a:path>
                  </a:pathLst>
                </a:custGeom>
                <a:solidFill>
                  <a:srgbClr val="238443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846395" tIns="75437" rIns="97791" bIns="2746741" numCol="1" spcCol="1270" anchor="t" anchorCtr="0">
                  <a:noAutofit/>
                </a:bodyPr>
                <a:lstStyle/>
                <a:p>
                  <a:pPr lvl="0" algn="r" defTabSz="977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0" i="1" kern="12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kern="12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Tb</m:t>
                            </m:r>
                          </m:e>
                          <m:sub>
                            <m:r>
                              <a:rPr lang="en-US" sz="2200" b="0" i="1" kern="12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00" b="0" i="1" kern="12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𝐿𝑊𝑃</m:t>
                            </m:r>
                            <m:r>
                              <a:rPr lang="en-US" sz="2200" b="0" i="1" kern="12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=0)</m:t>
                            </m:r>
                          </m:sub>
                        </m:sSub>
                        <m:r>
                          <a:rPr lang="en-US" sz="2200" b="0" i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200" b="0" i="1" kern="12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kern="12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200" b="0" i="1" kern="12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𝑠𝑛𝑜𝑤</m:t>
                            </m:r>
                          </m:sub>
                        </m:sSub>
                        <m:r>
                          <a:rPr lang="en-US" sz="2200" b="0" i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sz="2200" b="0" i="1" kern="12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kern="12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200" b="0" i="1" kern="12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200" b="0" i="1" kern="12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US" sz="2200" b="0" i="1" kern="12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𝐿𝑊𝑃</m:t>
                            </m:r>
                            <m:r>
                              <a:rPr lang="en-US" sz="2200" b="0" i="1" kern="12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&gt;0)</m:t>
                            </m:r>
                          </m:sub>
                        </m:sSub>
                      </m:oMath>
                    </m:oMathPara>
                  </a14:m>
                  <a:endParaRPr lang="en-US" sz="2200" kern="12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Freeform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732836" y="2069492"/>
                  <a:ext cx="4702194" cy="3512744"/>
                </a:xfrm>
                <a:custGeom>
                  <a:avLst/>
                  <a:gdLst>
                    <a:gd name="connsiteX0" fmla="*/ 0 w 3433424"/>
                    <a:gd name="connsiteY0" fmla="*/ 171671 h 4702193"/>
                    <a:gd name="connsiteX1" fmla="*/ 171671 w 3433424"/>
                    <a:gd name="connsiteY1" fmla="*/ 0 h 4702193"/>
                    <a:gd name="connsiteX2" fmla="*/ 3261753 w 3433424"/>
                    <a:gd name="connsiteY2" fmla="*/ 0 h 4702193"/>
                    <a:gd name="connsiteX3" fmla="*/ 3433424 w 3433424"/>
                    <a:gd name="connsiteY3" fmla="*/ 171671 h 4702193"/>
                    <a:gd name="connsiteX4" fmla="*/ 3433424 w 3433424"/>
                    <a:gd name="connsiteY4" fmla="*/ 4530522 h 4702193"/>
                    <a:gd name="connsiteX5" fmla="*/ 3261753 w 3433424"/>
                    <a:gd name="connsiteY5" fmla="*/ 4702193 h 4702193"/>
                    <a:gd name="connsiteX6" fmla="*/ 171671 w 3433424"/>
                    <a:gd name="connsiteY6" fmla="*/ 4702193 h 4702193"/>
                    <a:gd name="connsiteX7" fmla="*/ 0 w 3433424"/>
                    <a:gd name="connsiteY7" fmla="*/ 4530522 h 4702193"/>
                    <a:gd name="connsiteX8" fmla="*/ 0 w 3433424"/>
                    <a:gd name="connsiteY8" fmla="*/ 171671 h 4702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33424" h="4702193">
                      <a:moveTo>
                        <a:pt x="3308074" y="1"/>
                      </a:moveTo>
                      <a:cubicBezTo>
                        <a:pt x="3377302" y="1"/>
                        <a:pt x="3433424" y="105263"/>
                        <a:pt x="3433424" y="235110"/>
                      </a:cubicBezTo>
                      <a:lnTo>
                        <a:pt x="3433424" y="4467083"/>
                      </a:lnTo>
                      <a:cubicBezTo>
                        <a:pt x="3433424" y="4596930"/>
                        <a:pt x="3377302" y="4702192"/>
                        <a:pt x="3308074" y="4702192"/>
                      </a:cubicBezTo>
                      <a:lnTo>
                        <a:pt x="125350" y="4702192"/>
                      </a:lnTo>
                      <a:cubicBezTo>
                        <a:pt x="56122" y="4702192"/>
                        <a:pt x="0" y="4596930"/>
                        <a:pt x="0" y="4467083"/>
                      </a:cubicBezTo>
                      <a:lnTo>
                        <a:pt x="0" y="235110"/>
                      </a:lnTo>
                      <a:cubicBezTo>
                        <a:pt x="0" y="105263"/>
                        <a:pt x="56122" y="1"/>
                        <a:pt x="125350" y="1"/>
                      </a:cubicBezTo>
                      <a:lnTo>
                        <a:pt x="3308074" y="1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Flowchart: Extract 8"/>
            <p:cNvSpPr/>
            <p:nvPr/>
          </p:nvSpPr>
          <p:spPr>
            <a:xfrm rot="5400000">
              <a:off x="4073509" y="5191630"/>
              <a:ext cx="691446" cy="587774"/>
            </a:xfrm>
            <a:prstGeom prst="flowChartExtra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Freeform 9"/>
                <p:cNvSpPr/>
                <p:nvPr/>
              </p:nvSpPr>
              <p:spPr>
                <a:xfrm>
                  <a:off x="4851922" y="1683944"/>
                  <a:ext cx="3035337" cy="3986023"/>
                </a:xfrm>
                <a:custGeom>
                  <a:avLst/>
                  <a:gdLst>
                    <a:gd name="connsiteX0" fmla="*/ 0 w 2557901"/>
                    <a:gd name="connsiteY0" fmla="*/ 0 h 4702193"/>
                    <a:gd name="connsiteX1" fmla="*/ 2557901 w 2557901"/>
                    <a:gd name="connsiteY1" fmla="*/ 0 h 4702193"/>
                    <a:gd name="connsiteX2" fmla="*/ 2557901 w 2557901"/>
                    <a:gd name="connsiteY2" fmla="*/ 4702193 h 4702193"/>
                    <a:gd name="connsiteX3" fmla="*/ 0 w 2557901"/>
                    <a:gd name="connsiteY3" fmla="*/ 4702193 h 4702193"/>
                    <a:gd name="connsiteX4" fmla="*/ 0 w 2557901"/>
                    <a:gd name="connsiteY4" fmla="*/ 0 h 4702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7901" h="4702193">
                      <a:moveTo>
                        <a:pt x="0" y="0"/>
                      </a:moveTo>
                      <a:lnTo>
                        <a:pt x="2557901" y="0"/>
                      </a:lnTo>
                      <a:lnTo>
                        <a:pt x="2557901" y="4702193"/>
                      </a:lnTo>
                      <a:lnTo>
                        <a:pt x="0" y="47021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sp3d/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109728" rIns="0" bIns="0" numCol="1" spcCol="1270" anchor="t" anchorCtr="0">
                  <a:noAutofit/>
                </a:bodyPr>
                <a:lstStyle/>
                <a:p>
                  <a:pPr lvl="0" algn="l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800" kern="1200" dirty="0" smtClean="0"/>
                    <a:t>Analyzing the </a:t>
                  </a:r>
                  <a14:m>
                    <m:oMath xmlns:m="http://schemas.openxmlformats.org/officeDocument/2006/math">
                      <m:r>
                        <a:rPr lang="en-US" sz="280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a14:m>
                  <a:r>
                    <a:rPr lang="en-US" sz="2800" kern="1200" dirty="0" smtClean="0"/>
                    <a:t>Tb variations over the snow-covered surfaces (with no precipitation) with increase of </a:t>
                  </a:r>
                  <a:r>
                    <a:rPr lang="en-US" sz="2800" kern="1200" dirty="0" err="1" smtClean="0"/>
                    <a:t>SWE</a:t>
                  </a:r>
                  <a:r>
                    <a:rPr lang="en-US" sz="2800" kern="1200" dirty="0" smtClean="0"/>
                    <a:t> and </a:t>
                  </a:r>
                  <a:r>
                    <a:rPr lang="en-US" sz="2800" kern="1200" dirty="0" err="1" smtClean="0"/>
                    <a:t>LWP</a:t>
                  </a:r>
                  <a:r>
                    <a:rPr lang="en-US" sz="2800" kern="1200" dirty="0" smtClean="0"/>
                    <a:t> as a parameter </a:t>
                  </a:r>
                  <a:endParaRPr lang="en-US" sz="2800" kern="1200" dirty="0"/>
                </a:p>
              </p:txBody>
            </p:sp>
          </mc:Choice>
          <mc:Fallback xmlns="">
            <p:sp>
              <p:nvSpPr>
                <p:cNvPr id="10" name="Freeform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1922" y="1683944"/>
                  <a:ext cx="3035337" cy="3986023"/>
                </a:xfrm>
                <a:custGeom>
                  <a:avLst/>
                  <a:gdLst>
                    <a:gd name="connsiteX0" fmla="*/ 0 w 2557901"/>
                    <a:gd name="connsiteY0" fmla="*/ 0 h 4702193"/>
                    <a:gd name="connsiteX1" fmla="*/ 2557901 w 2557901"/>
                    <a:gd name="connsiteY1" fmla="*/ 0 h 4702193"/>
                    <a:gd name="connsiteX2" fmla="*/ 2557901 w 2557901"/>
                    <a:gd name="connsiteY2" fmla="*/ 4702193 h 4702193"/>
                    <a:gd name="connsiteX3" fmla="*/ 0 w 2557901"/>
                    <a:gd name="connsiteY3" fmla="*/ 4702193 h 4702193"/>
                    <a:gd name="connsiteX4" fmla="*/ 0 w 2557901"/>
                    <a:gd name="connsiteY4" fmla="*/ 0 h 4702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7901" h="4702193">
                      <a:moveTo>
                        <a:pt x="0" y="0"/>
                      </a:moveTo>
                      <a:lnTo>
                        <a:pt x="2557901" y="0"/>
                      </a:lnTo>
                      <a:lnTo>
                        <a:pt x="2557901" y="4702193"/>
                      </a:lnTo>
                      <a:lnTo>
                        <a:pt x="0" y="47021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 l="-9254" t="-860" r="-925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Freeform 10"/>
            <p:cNvSpPr/>
            <p:nvPr/>
          </p:nvSpPr>
          <p:spPr>
            <a:xfrm rot="16200000">
              <a:off x="7525405" y="1863224"/>
              <a:ext cx="4702193" cy="3909440"/>
            </a:xfrm>
            <a:custGeom>
              <a:avLst/>
              <a:gdLst>
                <a:gd name="connsiteX0" fmla="*/ 0 w 3500117"/>
                <a:gd name="connsiteY0" fmla="*/ 175006 h 4702193"/>
                <a:gd name="connsiteX1" fmla="*/ 175006 w 3500117"/>
                <a:gd name="connsiteY1" fmla="*/ 0 h 4702193"/>
                <a:gd name="connsiteX2" fmla="*/ 3325111 w 3500117"/>
                <a:gd name="connsiteY2" fmla="*/ 0 h 4702193"/>
                <a:gd name="connsiteX3" fmla="*/ 3500117 w 3500117"/>
                <a:gd name="connsiteY3" fmla="*/ 175006 h 4702193"/>
                <a:gd name="connsiteX4" fmla="*/ 3500117 w 3500117"/>
                <a:gd name="connsiteY4" fmla="*/ 4527187 h 4702193"/>
                <a:gd name="connsiteX5" fmla="*/ 3325111 w 3500117"/>
                <a:gd name="connsiteY5" fmla="*/ 4702193 h 4702193"/>
                <a:gd name="connsiteX6" fmla="*/ 175006 w 3500117"/>
                <a:gd name="connsiteY6" fmla="*/ 4702193 h 4702193"/>
                <a:gd name="connsiteX7" fmla="*/ 0 w 3500117"/>
                <a:gd name="connsiteY7" fmla="*/ 4527187 h 4702193"/>
                <a:gd name="connsiteX8" fmla="*/ 0 w 3500117"/>
                <a:gd name="connsiteY8" fmla="*/ 175006 h 47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00117" h="4702193">
                  <a:moveTo>
                    <a:pt x="3369849" y="1"/>
                  </a:moveTo>
                  <a:cubicBezTo>
                    <a:pt x="3441794" y="1"/>
                    <a:pt x="3500116" y="105264"/>
                    <a:pt x="3500116" y="235111"/>
                  </a:cubicBezTo>
                  <a:lnTo>
                    <a:pt x="3500116" y="4467082"/>
                  </a:lnTo>
                  <a:cubicBezTo>
                    <a:pt x="3500116" y="4596929"/>
                    <a:pt x="3441794" y="4702192"/>
                    <a:pt x="3369849" y="4702192"/>
                  </a:cubicBezTo>
                  <a:lnTo>
                    <a:pt x="130268" y="4702192"/>
                  </a:lnTo>
                  <a:cubicBezTo>
                    <a:pt x="58323" y="4702192"/>
                    <a:pt x="1" y="4596929"/>
                    <a:pt x="1" y="4467082"/>
                  </a:cubicBezTo>
                  <a:lnTo>
                    <a:pt x="1" y="235111"/>
                  </a:lnTo>
                  <a:cubicBezTo>
                    <a:pt x="1" y="105264"/>
                    <a:pt x="58323" y="1"/>
                    <a:pt x="130268" y="1"/>
                  </a:cubicBezTo>
                  <a:lnTo>
                    <a:pt x="3369849" y="1"/>
                  </a:lnTo>
                  <a:close/>
                </a:path>
              </a:pathLst>
            </a:custGeom>
            <a:solidFill>
              <a:srgbClr val="99340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18288" rIns="45720" bIns="2800094" numCol="1" spcCol="1270" anchor="ctr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50" dirty="0">
                <a:solidFill>
                  <a:srgbClr val="FFFF00"/>
                </a:solidFill>
              </a:endParaRPr>
            </a:p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rgbClr val="FFFF00"/>
                  </a:solidFill>
                </a:rPr>
                <a:t>Snowfall scattering on top of snow cover</a:t>
              </a:r>
              <a:endParaRPr lang="en-US" sz="2000" kern="1200" dirty="0">
                <a:solidFill>
                  <a:srgbClr val="FFFF00"/>
                </a:solidFill>
              </a:endParaRPr>
            </a:p>
          </p:txBody>
        </p:sp>
        <p:sp>
          <p:nvSpPr>
            <p:cNvPr id="12" name="Flowchart: Extract 11"/>
            <p:cNvSpPr/>
            <p:nvPr/>
          </p:nvSpPr>
          <p:spPr>
            <a:xfrm rot="5400000">
              <a:off x="7743382" y="5191630"/>
              <a:ext cx="691446" cy="587774"/>
            </a:xfrm>
            <a:prstGeom prst="flowChartExtra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716636" y="1610949"/>
              <a:ext cx="3080065" cy="4132012"/>
            </a:xfrm>
            <a:custGeom>
              <a:avLst/>
              <a:gdLst>
                <a:gd name="connsiteX0" fmla="*/ 0 w 2607587"/>
                <a:gd name="connsiteY0" fmla="*/ 0 h 4702193"/>
                <a:gd name="connsiteX1" fmla="*/ 2607587 w 2607587"/>
                <a:gd name="connsiteY1" fmla="*/ 0 h 4702193"/>
                <a:gd name="connsiteX2" fmla="*/ 2607587 w 2607587"/>
                <a:gd name="connsiteY2" fmla="*/ 4702193 h 4702193"/>
                <a:gd name="connsiteX3" fmla="*/ 0 w 2607587"/>
                <a:gd name="connsiteY3" fmla="*/ 4702193 h 4702193"/>
                <a:gd name="connsiteX4" fmla="*/ 0 w 2607587"/>
                <a:gd name="connsiteY4" fmla="*/ 0 h 47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7587" h="4702193">
                  <a:moveTo>
                    <a:pt x="0" y="0"/>
                  </a:moveTo>
                  <a:lnTo>
                    <a:pt x="2607587" y="0"/>
                  </a:lnTo>
                  <a:lnTo>
                    <a:pt x="2607587" y="4702193"/>
                  </a:lnTo>
                  <a:lnTo>
                    <a:pt x="0" y="470219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6012" rIns="0" bIns="0" numCol="1" spcCol="1270" anchor="t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Analyzing the variations of </a:t>
              </a:r>
              <a:r>
                <a:rPr lang="en-US" sz="2800" kern="1200" dirty="0" err="1" smtClean="0"/>
                <a:t>Tbs</a:t>
              </a:r>
              <a:r>
                <a:rPr lang="en-US" sz="2800" kern="1200" dirty="0" smtClean="0"/>
                <a:t> with </a:t>
              </a:r>
              <a:r>
                <a:rPr lang="en-US" sz="2800" kern="1200" dirty="0" err="1" smtClean="0"/>
                <a:t>SWE</a:t>
              </a:r>
              <a:r>
                <a:rPr lang="en-US" sz="2800" kern="1200" dirty="0" smtClean="0"/>
                <a:t> for different snowfall intensities compared to those </a:t>
              </a:r>
              <a:r>
                <a:rPr lang="en-US" sz="2800" kern="1200" dirty="0" err="1" smtClean="0"/>
                <a:t>Tbs</a:t>
              </a:r>
              <a:r>
                <a:rPr lang="en-US" sz="2800" kern="1200" dirty="0" smtClean="0"/>
                <a:t> with no precipitation over the snow cover. </a:t>
              </a:r>
            </a:p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/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C52-DB54-4FA1-8F91-25A01196F67A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4349" y="1825882"/>
            <a:ext cx="3079668" cy="270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82" y="122517"/>
            <a:ext cx="11834191" cy="642801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n-lt"/>
              </a:rPr>
              <a:t>Clear-sky emissivity:  to remove the skin temperature effects </a:t>
            </a:r>
            <a:endParaRPr lang="en-US" sz="36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6718" y="6302357"/>
            <a:ext cx="4518445" cy="318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37" y="1284503"/>
            <a:ext cx="5486400" cy="50006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3735"/>
          <a:stretch/>
        </p:blipFill>
        <p:spPr>
          <a:xfrm>
            <a:off x="6063560" y="3819264"/>
            <a:ext cx="5290240" cy="27935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33036" y="636110"/>
                <a:ext cx="6258963" cy="309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Clear sky brightness temperature observations over the snow-covered surfaces: </a:t>
                </a:r>
                <a:r>
                  <a:rPr lang="en-US" dirty="0" err="1" smtClean="0"/>
                  <a:t>LWP</a:t>
                </a:r>
                <a:r>
                  <a:rPr lang="en-US" dirty="0" smtClean="0"/>
                  <a:t> = 0 (with both </a:t>
                </a:r>
                <a:r>
                  <a:rPr lang="en-US" dirty="0" err="1" smtClean="0"/>
                  <a:t>MERRA</a:t>
                </a:r>
                <a:r>
                  <a:rPr lang="en-US" dirty="0" smtClean="0"/>
                  <a:t>-2 and </a:t>
                </a:r>
                <a:r>
                  <a:rPr lang="en-US" dirty="0" err="1" smtClean="0"/>
                  <a:t>ECMWF</a:t>
                </a:r>
                <a:r>
                  <a:rPr lang="en-US" dirty="0" smtClean="0"/>
                  <a:t>) and the total integrated precipitable liquid and ice water = 0.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𝑠𝑛𝑜𝑤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total emissivity decreases with the increase of </a:t>
                </a:r>
                <a:r>
                  <a:rPr lang="en-US" dirty="0" err="1" smtClean="0"/>
                  <a:t>SWE</a:t>
                </a:r>
                <a:r>
                  <a:rPr lang="en-US" dirty="0" smtClean="0"/>
                  <a:t> is larger for lower-frequency compared to the high-frequency channels. 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As the </a:t>
                </a:r>
                <a:r>
                  <a:rPr lang="en-US" dirty="0" err="1" smtClean="0"/>
                  <a:t>SWE</a:t>
                </a:r>
                <a:r>
                  <a:rPr lang="en-US" dirty="0" smtClean="0"/>
                  <a:t> increases, the emissivity of 166 and 183 ±7 GHz channels is decreasing with a lower rate compared to the emissivity of 89 GHz.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036" y="636110"/>
                <a:ext cx="6258963" cy="3093154"/>
              </a:xfrm>
              <a:prstGeom prst="rect">
                <a:avLst/>
              </a:prstGeom>
              <a:blipFill>
                <a:blip r:embed="rId5"/>
                <a:stretch>
                  <a:fillRect l="-584" t="-984" r="-584" b="-2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C52-DB54-4FA1-8F91-25A01196F6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6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62" y="225215"/>
            <a:ext cx="11764073" cy="826713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n-lt"/>
              </a:rPr>
              <a:t>The combined effects of </a:t>
            </a:r>
            <a:r>
              <a:rPr lang="en-US" sz="4000" b="1" dirty="0" err="1" smtClean="0">
                <a:solidFill>
                  <a:srgbClr val="C00000"/>
                </a:solidFill>
                <a:latin typeface="+mn-lt"/>
              </a:rPr>
              <a:t>LWP</a:t>
            </a:r>
            <a:r>
              <a:rPr lang="en-US" sz="4000" b="1" dirty="0" smtClean="0">
                <a:solidFill>
                  <a:srgbClr val="C00000"/>
                </a:solidFill>
                <a:latin typeface="+mn-lt"/>
              </a:rPr>
              <a:t> and </a:t>
            </a:r>
            <a:r>
              <a:rPr lang="en-US" sz="4000" b="1" dirty="0" err="1" smtClean="0">
                <a:solidFill>
                  <a:srgbClr val="C00000"/>
                </a:solidFill>
                <a:latin typeface="+mn-lt"/>
              </a:rPr>
              <a:t>SWE</a:t>
            </a:r>
            <a:r>
              <a:rPr lang="en-US" sz="4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+mn-lt"/>
              </a:rPr>
              <a:t>when there is no precipitation in the sky</a:t>
            </a:r>
            <a:endParaRPr lang="en-US" sz="40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927" y="1983039"/>
            <a:ext cx="1920240" cy="15675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572" t="59356" r="64018" b="34090"/>
          <a:stretch/>
        </p:blipFill>
        <p:spPr>
          <a:xfrm>
            <a:off x="766971" y="3578835"/>
            <a:ext cx="1554480" cy="327643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767174" y="1952959"/>
            <a:ext cx="1904414" cy="1957452"/>
            <a:chOff x="2423328" y="1781568"/>
            <a:chExt cx="1761108" cy="183749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b="11956"/>
            <a:stretch/>
          </p:blipFill>
          <p:spPr>
            <a:xfrm>
              <a:off x="2423328" y="1781568"/>
              <a:ext cx="1761108" cy="14700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5572" t="59356" r="64018" b="34090"/>
            <a:stretch/>
          </p:blipFill>
          <p:spPr>
            <a:xfrm>
              <a:off x="2652862" y="3296252"/>
              <a:ext cx="1531574" cy="322814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1889" y="2307234"/>
            <a:ext cx="1493097" cy="121170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792937" y="1100330"/>
            <a:ext cx="5242324" cy="5159216"/>
            <a:chOff x="5317222" y="1582145"/>
            <a:chExt cx="5242324" cy="51592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b="33450"/>
            <a:stretch/>
          </p:blipFill>
          <p:spPr>
            <a:xfrm>
              <a:off x="5317222" y="1804186"/>
              <a:ext cx="5203455" cy="326678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87046" y="1588782"/>
              <a:ext cx="731520" cy="14020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07469" y="1582145"/>
              <a:ext cx="822960" cy="1391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319332" y="1584433"/>
              <a:ext cx="1005840" cy="136890"/>
            </a:xfrm>
            <a:prstGeom prst="rect">
              <a:avLst/>
            </a:prstGeom>
          </p:spPr>
        </p:pic>
        <p:pic>
          <p:nvPicPr>
            <p:cNvPr id="15" name="Content Placeholder 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38322" y="5082799"/>
              <a:ext cx="5221224" cy="165856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61044" y="1563235"/>
                <a:ext cx="3349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7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400" b="1" i="1" dirty="0">
                  <a:solidFill>
                    <a:srgbClr val="700000"/>
                  </a:solidFill>
                  <a:latin typeface="Berlin Sans FB" panose="020E0602020502020306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044" y="1563235"/>
                <a:ext cx="334978" cy="369332"/>
              </a:xfrm>
              <a:prstGeom prst="rect">
                <a:avLst/>
              </a:prstGeom>
              <a:blipFill>
                <a:blip r:embed="rId10"/>
                <a:stretch>
                  <a:fillRect l="-7273" r="-10909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98230" y="1578624"/>
            <a:ext cx="1936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Emissivity (clear-sky)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3092799" y="1614405"/>
            <a:ext cx="1936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Skin temperature</a:t>
            </a:r>
            <a:endParaRPr lang="en-US" sz="1600" dirty="0"/>
          </a:p>
        </p:txBody>
      </p:sp>
      <p:sp>
        <p:nvSpPr>
          <p:cNvPr id="21" name="Right Arrow 20"/>
          <p:cNvSpPr/>
          <p:nvPr/>
        </p:nvSpPr>
        <p:spPr>
          <a:xfrm>
            <a:off x="4820195" y="1659229"/>
            <a:ext cx="1828800" cy="27432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342962" y="3904857"/>
                <a:ext cx="6162090" cy="276998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 Not considering the effects of skin temperature increases in Tb variations might end up in over-estimation of the effects of </a:t>
                </a:r>
                <a:r>
                  <a:rPr lang="en-US" sz="1600" dirty="0" err="1" smtClean="0"/>
                  <a:t>LWP</a:t>
                </a:r>
                <a:r>
                  <a:rPr lang="en-US" sz="1600" dirty="0" smtClean="0"/>
                  <a:t> emission over the snow cover.</a:t>
                </a:r>
              </a:p>
              <a:p>
                <a:pPr marL="285750" indent="-285750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The </a:t>
                </a:r>
                <a:r>
                  <a:rPr lang="en-US" sz="1600" dirty="0" smtClean="0"/>
                  <a:t>center of each path indicates the amount of increase in Tb at a fixed </a:t>
                </a:r>
                <a:r>
                  <a:rPr lang="en-US" sz="1600" dirty="0" err="1" smtClean="0"/>
                  <a:t>LWP</a:t>
                </a:r>
                <a:r>
                  <a:rPr lang="en-US" sz="1600" dirty="0" smtClean="0"/>
                  <a:t> interval and </a:t>
                </a:r>
                <a:r>
                  <a:rPr lang="en-US" sz="1600" dirty="0" err="1" smtClean="0"/>
                  <a:t>and</a:t>
                </a:r>
                <a:r>
                  <a:rPr lang="en-US" sz="1600" dirty="0" smtClean="0"/>
                  <a:t> a skin temperature</a:t>
                </a:r>
                <a:r>
                  <a:rPr lang="en-US" sz="1600" dirty="0" smtClean="0"/>
                  <a:t>.</a:t>
                </a:r>
                <a:endParaRPr lang="en-US" sz="16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For example at channel 89, 166, and 183 ± 7 GHz:</a:t>
                </a:r>
                <a:endParaRPr lang="en-US" sz="16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60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d>
                      <m:dPr>
                        <m:ctrlPr>
                          <a:rPr lang="en-US" sz="1600" b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LWP</m:t>
                        </m:r>
                        <m:r>
                          <a:rPr lang="en-US" sz="1600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=10    &amp;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Ts</m:t>
                        </m:r>
                        <m:r>
                          <a:rPr lang="en-US" sz="1600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=270.5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</m:d>
                    <m:r>
                      <a:rPr lang="en-US" sz="1600" i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6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12,  10,   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sz="16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2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</m:oMath>
                </a14:m>
                <a:endParaRPr lang="en-US" sz="1600" b="0" dirty="0" smtClean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60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d>
                      <m:dPr>
                        <m:ctrlPr>
                          <a:rPr lang="en-US" sz="1600" b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LWP</m:t>
                        </m:r>
                        <m:r>
                          <a:rPr lang="en-US" sz="1600" b="0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=50    &amp;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Ts</m:t>
                        </m:r>
                        <m:r>
                          <a:rPr lang="en-US" sz="1600" b="0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=272.1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</m:d>
                    <m:r>
                      <a:rPr lang="en-US" sz="1600" i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6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15,  12,  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sz="16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2.1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</m:oMath>
                </a14:m>
                <a:endParaRPr lang="en-US" sz="1600" b="0" dirty="0" smtClean="0">
                  <a:solidFill>
                    <a:schemeClr val="accent2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60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d>
                      <m:dPr>
                        <m:ctrlPr>
                          <a:rPr lang="en-US" sz="1600" b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LWP</m:t>
                        </m:r>
                        <m:r>
                          <a:rPr lang="en-US" sz="1600" b="0" i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=150  &amp;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Ts</m:t>
                        </m:r>
                        <m:r>
                          <a:rPr lang="en-US" sz="1600" b="0" i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=272.9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</m:d>
                    <m:r>
                      <a:rPr lang="en-US" sz="1600" i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6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19,  15,  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sz="16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3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</m:oMath>
                </a14:m>
                <a:endParaRPr lang="en-US" sz="1600" b="0" dirty="0" smtClean="0">
                  <a:solidFill>
                    <a:schemeClr val="accent6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62" y="3904857"/>
                <a:ext cx="6162090" cy="2769989"/>
              </a:xfrm>
              <a:prstGeom prst="rect">
                <a:avLst/>
              </a:prstGeom>
              <a:blipFill>
                <a:blip r:embed="rId11"/>
                <a:stretch>
                  <a:fillRect l="-296" t="-439" b="-109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C52-DB54-4FA1-8F91-25A01196F6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0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829"/>
            <a:ext cx="12662452" cy="56915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+mn-lt"/>
              </a:rPr>
              <a:t>The snowfall </a:t>
            </a:r>
            <a:r>
              <a:rPr lang="en-US" sz="3200" b="1" dirty="0" smtClean="0">
                <a:solidFill>
                  <a:srgbClr val="C00000"/>
                </a:solidFill>
                <a:latin typeface="+mn-lt"/>
              </a:rPr>
              <a:t>scattering at different intensities over the snow cover </a:t>
            </a:r>
            <a:endParaRPr lang="en-US" sz="3200" b="1" dirty="0">
              <a:solidFill>
                <a:srgbClr val="C0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098774" y="742060"/>
                <a:ext cx="6867939" cy="194187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Tb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𝑓𝑢𝑛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𝒑𝒓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𝑳𝑾𝑷</m:t>
                          </m:r>
                          <m: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𝑺𝑾𝑬</m:t>
                          </m:r>
                          <m: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𝑻𝒔</m:t>
                          </m:r>
                        </m:e>
                      </m:d>
                    </m:oMath>
                  </m:oMathPara>
                </a14:m>
                <a:endParaRPr lang="en-US" sz="1600" b="0" dirty="0" smtClean="0"/>
              </a:p>
              <a:p>
                <a:endParaRPr lang="en-US" sz="1600" dirty="0" smtClean="0"/>
              </a:p>
              <a:p>
                <a:r>
                  <a:rPr lang="en-US" sz="1600" dirty="0" smtClean="0"/>
                  <a:t>We can now decode the effects of </a:t>
                </a:r>
                <a:r>
                  <a:rPr lang="en-US" sz="1600" dirty="0" err="1" smtClean="0"/>
                  <a:t>SWE</a:t>
                </a:r>
                <a:r>
                  <a:rPr lang="en-US" sz="1600" dirty="0" smtClean="0"/>
                  <a:t> vs snowfall scattering </a:t>
                </a:r>
                <a:r>
                  <a:rPr lang="en-US" sz="1600" b="1" dirty="0"/>
                  <a:t> </a:t>
                </a:r>
                <a:r>
                  <a:rPr lang="en-US" sz="1600" dirty="0" smtClean="0"/>
                  <a:t>at</a:t>
                </a:r>
                <a:r>
                  <a:rPr lang="en-US" sz="1600" b="1" dirty="0" smtClean="0"/>
                  <a:t> </a:t>
                </a:r>
                <a:r>
                  <a:rPr lang="en-US" sz="1600" dirty="0" smtClean="0"/>
                  <a:t>channel </a:t>
                </a:r>
                <a:r>
                  <a:rPr lang="en-US" sz="1600" dirty="0"/>
                  <a:t>89, 166, and 183 ± 7 </a:t>
                </a:r>
                <a:r>
                  <a:rPr lang="en-US" sz="1600" dirty="0" smtClean="0"/>
                  <a:t>GHz:</a:t>
                </a:r>
                <a:r>
                  <a:rPr lang="en-US" dirty="0"/>
                  <a:t>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SWE</m:t>
                    </m:r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&lt;90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sSup>
                      <m:sSup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1600" dirty="0" smtClean="0"/>
                  <a:t>,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Tb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𝑇𝑏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𝑝𝑟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&gt;0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𝑇𝑏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𝑝𝑟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endParaRPr lang="en-US" sz="1600" dirty="0" smtClean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6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𝑻𝒃</m:t>
                    </m:r>
                    <m:d>
                      <m:dPr>
                        <m:ctrlPr>
                          <a:rPr lang="en-US" sz="16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𝒑𝒓</m:t>
                        </m:r>
                        <m:r>
                          <a:rPr lang="en-US" sz="1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1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1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1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en-US" sz="1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sz="1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𝒎𝒎</m:t>
                        </m:r>
                        <m:sSup>
                          <m:sSupPr>
                            <m:ctrlPr>
                              <a:rPr lang="en-US" sz="16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𝒉𝒓</m:t>
                            </m:r>
                          </m:e>
                          <m:sup>
                            <m:r>
                              <a:rPr lang="en-US" sz="16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e>
                    </m:d>
                    <m:r>
                      <a:rPr lang="en-US" sz="16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6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6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𝟏𝟐</m:t>
                    </m:r>
                    <m:r>
                      <a:rPr lang="en-US" sz="16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,−</m:t>
                    </m:r>
                    <m:r>
                      <a:rPr lang="en-US" sz="16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𝟏𝟏</m:t>
                    </m:r>
                    <m:r>
                      <a:rPr lang="en-US" sz="16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−</m:t>
                    </m:r>
                    <m:r>
                      <a:rPr lang="en-US" sz="16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en-US" sz="16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𝑲</m:t>
                    </m:r>
                  </m:oMath>
                </a14:m>
                <a:endParaRPr lang="en-US" sz="1600" b="1" dirty="0">
                  <a:solidFill>
                    <a:schemeClr val="accent4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6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𝑻𝒃</m:t>
                    </m:r>
                    <m:d>
                      <m:dPr>
                        <m:ctrlPr>
                          <a:rPr lang="en-US" sz="1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𝒑𝒓</m:t>
                        </m:r>
                        <m:r>
                          <a:rPr lang="en-US" sz="1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1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1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en-US" sz="1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1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1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1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𝒎𝒎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𝒉</m:t>
                            </m:r>
                            <m:r>
                              <a:rPr lang="en-US" sz="1600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1600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e>
                    </m:d>
                    <m:r>
                      <a:rPr lang="en-US" sz="1600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6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6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𝟏𝟕</m:t>
                    </m:r>
                    <m:r>
                      <a:rPr lang="en-US" sz="16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−</m:t>
                    </m:r>
                    <m:r>
                      <a:rPr lang="en-US" sz="16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𝟏𝟓</m:t>
                    </m:r>
                    <m:r>
                      <a:rPr lang="en-US" sz="16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−</m:t>
                    </m:r>
                    <m:r>
                      <a:rPr lang="en-US" sz="16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en-US" sz="1600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𝑲</m:t>
                    </m:r>
                  </m:oMath>
                </a14:m>
                <a:endParaRPr lang="en-US" sz="1600" b="1" i="1" dirty="0">
                  <a:solidFill>
                    <a:schemeClr val="accent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6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𝑻𝒃</m:t>
                    </m:r>
                    <m:d>
                      <m:dPr>
                        <m:ctrlPr>
                          <a:rPr lang="en-US" sz="1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𝒑𝒓</m:t>
                        </m:r>
                        <m:r>
                          <a:rPr lang="en-US" sz="1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1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1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1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sz="1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1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1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sSup>
                          <m:sSupPr>
                            <m:ctrlPr>
                              <a:rPr lang="en-US" sz="16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𝒎𝒉𝒓</m:t>
                            </m:r>
                          </m:e>
                          <m:sup>
                            <m:r>
                              <a:rPr lang="en-US" sz="16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e>
                    </m:d>
                    <m:r>
                      <a:rPr lang="en-US" sz="16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6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6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𝟐𝟎</m:t>
                    </m:r>
                    <m:r>
                      <a:rPr lang="en-US" sz="16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−</m:t>
                    </m:r>
                    <m:r>
                      <a:rPr lang="en-US" sz="16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𝟐𝟑</m:t>
                    </m:r>
                    <m:r>
                      <a:rPr lang="en-US" sz="16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−</m:t>
                    </m:r>
                    <m:r>
                      <a:rPr lang="en-US" sz="16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en-US" sz="16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𝑲</m:t>
                    </m:r>
                  </m:oMath>
                </a14:m>
                <a:endParaRPr lang="en-US" sz="1600" b="1" dirty="0" smtClean="0">
                  <a:solidFill>
                    <a:schemeClr val="accent6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774" y="742060"/>
                <a:ext cx="6867939" cy="1941878"/>
              </a:xfrm>
              <a:prstGeom prst="rect">
                <a:avLst/>
              </a:prstGeom>
              <a:blipFill>
                <a:blip r:embed="rId2"/>
                <a:stretch>
                  <a:fillRect l="-354" b="-15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1801" y="757956"/>
            <a:ext cx="4638190" cy="566474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5098773" y="2779961"/>
                <a:ext cx="6867939" cy="40780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Channel 183 </a:t>
                </a:r>
                <a:r>
                  <a:rPr lang="en-US" dirty="0"/>
                  <a:t>± 7 </a:t>
                </a:r>
                <a:r>
                  <a:rPr lang="en-US" dirty="0" smtClean="0"/>
                  <a:t>GHz could separate the snowfall from no snowfall signal over the snow cover but it is not sensitive to the amount of snowfall intensities.</a:t>
                </a:r>
              </a:p>
              <a:p>
                <a:pPr marL="285750" indent="-285750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Channel 166 GHz demonstrates higher sensitivity to the snowfall scattering when the </a:t>
                </a:r>
                <a:r>
                  <a:rPr lang="en-US" dirty="0" err="1" smtClean="0"/>
                  <a:t>SWE</a:t>
                </a:r>
                <a:r>
                  <a:rPr lang="en-US" dirty="0" smtClean="0"/>
                  <a:t> values are small (&lt;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𝐾𝑔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as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Tb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 smtClean="0"/>
                  <a:t>SWE) is smaller than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Tb</m:t>
                    </m:r>
                  </m:oMath>
                </a14:m>
                <a:r>
                  <a:rPr lang="en-US" dirty="0" smtClean="0"/>
                  <a:t> because of the snowfall scattering.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Tb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due to the emission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LWP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≥150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dirty="0" smtClean="0"/>
                  <a:t> is almost equal to or greater than </a:t>
                </a:r>
                <a:r>
                  <a:rPr lang="en-US" dirty="0" smtClean="0"/>
                  <a:t>the decrease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Tb</m:t>
                    </m:r>
                  </m:oMath>
                </a14:m>
                <a:r>
                  <a:rPr lang="en-US" dirty="0" smtClean="0"/>
                  <a:t> with the scattering of snowfall at intensities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𝑚𝑚h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, thus could easily mask the scattering of snowfall with small intensities. </a:t>
                </a:r>
                <a:r>
                  <a:rPr lang="en-US" dirty="0" smtClean="0"/>
                  <a:t>And this is where the snow cover signal might get confused with the snowfall signal on top the snow cover. </a:t>
                </a:r>
                <a:endParaRPr lang="en-US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773" y="2779961"/>
                <a:ext cx="6867939" cy="4078039"/>
              </a:xfrm>
              <a:prstGeom prst="rect">
                <a:avLst/>
              </a:prstGeom>
              <a:blipFill>
                <a:blip r:embed="rId4"/>
                <a:stretch>
                  <a:fillRect l="-443" t="-596" r="-1329" b="-134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C52-DB54-4FA1-8F91-25A01196F67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60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593</Words>
  <Application>Microsoft Office PowerPoint</Application>
  <PresentationFormat>Widescreen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Bahnschrift SemiBold</vt:lpstr>
      <vt:lpstr>Berlin Sans FB</vt:lpstr>
      <vt:lpstr>Calibri</vt:lpstr>
      <vt:lpstr>Calibri Light</vt:lpstr>
      <vt:lpstr>Cambria Math</vt:lpstr>
      <vt:lpstr>Office Theme</vt:lpstr>
      <vt:lpstr>Deconvolving the snow cover and snowfall passive microwave signals: A data-driven learning using GPM data</vt:lpstr>
      <vt:lpstr>Snowfall estimation: A nested K-nearest algorithm and an observed irregularity </vt:lpstr>
      <vt:lpstr>Database</vt:lpstr>
      <vt:lpstr>Tb variations over snow-covered surfaces </vt:lpstr>
      <vt:lpstr>The Skin temperature variations with the increase of SWE and LWP </vt:lpstr>
      <vt:lpstr>Our approach: Deconvolution  </vt:lpstr>
      <vt:lpstr>Clear-sky emissivity:  to remove the skin temperature effects </vt:lpstr>
      <vt:lpstr>The combined effects of LWP and SWE when there is no precipitation in the sky</vt:lpstr>
      <vt:lpstr>The snowfall scattering at different intensities over the snow cover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battle of snow cover and snowfall scattering</dc:title>
  <dc:creator>Zeinab Takbiri</dc:creator>
  <cp:lastModifiedBy>Zeinab Takbiri</cp:lastModifiedBy>
  <cp:revision>112</cp:revision>
  <dcterms:created xsi:type="dcterms:W3CDTF">2018-02-27T16:13:45Z</dcterms:created>
  <dcterms:modified xsi:type="dcterms:W3CDTF">2018-02-28T18:41:39Z</dcterms:modified>
</cp:coreProperties>
</file>