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65" r:id="rId4"/>
    <p:sldId id="258" r:id="rId5"/>
    <p:sldId id="259" r:id="rId6"/>
    <p:sldId id="260" r:id="rId7"/>
    <p:sldId id="262" r:id="rId8"/>
    <p:sldId id="263" r:id="rId9"/>
    <p:sldId id="264" r:id="rId10"/>
    <p:sldId id="267" r:id="rId11"/>
    <p:sldId id="266" r:id="rId12"/>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85" autoAdjust="0"/>
    <p:restoredTop sz="94660"/>
  </p:normalViewPr>
  <p:slideViewPr>
    <p:cSldViewPr>
      <p:cViewPr varScale="1">
        <p:scale>
          <a:sx n="85" d="100"/>
          <a:sy n="85" d="100"/>
        </p:scale>
        <p:origin x="1848"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74675E61-2412-4A6A-A75D-346D7B9042D2}" type="datetimeFigureOut">
              <a:rPr kumimoji="1" lang="ja-JP" altLang="en-US" smtClean="0"/>
              <a:pPr/>
              <a:t>2018/7/10</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5BA40108-2B11-4BEF-B9E8-D4428C9EA8AB}" type="slidenum">
              <a:rPr kumimoji="1" lang="ja-JP" altLang="en-US" smtClean="0"/>
              <a:pPr/>
              <a:t>‹#›</a:t>
            </a:fld>
            <a:endParaRPr kumimoji="1" lang="ja-JP" altLang="en-US"/>
          </a:p>
        </p:txBody>
      </p:sp>
    </p:spTree>
    <p:extLst>
      <p:ext uri="{BB962C8B-B14F-4D97-AF65-F5344CB8AC3E}">
        <p14:creationId xmlns:p14="http://schemas.microsoft.com/office/powerpoint/2010/main" val="9235120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FDFF96E-05C8-41D7-B602-55DE9E3CA0BB}" type="datetimeFigureOut">
              <a:rPr kumimoji="1" lang="ja-JP" altLang="en-US" smtClean="0"/>
              <a:pPr/>
              <a:t>2018/7/10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9549960-39A9-4FEC-AB45-FA01DC6D221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FDFF96E-05C8-41D7-B602-55DE9E3CA0BB}" type="datetimeFigureOut">
              <a:rPr kumimoji="1" lang="ja-JP" altLang="en-US" smtClean="0"/>
              <a:pPr/>
              <a:t>2018/7/10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9549960-39A9-4FEC-AB45-FA01DC6D221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FDFF96E-05C8-41D7-B602-55DE9E3CA0BB}" type="datetimeFigureOut">
              <a:rPr kumimoji="1" lang="ja-JP" altLang="en-US" smtClean="0"/>
              <a:pPr/>
              <a:t>2018/7/10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9549960-39A9-4FEC-AB45-FA01DC6D221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FDFF96E-05C8-41D7-B602-55DE9E3CA0BB}" type="datetimeFigureOut">
              <a:rPr kumimoji="1" lang="ja-JP" altLang="en-US" smtClean="0"/>
              <a:pPr/>
              <a:t>2018/7/10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9549960-39A9-4FEC-AB45-FA01DC6D221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FDFF96E-05C8-41D7-B602-55DE9E3CA0BB}" type="datetimeFigureOut">
              <a:rPr kumimoji="1" lang="ja-JP" altLang="en-US" smtClean="0"/>
              <a:pPr/>
              <a:t>2018/7/10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9549960-39A9-4FEC-AB45-FA01DC6D221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FDFF96E-05C8-41D7-B602-55DE9E3CA0BB}" type="datetimeFigureOut">
              <a:rPr kumimoji="1" lang="ja-JP" altLang="en-US" smtClean="0"/>
              <a:pPr/>
              <a:t>2018/7/10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9549960-39A9-4FEC-AB45-FA01DC6D221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FDFF96E-05C8-41D7-B602-55DE9E3CA0BB}" type="datetimeFigureOut">
              <a:rPr kumimoji="1" lang="ja-JP" altLang="en-US" smtClean="0"/>
              <a:pPr/>
              <a:t>2018/7/10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9549960-39A9-4FEC-AB45-FA01DC6D221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FDFF96E-05C8-41D7-B602-55DE9E3CA0BB}" type="datetimeFigureOut">
              <a:rPr kumimoji="1" lang="ja-JP" altLang="en-US" smtClean="0"/>
              <a:pPr/>
              <a:t>2018/7/10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9549960-39A9-4FEC-AB45-FA01DC6D221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FDFF96E-05C8-41D7-B602-55DE9E3CA0BB}" type="datetimeFigureOut">
              <a:rPr kumimoji="1" lang="ja-JP" altLang="en-US" smtClean="0"/>
              <a:pPr/>
              <a:t>2018/7/10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9549960-39A9-4FEC-AB45-FA01DC6D221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FDFF96E-05C8-41D7-B602-55DE9E3CA0BB}" type="datetimeFigureOut">
              <a:rPr kumimoji="1" lang="ja-JP" altLang="en-US" smtClean="0"/>
              <a:pPr/>
              <a:t>2018/7/10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9549960-39A9-4FEC-AB45-FA01DC6D221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FDFF96E-05C8-41D7-B602-55DE9E3CA0BB}" type="datetimeFigureOut">
              <a:rPr kumimoji="1" lang="ja-JP" altLang="en-US" smtClean="0"/>
              <a:pPr/>
              <a:t>2018/7/10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9549960-39A9-4FEC-AB45-FA01DC6D221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DFF96E-05C8-41D7-B602-55DE9E3CA0BB}" type="datetimeFigureOut">
              <a:rPr kumimoji="1" lang="ja-JP" altLang="en-US" smtClean="0"/>
              <a:pPr/>
              <a:t>2018/7/10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549960-39A9-4FEC-AB45-FA01DC6D221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700808"/>
            <a:ext cx="7772400" cy="1470025"/>
          </a:xfrm>
        </p:spPr>
        <p:txBody>
          <a:bodyPr/>
          <a:lstStyle/>
          <a:p>
            <a:r>
              <a:rPr kumimoji="1" lang="en-US" altLang="ja-JP" dirty="0" err="1"/>
              <a:t>GSMaP</a:t>
            </a:r>
            <a:r>
              <a:rPr lang="en-US" altLang="ja-JP" dirty="0" err="1"/>
              <a:t>_MWR</a:t>
            </a:r>
            <a:r>
              <a:rPr lang="en-US" altLang="ja-JP" dirty="0"/>
              <a:t> algorithm</a:t>
            </a:r>
            <a:endParaRPr kumimoji="1" lang="ja-JP" altLang="en-US" dirty="0"/>
          </a:p>
        </p:txBody>
      </p:sp>
      <p:sp>
        <p:nvSpPr>
          <p:cNvPr id="3" name="サブタイトル 2"/>
          <p:cNvSpPr>
            <a:spLocks noGrp="1"/>
          </p:cNvSpPr>
          <p:nvPr>
            <p:ph type="subTitle" idx="1"/>
          </p:nvPr>
        </p:nvSpPr>
        <p:spPr>
          <a:xfrm>
            <a:off x="1907704" y="3359423"/>
            <a:ext cx="5256584" cy="1752600"/>
          </a:xfrm>
        </p:spPr>
        <p:txBody>
          <a:bodyPr>
            <a:noAutofit/>
          </a:bodyPr>
          <a:lstStyle/>
          <a:p>
            <a:r>
              <a:rPr kumimoji="1" lang="en-US" altLang="ja-JP" sz="3600" dirty="0">
                <a:solidFill>
                  <a:schemeClr val="tx1"/>
                </a:solidFill>
              </a:rPr>
              <a:t>K. </a:t>
            </a:r>
            <a:r>
              <a:rPr kumimoji="1" lang="en-US" altLang="ja-JP" sz="3600" dirty="0" err="1">
                <a:solidFill>
                  <a:schemeClr val="tx1"/>
                </a:solidFill>
              </a:rPr>
              <a:t>Aonashi</a:t>
            </a:r>
            <a:r>
              <a:rPr kumimoji="1" lang="en-US" altLang="ja-JP" sz="3600" dirty="0">
                <a:solidFill>
                  <a:schemeClr val="tx1"/>
                </a:solidFill>
              </a:rPr>
              <a:t> (JMA/MRI) and T. Kubota (JAXA/EORC)</a:t>
            </a:r>
          </a:p>
          <a:p>
            <a:endParaRPr lang="en-US" altLang="ja-JP" sz="3600" dirty="0">
              <a:solidFill>
                <a:schemeClr val="tx1"/>
              </a:solidFill>
            </a:endParaRPr>
          </a:p>
          <a:p>
            <a:r>
              <a:rPr kumimoji="1" lang="en-US" altLang="ja-JP" sz="3600" dirty="0">
                <a:solidFill>
                  <a:schemeClr val="tx1"/>
                </a:solidFill>
              </a:rPr>
              <a:t>2018/07/19</a:t>
            </a:r>
            <a:endParaRPr kumimoji="1" lang="ja-JP" altLang="en-US" sz="3600" dirty="0">
              <a:solidFill>
                <a:schemeClr val="tx1"/>
              </a:solidFill>
            </a:endParaRPr>
          </a:p>
        </p:txBody>
      </p:sp>
    </p:spTree>
    <p:extLst>
      <p:ext uri="{BB962C8B-B14F-4D97-AF65-F5344CB8AC3E}">
        <p14:creationId xmlns:p14="http://schemas.microsoft.com/office/powerpoint/2010/main" val="2187704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4D3779-88CB-4DB4-BC84-FD6CB51E7872}"/>
              </a:ext>
            </a:extLst>
          </p:cNvPr>
          <p:cNvSpPr>
            <a:spLocks noGrp="1"/>
          </p:cNvSpPr>
          <p:nvPr>
            <p:ph type="title"/>
          </p:nvPr>
        </p:nvSpPr>
        <p:spPr/>
        <p:txBody>
          <a:bodyPr>
            <a:normAutofit fontScale="90000"/>
          </a:bodyPr>
          <a:lstStyle/>
          <a:p>
            <a:r>
              <a:rPr lang="en-US" altLang="ja-JP" b="1" i="1" dirty="0"/>
              <a:t>Evolutions in </a:t>
            </a:r>
            <a:r>
              <a:rPr lang="en-US" altLang="ja-JP" b="1" i="1" dirty="0" err="1"/>
              <a:t>GSMaP_MWR</a:t>
            </a:r>
            <a:r>
              <a:rPr lang="en-US" altLang="ja-JP" b="1" i="1" dirty="0"/>
              <a:t> algorithms from V6 to V7</a:t>
            </a:r>
            <a:endParaRPr kumimoji="1" lang="ja-JP" altLang="en-US" dirty="0"/>
          </a:p>
        </p:txBody>
      </p:sp>
      <p:graphicFrame>
        <p:nvGraphicFramePr>
          <p:cNvPr id="5" name="表 4">
            <a:extLst>
              <a:ext uri="{FF2B5EF4-FFF2-40B4-BE49-F238E27FC236}">
                <a16:creationId xmlns:a16="http://schemas.microsoft.com/office/drawing/2014/main" id="{C115193B-46FC-41E4-9CC5-57FD525C172C}"/>
              </a:ext>
            </a:extLst>
          </p:cNvPr>
          <p:cNvGraphicFramePr>
            <a:graphicFrameLocks noGrp="1"/>
          </p:cNvGraphicFramePr>
          <p:nvPr>
            <p:extLst>
              <p:ext uri="{D42A27DB-BD31-4B8C-83A1-F6EECF244321}">
                <p14:modId xmlns:p14="http://schemas.microsoft.com/office/powerpoint/2010/main" val="1967493562"/>
              </p:ext>
            </p:extLst>
          </p:nvPr>
        </p:nvGraphicFramePr>
        <p:xfrm>
          <a:off x="323528" y="1844824"/>
          <a:ext cx="8568952" cy="4832903"/>
        </p:xfrm>
        <a:graphic>
          <a:graphicData uri="http://schemas.openxmlformats.org/drawingml/2006/table">
            <a:tbl>
              <a:tblPr firstRow="1" firstCol="1" bandRow="1">
                <a:tableStyleId>{5C22544A-7EE6-4342-B048-85BDC9FD1C3A}</a:tableStyleId>
              </a:tblPr>
              <a:tblGrid>
                <a:gridCol w="2855736">
                  <a:extLst>
                    <a:ext uri="{9D8B030D-6E8A-4147-A177-3AD203B41FA5}">
                      <a16:colId xmlns:a16="http://schemas.microsoft.com/office/drawing/2014/main" val="625108775"/>
                    </a:ext>
                  </a:extLst>
                </a:gridCol>
                <a:gridCol w="2856608">
                  <a:extLst>
                    <a:ext uri="{9D8B030D-6E8A-4147-A177-3AD203B41FA5}">
                      <a16:colId xmlns:a16="http://schemas.microsoft.com/office/drawing/2014/main" val="3734291817"/>
                    </a:ext>
                  </a:extLst>
                </a:gridCol>
                <a:gridCol w="2856608">
                  <a:extLst>
                    <a:ext uri="{9D8B030D-6E8A-4147-A177-3AD203B41FA5}">
                      <a16:colId xmlns:a16="http://schemas.microsoft.com/office/drawing/2014/main" val="2559211914"/>
                    </a:ext>
                  </a:extLst>
                </a:gridCol>
              </a:tblGrid>
              <a:tr h="310322">
                <a:tc>
                  <a:txBody>
                    <a:bodyPr/>
                    <a:lstStyle/>
                    <a:p>
                      <a:pPr algn="just">
                        <a:spcAft>
                          <a:spcPts val="0"/>
                        </a:spcAft>
                      </a:pPr>
                      <a:r>
                        <a:rPr lang="en-US" sz="1800" kern="100" dirty="0">
                          <a:effectLst/>
                        </a:rPr>
                        <a:t>Item</a:t>
                      </a:r>
                      <a:endParaRPr lang="ja-JP" sz="24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800" kern="100">
                          <a:effectLst/>
                        </a:rPr>
                        <a:t>V6</a:t>
                      </a:r>
                      <a:endParaRPr lang="ja-JP" sz="24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800" kern="100" dirty="0">
                          <a:effectLst/>
                        </a:rPr>
                        <a:t>V7</a:t>
                      </a:r>
                      <a:endParaRPr lang="ja-JP" sz="24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287711"/>
                  </a:ext>
                </a:extLst>
              </a:tr>
              <a:tr h="745598">
                <a:tc>
                  <a:txBody>
                    <a:bodyPr/>
                    <a:lstStyle/>
                    <a:p>
                      <a:pPr algn="just">
                        <a:spcAft>
                          <a:spcPts val="0"/>
                        </a:spcAft>
                      </a:pPr>
                      <a:r>
                        <a:rPr lang="en-US" sz="1800" kern="100" dirty="0">
                          <a:effectLst/>
                        </a:rPr>
                        <a:t>Utilization of spaceborne radar data in precipitation physical models</a:t>
                      </a:r>
                      <a:endParaRPr lang="ja-JP" sz="24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800" kern="100">
                          <a:effectLst/>
                        </a:rPr>
                        <a:t>TRMM/PR</a:t>
                      </a:r>
                      <a:endParaRPr lang="ja-JP" sz="24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800" kern="100">
                          <a:effectLst/>
                        </a:rPr>
                        <a:t>TRMM/PR and GPM/DPR</a:t>
                      </a:r>
                      <a:endParaRPr lang="ja-JP" sz="24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1650490"/>
                  </a:ext>
                </a:extLst>
              </a:tr>
              <a:tr h="545628">
                <a:tc>
                  <a:txBody>
                    <a:bodyPr/>
                    <a:lstStyle/>
                    <a:p>
                      <a:pPr algn="just">
                        <a:spcAft>
                          <a:spcPts val="0"/>
                        </a:spcAft>
                      </a:pPr>
                      <a:r>
                        <a:rPr lang="en-US" sz="1800" kern="100">
                          <a:effectLst/>
                        </a:rPr>
                        <a:t>Ancillary data for sea ice</a:t>
                      </a:r>
                      <a:endParaRPr lang="ja-JP" sz="24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800" kern="100">
                          <a:effectLst/>
                        </a:rPr>
                        <a:t>JAXA AMSR-E (climatological)</a:t>
                      </a:r>
                      <a:endParaRPr lang="ja-JP" sz="24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800" kern="100">
                          <a:effectLst/>
                        </a:rPr>
                        <a:t>NESDIS</a:t>
                      </a:r>
                      <a:endParaRPr lang="ja-JP" sz="24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2118187"/>
                  </a:ext>
                </a:extLst>
              </a:tr>
              <a:tr h="545628">
                <a:tc>
                  <a:txBody>
                    <a:bodyPr/>
                    <a:lstStyle/>
                    <a:p>
                      <a:pPr algn="just">
                        <a:spcAft>
                          <a:spcPts val="0"/>
                        </a:spcAft>
                      </a:pPr>
                      <a:r>
                        <a:rPr lang="en-US" sz="1800" kern="100" dirty="0">
                          <a:effectLst/>
                        </a:rPr>
                        <a:t>Ancillary data for surface snow</a:t>
                      </a:r>
                      <a:endParaRPr lang="ja-JP" sz="24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800" kern="100">
                          <a:effectLst/>
                        </a:rPr>
                        <a:t>None</a:t>
                      </a:r>
                      <a:endParaRPr lang="ja-JP" sz="24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800" kern="100">
                          <a:effectLst/>
                        </a:rPr>
                        <a:t>NESDIS</a:t>
                      </a:r>
                      <a:endParaRPr lang="ja-JP" sz="24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8173871"/>
                  </a:ext>
                </a:extLst>
              </a:tr>
              <a:tr h="620642">
                <a:tc>
                  <a:txBody>
                    <a:bodyPr/>
                    <a:lstStyle/>
                    <a:p>
                      <a:pPr algn="just">
                        <a:spcAft>
                          <a:spcPts val="0"/>
                        </a:spcAft>
                      </a:pPr>
                      <a:r>
                        <a:rPr lang="en-US" sz="1800" kern="100" dirty="0">
                          <a:effectLst/>
                        </a:rPr>
                        <a:t>Detection over the land for MWI/SSMIS/GMI</a:t>
                      </a:r>
                      <a:endParaRPr lang="ja-JP" sz="24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800" kern="100">
                          <a:effectLst/>
                        </a:rPr>
                        <a:t>Seto et al. (2008)</a:t>
                      </a:r>
                      <a:endParaRPr lang="ja-JP" sz="24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800" kern="100">
                          <a:effectLst/>
                        </a:rPr>
                        <a:t>Seto et al. (2016)</a:t>
                      </a:r>
                      <a:endParaRPr lang="ja-JP" sz="24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9124213"/>
                  </a:ext>
                </a:extLst>
              </a:tr>
              <a:tr h="620642">
                <a:tc>
                  <a:txBody>
                    <a:bodyPr/>
                    <a:lstStyle/>
                    <a:p>
                      <a:pPr algn="just">
                        <a:spcAft>
                          <a:spcPts val="0"/>
                        </a:spcAft>
                      </a:pPr>
                      <a:r>
                        <a:rPr lang="en-US" sz="1800" kern="100" dirty="0">
                          <a:effectLst/>
                        </a:rPr>
                        <a:t>Detection over the ocean for MWI/SSMIS/GMI</a:t>
                      </a:r>
                      <a:endParaRPr lang="ja-JP" sz="24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800" kern="100">
                          <a:effectLst/>
                        </a:rPr>
                        <a:t>Kida et al. (2009, 2010a)</a:t>
                      </a:r>
                      <a:endParaRPr lang="ja-JP" sz="24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800" kern="100">
                          <a:effectLst/>
                        </a:rPr>
                        <a:t>Kida et al. (2009, 2010a), Aonashi et al. (2016)</a:t>
                      </a:r>
                      <a:endParaRPr lang="ja-JP" sz="24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05470168"/>
                  </a:ext>
                </a:extLst>
              </a:tr>
              <a:tr h="818441">
                <a:tc>
                  <a:txBody>
                    <a:bodyPr/>
                    <a:lstStyle/>
                    <a:p>
                      <a:pPr algn="just">
                        <a:spcAft>
                          <a:spcPts val="0"/>
                        </a:spcAft>
                      </a:pPr>
                      <a:r>
                        <a:rPr lang="en-US" sz="1800" kern="100" dirty="0">
                          <a:effectLst/>
                        </a:rPr>
                        <a:t>Orographic/non-orographic rainfall classification scheme</a:t>
                      </a:r>
                      <a:endParaRPr lang="ja-JP" sz="24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800" kern="100">
                          <a:effectLst/>
                        </a:rPr>
                        <a:t>Yamamoto and Shige (2015) for the TMI</a:t>
                      </a:r>
                      <a:endParaRPr lang="ja-JP" sz="24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800" kern="100">
                          <a:effectLst/>
                        </a:rPr>
                        <a:t>Yamamoto et al. (2017) for all sensors</a:t>
                      </a:r>
                      <a:endParaRPr lang="ja-JP" sz="24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36817045"/>
                  </a:ext>
                </a:extLst>
              </a:tr>
              <a:tr h="545628">
                <a:tc>
                  <a:txBody>
                    <a:bodyPr/>
                    <a:lstStyle/>
                    <a:p>
                      <a:pPr algn="just">
                        <a:spcAft>
                          <a:spcPts val="0"/>
                        </a:spcAft>
                      </a:pPr>
                      <a:r>
                        <a:rPr lang="en-US" sz="1800" kern="100">
                          <a:effectLst/>
                        </a:rPr>
                        <a:t>Snowfall estimation method</a:t>
                      </a:r>
                      <a:endParaRPr lang="ja-JP" sz="24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800" kern="100">
                          <a:effectLst/>
                        </a:rPr>
                        <a:t>Not implemented</a:t>
                      </a:r>
                      <a:endParaRPr lang="ja-JP" sz="24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800" kern="100" dirty="0">
                          <a:effectLst/>
                        </a:rPr>
                        <a:t>Implemented in GMI/SSMIS</a:t>
                      </a:r>
                      <a:endParaRPr lang="ja-JP" sz="24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7174243"/>
                  </a:ext>
                </a:extLst>
              </a:tr>
            </a:tbl>
          </a:graphicData>
        </a:graphic>
      </p:graphicFrame>
    </p:spTree>
    <p:extLst>
      <p:ext uri="{BB962C8B-B14F-4D97-AF65-F5344CB8AC3E}">
        <p14:creationId xmlns:p14="http://schemas.microsoft.com/office/powerpoint/2010/main" val="1237399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11CBD4-B6EF-4C0A-B8E5-BE4F5A6D67F6}"/>
              </a:ext>
            </a:extLst>
          </p:cNvPr>
          <p:cNvSpPr>
            <a:spLocks noGrp="1"/>
          </p:cNvSpPr>
          <p:nvPr>
            <p:ph type="title"/>
          </p:nvPr>
        </p:nvSpPr>
        <p:spPr/>
        <p:txBody>
          <a:bodyPr/>
          <a:lstStyle/>
          <a:p>
            <a:r>
              <a:rPr kumimoji="1" lang="en-US" altLang="ja-JP" dirty="0"/>
              <a:t>Reference</a:t>
            </a:r>
            <a:endParaRPr kumimoji="1" lang="ja-JP" altLang="en-US" dirty="0"/>
          </a:p>
        </p:txBody>
      </p:sp>
      <p:sp>
        <p:nvSpPr>
          <p:cNvPr id="3" name="コンテンツ プレースホルダー 2">
            <a:extLst>
              <a:ext uri="{FF2B5EF4-FFF2-40B4-BE49-F238E27FC236}">
                <a16:creationId xmlns:a16="http://schemas.microsoft.com/office/drawing/2014/main" id="{3037760F-1CDC-4D79-B2C5-2D20AE63AF52}"/>
              </a:ext>
            </a:extLst>
          </p:cNvPr>
          <p:cNvSpPr>
            <a:spLocks noGrp="1"/>
          </p:cNvSpPr>
          <p:nvPr>
            <p:ph idx="1"/>
          </p:nvPr>
        </p:nvSpPr>
        <p:spPr/>
        <p:txBody>
          <a:bodyPr/>
          <a:lstStyle/>
          <a:p>
            <a:r>
              <a:rPr kumimoji="1" lang="en-US" altLang="ja-JP" dirty="0"/>
              <a:t>Recently, we submitted </a:t>
            </a:r>
            <a:r>
              <a:rPr lang="en-US" altLang="ja-JP" dirty="0"/>
              <a:t>the following paper to the Springer Book on Satellite Precipitation.</a:t>
            </a:r>
          </a:p>
          <a:p>
            <a:pPr lvl="1"/>
            <a:r>
              <a:rPr kumimoji="1" lang="en-US" altLang="ja-JP" dirty="0"/>
              <a:t>T. Kubota, K. </a:t>
            </a:r>
            <a:r>
              <a:rPr lang="en-US" altLang="ja-JP" dirty="0" err="1"/>
              <a:t>Aonashi</a:t>
            </a:r>
            <a:r>
              <a:rPr lang="en-US" altLang="ja-JP" dirty="0"/>
              <a:t>, and co-authors, Global Satellite Mapping of Precipitation (</a:t>
            </a:r>
            <a:r>
              <a:rPr lang="en-US" altLang="ja-JP" dirty="0" err="1"/>
              <a:t>GSMaP</a:t>
            </a:r>
            <a:r>
              <a:rPr lang="en-US" altLang="ja-JP" dirty="0"/>
              <a:t>) products in the GPM era, </a:t>
            </a:r>
            <a:r>
              <a:rPr lang="en-US" altLang="ja-JP" i="1" dirty="0"/>
              <a:t>Satellite precipitation measurement</a:t>
            </a:r>
            <a:r>
              <a:rPr lang="en-US" altLang="ja-JP" dirty="0"/>
              <a:t>, Springer, </a:t>
            </a:r>
            <a:r>
              <a:rPr lang="en-US" altLang="ja-JP" i="1" dirty="0"/>
              <a:t>submitted</a:t>
            </a:r>
            <a:r>
              <a:rPr lang="en-US" altLang="ja-JP" dirty="0"/>
              <a:t>.</a:t>
            </a:r>
          </a:p>
          <a:p>
            <a:r>
              <a:rPr lang="en-US" altLang="ja-JP" dirty="0"/>
              <a:t>This ppt file is a subset </a:t>
            </a:r>
            <a:r>
              <a:rPr lang="en-US" altLang="ja-JP"/>
              <a:t>of the </a:t>
            </a:r>
            <a:r>
              <a:rPr lang="en-US" altLang="ja-JP" dirty="0"/>
              <a:t>paper.</a:t>
            </a:r>
            <a:endParaRPr kumimoji="1" lang="ja-JP" altLang="en-US" dirty="0"/>
          </a:p>
        </p:txBody>
      </p:sp>
    </p:spTree>
    <p:extLst>
      <p:ext uri="{BB962C8B-B14F-4D97-AF65-F5344CB8AC3E}">
        <p14:creationId xmlns:p14="http://schemas.microsoft.com/office/powerpoint/2010/main" val="4075603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7AE24807-1A13-4CC0-83B9-36471F96CEED}"/>
              </a:ext>
            </a:extLst>
          </p:cNvPr>
          <p:cNvSpPr>
            <a:spLocks noGrp="1"/>
          </p:cNvSpPr>
          <p:nvPr>
            <p:ph type="title"/>
          </p:nvPr>
        </p:nvSpPr>
        <p:spPr/>
        <p:txBody>
          <a:bodyPr>
            <a:normAutofit fontScale="90000"/>
          </a:bodyPr>
          <a:lstStyle/>
          <a:p>
            <a:r>
              <a:rPr lang="en-US" altLang="ja-JP" dirty="0" err="1"/>
              <a:t>GSMaP_MWR</a:t>
            </a:r>
            <a:r>
              <a:rPr lang="en-US" altLang="ja-JP" dirty="0"/>
              <a:t> algorithm in the flowchart of the </a:t>
            </a:r>
            <a:r>
              <a:rPr lang="en-US" altLang="ja-JP" dirty="0" err="1"/>
              <a:t>GSMaP</a:t>
            </a:r>
            <a:r>
              <a:rPr lang="en-US" altLang="ja-JP" dirty="0"/>
              <a:t> product</a:t>
            </a:r>
            <a:endParaRPr kumimoji="1" lang="ja-JP" altLang="en-US" dirty="0"/>
          </a:p>
        </p:txBody>
      </p:sp>
      <p:sp>
        <p:nvSpPr>
          <p:cNvPr id="7" name="Rectangle 5">
            <a:extLst>
              <a:ext uri="{FF2B5EF4-FFF2-40B4-BE49-F238E27FC236}">
                <a16:creationId xmlns:a16="http://schemas.microsoft.com/office/drawing/2014/main" id="{2A5602ED-9956-4F15-9FFB-956C67CE073C}"/>
              </a:ext>
            </a:extLst>
          </p:cNvPr>
          <p:cNvSpPr>
            <a:spLocks noChangeArrowheads="1"/>
          </p:cNvSpPr>
          <p:nvPr/>
        </p:nvSpPr>
        <p:spPr bwMode="auto">
          <a:xfrm>
            <a:off x="549275" y="1746250"/>
            <a:ext cx="2643188" cy="2809875"/>
          </a:xfrm>
          <a:prstGeom prst="rect">
            <a:avLst/>
          </a:prstGeom>
          <a:solidFill>
            <a:schemeClr val="tx2">
              <a:lumMod val="20000"/>
              <a:lumOff val="80000"/>
            </a:schemeClr>
          </a:solidFill>
          <a:ln w="9525">
            <a:solidFill>
              <a:schemeClr val="tx1"/>
            </a:solidFill>
            <a:miter lim="800000"/>
            <a:headEnd/>
            <a:tailEnd/>
          </a:ln>
        </p:spPr>
        <p:txBody>
          <a:bodyPr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fontAlgn="base" hangingPunct="1">
              <a:spcBef>
                <a:spcPct val="0"/>
              </a:spcBef>
              <a:spcAft>
                <a:spcPct val="0"/>
              </a:spcAft>
            </a:pPr>
            <a:r>
              <a:rPr lang="en-US" altLang="ja-JP" sz="11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Make </a:t>
            </a:r>
            <a:r>
              <a:rPr lang="en-US" altLang="ja-JP" sz="1100" b="1" dirty="0" err="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LookUp</a:t>
            </a:r>
            <a:r>
              <a:rPr lang="en-US" altLang="ja-JP" sz="11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Table (LUT) for PMW (Forward part) [6-hourly]</a:t>
            </a:r>
            <a:endParaRPr lang="ja-JP" altLang="en-US" sz="11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fontAlgn="base" hangingPunct="1">
              <a:spcBef>
                <a:spcPct val="0"/>
              </a:spcBef>
              <a:spcAft>
                <a:spcPct val="0"/>
              </a:spcAft>
            </a:pPr>
            <a:endParaRPr lang="ja-JP" altLang="en-US"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fontAlgn="base" hangingPunct="1">
              <a:spcBef>
                <a:spcPct val="0"/>
              </a:spcBef>
              <a:spcAft>
                <a:spcPct val="0"/>
              </a:spcAft>
            </a:pPr>
            <a:endParaRPr lang="ja-JP" altLang="en-US"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fontAlgn="base" hangingPunct="1">
              <a:spcBef>
                <a:spcPct val="0"/>
              </a:spcBef>
              <a:spcAft>
                <a:spcPct val="0"/>
              </a:spcAft>
            </a:pPr>
            <a:endParaRPr lang="en-US" altLang="ja-JP"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fontAlgn="base" hangingPunct="1">
              <a:spcBef>
                <a:spcPct val="0"/>
              </a:spcBef>
              <a:spcAft>
                <a:spcPct val="0"/>
              </a:spcAft>
            </a:pPr>
            <a:endParaRPr lang="en-US" altLang="ja-JP"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fontAlgn="base" hangingPunct="1">
              <a:spcBef>
                <a:spcPct val="0"/>
              </a:spcBef>
              <a:spcAft>
                <a:spcPct val="0"/>
              </a:spcAft>
            </a:pPr>
            <a:endParaRPr lang="en-US" altLang="ja-JP"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fontAlgn="base" hangingPunct="1">
              <a:spcBef>
                <a:spcPct val="0"/>
              </a:spcBef>
              <a:spcAft>
                <a:spcPct val="0"/>
              </a:spcAft>
            </a:pPr>
            <a:endParaRPr lang="en-US" altLang="ja-JP" sz="16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fontAlgn="base" hangingPunct="1">
              <a:spcBef>
                <a:spcPct val="0"/>
              </a:spcBef>
              <a:spcAft>
                <a:spcPct val="0"/>
              </a:spcAft>
            </a:pPr>
            <a:endParaRPr lang="en-US" altLang="ja-JP" sz="16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fontAlgn="base" hangingPunct="1">
              <a:spcBef>
                <a:spcPct val="0"/>
              </a:spcBef>
              <a:spcAft>
                <a:spcPct val="0"/>
              </a:spcAft>
            </a:pPr>
            <a:endParaRPr lang="en-US" altLang="ja-JP" sz="16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fontAlgn="base" hangingPunct="1">
              <a:spcBef>
                <a:spcPct val="0"/>
              </a:spcBef>
              <a:spcAft>
                <a:spcPct val="0"/>
              </a:spcAft>
            </a:pPr>
            <a:endParaRPr lang="en-US" altLang="ja-JP" sz="16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fontAlgn="base" hangingPunct="1">
              <a:spcBef>
                <a:spcPct val="0"/>
              </a:spcBef>
              <a:spcAft>
                <a:spcPct val="0"/>
              </a:spcAft>
            </a:pPr>
            <a:endParaRPr lang="ja-JP" altLang="en-US" sz="16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AutoShape 8">
            <a:extLst>
              <a:ext uri="{FF2B5EF4-FFF2-40B4-BE49-F238E27FC236}">
                <a16:creationId xmlns:a16="http://schemas.microsoft.com/office/drawing/2014/main" id="{082D4273-BD46-4136-80A5-C6A73FD6A453}"/>
              </a:ext>
            </a:extLst>
          </p:cNvPr>
          <p:cNvSpPr>
            <a:spLocks noChangeAspect="1" noChangeArrowheads="1"/>
          </p:cNvSpPr>
          <p:nvPr/>
        </p:nvSpPr>
        <p:spPr bwMode="auto">
          <a:xfrm>
            <a:off x="6516688" y="3432061"/>
            <a:ext cx="812800" cy="754062"/>
          </a:xfrm>
          <a:prstGeom prst="flowChartProcess">
            <a:avLst/>
          </a:prstGeom>
          <a:noFill/>
          <a:ln w="12700">
            <a:solidFill>
              <a:srgbClr val="000000"/>
            </a:solidFill>
            <a:miter lim="800000"/>
            <a:headEnd/>
            <a:tailEnd/>
          </a:ln>
          <a:extLst/>
        </p:spPr>
        <p:txBody>
          <a:bodyPr lIns="36000" tIns="54000" rIns="0" bIns="0"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fontAlgn="base" hangingPunct="1">
              <a:spcBef>
                <a:spcPct val="0"/>
              </a:spcBef>
              <a:spcAft>
                <a:spcPct val="0"/>
              </a:spcAft>
            </a:pPr>
            <a:r>
              <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Gridding &amp; PMW Merging</a:t>
            </a:r>
          </a:p>
        </p:txBody>
      </p:sp>
      <p:sp>
        <p:nvSpPr>
          <p:cNvPr id="9" name="AutoShape 13">
            <a:extLst>
              <a:ext uri="{FF2B5EF4-FFF2-40B4-BE49-F238E27FC236}">
                <a16:creationId xmlns:a16="http://schemas.microsoft.com/office/drawing/2014/main" id="{1EB05171-1E77-423D-B59D-5A0698CD7B81}"/>
              </a:ext>
            </a:extLst>
          </p:cNvPr>
          <p:cNvSpPr>
            <a:spLocks noChangeAspect="1" noChangeArrowheads="1"/>
          </p:cNvSpPr>
          <p:nvPr/>
        </p:nvSpPr>
        <p:spPr bwMode="auto">
          <a:xfrm>
            <a:off x="1455738" y="3805238"/>
            <a:ext cx="723900" cy="676275"/>
          </a:xfrm>
          <a:prstGeom prst="flowChartProcess">
            <a:avLst/>
          </a:prstGeom>
          <a:noFill/>
          <a:ln w="12700">
            <a:solidFill>
              <a:srgbClr val="000000"/>
            </a:solidFill>
            <a:miter lim="800000"/>
            <a:headEnd/>
            <a:tailEnd/>
          </a:ln>
        </p:spPr>
        <p:txBody>
          <a:bodyPr lIns="36000" tIns="54000" rIns="0" bIns="0"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fontAlgn="base" hangingPunct="1">
              <a:spcBef>
                <a:spcPct val="0"/>
              </a:spcBef>
              <a:spcAft>
                <a:spcPct val="0"/>
              </a:spcAft>
            </a:pPr>
            <a:r>
              <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Calculation of RTM model</a:t>
            </a:r>
          </a:p>
        </p:txBody>
      </p:sp>
      <p:sp>
        <p:nvSpPr>
          <p:cNvPr id="10" name="AutoShape 14">
            <a:extLst>
              <a:ext uri="{FF2B5EF4-FFF2-40B4-BE49-F238E27FC236}">
                <a16:creationId xmlns:a16="http://schemas.microsoft.com/office/drawing/2014/main" id="{725697AF-CCFA-4D5B-B763-B44726A8C512}"/>
              </a:ext>
            </a:extLst>
          </p:cNvPr>
          <p:cNvSpPr>
            <a:spLocks noChangeAspect="1" noChangeArrowheads="1"/>
          </p:cNvSpPr>
          <p:nvPr/>
        </p:nvSpPr>
        <p:spPr bwMode="auto">
          <a:xfrm>
            <a:off x="2382838" y="3806825"/>
            <a:ext cx="723900" cy="674688"/>
          </a:xfrm>
          <a:prstGeom prst="flowChartDocument">
            <a:avLst/>
          </a:prstGeom>
          <a:noFill/>
          <a:ln w="12700">
            <a:solidFill>
              <a:srgbClr val="000000"/>
            </a:solidFill>
            <a:miter lim="800000"/>
            <a:headEnd/>
            <a:tailEnd/>
          </a:ln>
        </p:spPr>
        <p:txBody>
          <a:bodyPr lIns="36000" tIns="54000" rIns="0" bIns="0"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fontAlgn="base" hangingPunct="1">
              <a:spcBef>
                <a:spcPct val="0"/>
              </a:spcBef>
              <a:spcAft>
                <a:spcPct val="0"/>
              </a:spcAft>
            </a:pPr>
            <a:r>
              <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LUT for PMW</a:t>
            </a:r>
          </a:p>
        </p:txBody>
      </p:sp>
      <p:sp>
        <p:nvSpPr>
          <p:cNvPr id="11" name="AutoShape 15">
            <a:extLst>
              <a:ext uri="{FF2B5EF4-FFF2-40B4-BE49-F238E27FC236}">
                <a16:creationId xmlns:a16="http://schemas.microsoft.com/office/drawing/2014/main" id="{BD81D181-70FB-481B-8326-723451D9D4BF}"/>
              </a:ext>
            </a:extLst>
          </p:cNvPr>
          <p:cNvSpPr>
            <a:spLocks noChangeAspect="1" noChangeArrowheads="1"/>
          </p:cNvSpPr>
          <p:nvPr/>
        </p:nvSpPr>
        <p:spPr bwMode="auto">
          <a:xfrm>
            <a:off x="8046985" y="5500731"/>
            <a:ext cx="811213" cy="755650"/>
          </a:xfrm>
          <a:prstGeom prst="flowChartDocument">
            <a:avLst/>
          </a:prstGeom>
          <a:noFill/>
          <a:ln w="25400">
            <a:solidFill>
              <a:srgbClr val="000000"/>
            </a:solidFill>
            <a:miter lim="800000"/>
            <a:headEnd/>
            <a:tailEnd/>
          </a:ln>
        </p:spPr>
        <p:txBody>
          <a:bodyPr lIns="36000" tIns="54000" rIns="0" bIns="0"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fontAlgn="base" hangingPunct="1">
              <a:spcBef>
                <a:spcPct val="0"/>
              </a:spcBef>
              <a:spcAft>
                <a:spcPct val="0"/>
              </a:spcAft>
            </a:pPr>
            <a:r>
              <a:rPr lang="en-US" altLang="ja-JP" sz="1200" dirty="0" err="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GSMaP</a:t>
            </a:r>
            <a:endPar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fontAlgn="base" hangingPunct="1">
              <a:spcBef>
                <a:spcPct val="0"/>
              </a:spcBef>
              <a:spcAft>
                <a:spcPct val="0"/>
              </a:spcAft>
            </a:pPr>
            <a:r>
              <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final product</a:t>
            </a:r>
            <a:endPar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2" name="AutoShape 21">
            <a:extLst>
              <a:ext uri="{FF2B5EF4-FFF2-40B4-BE49-F238E27FC236}">
                <a16:creationId xmlns:a16="http://schemas.microsoft.com/office/drawing/2014/main" id="{B7B04610-2250-449A-A6AB-91CF130E70AC}"/>
              </a:ext>
            </a:extLst>
          </p:cNvPr>
          <p:cNvCxnSpPr>
            <a:cxnSpLocks noChangeShapeType="1"/>
            <a:stCxn id="9" idx="3"/>
            <a:endCxn id="10" idx="1"/>
          </p:cNvCxnSpPr>
          <p:nvPr/>
        </p:nvCxnSpPr>
        <p:spPr bwMode="auto">
          <a:xfrm>
            <a:off x="2179638" y="4143375"/>
            <a:ext cx="203200" cy="1588"/>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3" name="Rectangle 29">
            <a:extLst>
              <a:ext uri="{FF2B5EF4-FFF2-40B4-BE49-F238E27FC236}">
                <a16:creationId xmlns:a16="http://schemas.microsoft.com/office/drawing/2014/main" id="{3688ADD7-24DA-468F-AFF0-4D0C9BB28E50}"/>
              </a:ext>
            </a:extLst>
          </p:cNvPr>
          <p:cNvSpPr>
            <a:spLocks noChangeArrowheads="1"/>
          </p:cNvSpPr>
          <p:nvPr/>
        </p:nvSpPr>
        <p:spPr bwMode="auto">
          <a:xfrm>
            <a:off x="3416300" y="1746250"/>
            <a:ext cx="5437188" cy="377825"/>
          </a:xfrm>
          <a:prstGeom prst="rect">
            <a:avLst/>
          </a:prstGeom>
          <a:noFill/>
          <a:ln w="9525">
            <a:solidFill>
              <a:schemeClr val="tx1"/>
            </a:solidFill>
            <a:miter lim="800000"/>
            <a:headEnd/>
            <a:tailEnd/>
          </a:ln>
        </p:spPr>
        <p:txBody>
          <a:bodyPr wrap="none"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fontAlgn="base" hangingPunct="1">
              <a:spcBef>
                <a:spcPct val="0"/>
              </a:spcBef>
              <a:spcAft>
                <a:spcPct val="0"/>
              </a:spcAft>
            </a:pPr>
            <a:r>
              <a:rPr lang="en-US" altLang="ja-JP" sz="14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Make </a:t>
            </a:r>
            <a:r>
              <a:rPr lang="en-US" altLang="ja-JP" sz="1400" b="1" dirty="0" err="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GSMaP</a:t>
            </a:r>
            <a:r>
              <a:rPr lang="en-US" altLang="ja-JP" sz="14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retrieval [once every hour]</a:t>
            </a:r>
          </a:p>
        </p:txBody>
      </p:sp>
      <p:sp>
        <p:nvSpPr>
          <p:cNvPr id="14" name="Rectangle 30">
            <a:extLst>
              <a:ext uri="{FF2B5EF4-FFF2-40B4-BE49-F238E27FC236}">
                <a16:creationId xmlns:a16="http://schemas.microsoft.com/office/drawing/2014/main" id="{C126C610-BB7E-4D0A-83C7-6571F0EE26D5}"/>
              </a:ext>
            </a:extLst>
          </p:cNvPr>
          <p:cNvSpPr>
            <a:spLocks noChangeArrowheads="1"/>
          </p:cNvSpPr>
          <p:nvPr/>
        </p:nvSpPr>
        <p:spPr bwMode="auto">
          <a:xfrm>
            <a:off x="552450" y="4772025"/>
            <a:ext cx="2733010" cy="1368425"/>
          </a:xfrm>
          <a:prstGeom prst="rect">
            <a:avLst/>
          </a:prstGeom>
          <a:noFill/>
          <a:ln w="9525">
            <a:solidFill>
              <a:schemeClr val="tx1"/>
            </a:solidFill>
            <a:miter lim="800000"/>
            <a:headEnd/>
            <a:tailEnd/>
          </a:ln>
        </p:spPr>
        <p:txBody>
          <a:bodyPr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fontAlgn="base" hangingPunct="1">
              <a:spcBef>
                <a:spcPct val="0"/>
              </a:spcBef>
              <a:spcAft>
                <a:spcPct val="0"/>
              </a:spcAft>
            </a:pPr>
            <a:r>
              <a:rPr lang="en-US" altLang="ja-JP" sz="11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Make noise table for Kalman filter</a:t>
            </a:r>
          </a:p>
          <a:p>
            <a:pPr algn="ctr" eaLnBrk="1" fontAlgn="base" hangingPunct="1">
              <a:spcBef>
                <a:spcPct val="0"/>
              </a:spcBef>
              <a:spcAft>
                <a:spcPct val="0"/>
              </a:spcAft>
            </a:pPr>
            <a:r>
              <a:rPr lang="en-US" altLang="ja-JP" sz="11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[once a week]</a:t>
            </a:r>
            <a:endParaRPr lang="ja-JP" altLang="en-US" sz="11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fontAlgn="base" hangingPunct="1">
              <a:spcBef>
                <a:spcPct val="0"/>
              </a:spcBef>
              <a:spcAft>
                <a:spcPct val="0"/>
              </a:spcAft>
            </a:pPr>
            <a:endPar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fontAlgn="base" hangingPunct="1">
              <a:spcBef>
                <a:spcPct val="0"/>
              </a:spcBef>
              <a:spcAft>
                <a:spcPct val="0"/>
              </a:spcAft>
            </a:pPr>
            <a:endPar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fontAlgn="base" hangingPunct="1">
              <a:spcBef>
                <a:spcPct val="0"/>
              </a:spcBef>
              <a:spcAft>
                <a:spcPct val="0"/>
              </a:spcAft>
            </a:pPr>
            <a:endPar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fontAlgn="base" hangingPunct="1">
              <a:spcBef>
                <a:spcPct val="0"/>
              </a:spcBef>
              <a:spcAft>
                <a:spcPct val="0"/>
              </a:spcAft>
            </a:pPr>
            <a:endParaRPr lang="en-US" altLang="ja-JP"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fontAlgn="base" hangingPunct="1">
              <a:spcBef>
                <a:spcPct val="0"/>
              </a:spcBef>
              <a:spcAft>
                <a:spcPct val="0"/>
              </a:spcAft>
            </a:pPr>
            <a:endParaRPr lang="ja-JP" altLang="en-US"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AutoShape 31">
            <a:extLst>
              <a:ext uri="{FF2B5EF4-FFF2-40B4-BE49-F238E27FC236}">
                <a16:creationId xmlns:a16="http://schemas.microsoft.com/office/drawing/2014/main" id="{016F77F8-30FD-45CB-B03F-7F1199086948}"/>
              </a:ext>
            </a:extLst>
          </p:cNvPr>
          <p:cNvSpPr>
            <a:spLocks noChangeAspect="1" noChangeArrowheads="1"/>
          </p:cNvSpPr>
          <p:nvPr/>
        </p:nvSpPr>
        <p:spPr bwMode="auto">
          <a:xfrm>
            <a:off x="684212" y="5114260"/>
            <a:ext cx="915987" cy="805528"/>
          </a:xfrm>
          <a:prstGeom prst="flowChartMagneticDisk">
            <a:avLst/>
          </a:prstGeom>
          <a:noFill/>
          <a:ln w="12700">
            <a:solidFill>
              <a:srgbClr val="000000"/>
            </a:solidFill>
            <a:round/>
            <a:headEnd/>
            <a:tailEnd/>
          </a:ln>
        </p:spPr>
        <p:txBody>
          <a:bodyPr lIns="0" tIns="54000" rIns="0" bIns="0"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fontAlgn="base" hangingPunct="1">
              <a:spcBef>
                <a:spcPct val="0"/>
              </a:spcBef>
              <a:spcAft>
                <a:spcPct val="0"/>
              </a:spcAft>
            </a:pPr>
            <a:endPar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fontAlgn="base" hangingPunct="1">
              <a:spcBef>
                <a:spcPct val="0"/>
              </a:spcBef>
              <a:spcAft>
                <a:spcPct val="0"/>
              </a:spcAft>
            </a:pPr>
            <a:r>
              <a:rPr lang="en-US" altLang="ja-JP" sz="9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IR &amp; PMW data during the past 30 days</a:t>
            </a:r>
            <a:endParaRPr lang="ja-JP" altLang="en-US" sz="9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AutoShape 32">
            <a:extLst>
              <a:ext uri="{FF2B5EF4-FFF2-40B4-BE49-F238E27FC236}">
                <a16:creationId xmlns:a16="http://schemas.microsoft.com/office/drawing/2014/main" id="{CD134DB0-5523-4F73-8062-4874C23AC296}"/>
              </a:ext>
            </a:extLst>
          </p:cNvPr>
          <p:cNvSpPr>
            <a:spLocks noChangeAspect="1" noChangeArrowheads="1"/>
          </p:cNvSpPr>
          <p:nvPr/>
        </p:nvSpPr>
        <p:spPr bwMode="auto">
          <a:xfrm>
            <a:off x="2124075" y="5221288"/>
            <a:ext cx="746125" cy="698500"/>
          </a:xfrm>
          <a:prstGeom prst="flowChartProcess">
            <a:avLst/>
          </a:prstGeom>
          <a:noFill/>
          <a:ln w="12700">
            <a:solidFill>
              <a:srgbClr val="000000"/>
            </a:solidFill>
            <a:miter lim="800000"/>
            <a:headEnd/>
            <a:tailEnd/>
          </a:ln>
        </p:spPr>
        <p:txBody>
          <a:bodyPr lIns="36000" tIns="54000" rIns="0" bIns="0"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fontAlgn="base" hangingPunct="1">
              <a:spcBef>
                <a:spcPct val="0"/>
              </a:spcBef>
              <a:spcAft>
                <a:spcPct val="0"/>
              </a:spcAft>
            </a:pPr>
            <a:r>
              <a:rPr lang="en-US" altLang="ja-JP" sz="105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Make noise table</a:t>
            </a:r>
          </a:p>
        </p:txBody>
      </p:sp>
      <p:cxnSp>
        <p:nvCxnSpPr>
          <p:cNvPr id="17" name="AutoShape 34">
            <a:extLst>
              <a:ext uri="{FF2B5EF4-FFF2-40B4-BE49-F238E27FC236}">
                <a16:creationId xmlns:a16="http://schemas.microsoft.com/office/drawing/2014/main" id="{E35C56DF-2E95-4CA5-9D47-C96B0DE3C87F}"/>
              </a:ext>
            </a:extLst>
          </p:cNvPr>
          <p:cNvCxnSpPr>
            <a:cxnSpLocks noChangeShapeType="1"/>
            <a:stCxn id="15" idx="4"/>
            <a:endCxn id="16" idx="1"/>
          </p:cNvCxnSpPr>
          <p:nvPr/>
        </p:nvCxnSpPr>
        <p:spPr bwMode="auto">
          <a:xfrm>
            <a:off x="1600199" y="5517024"/>
            <a:ext cx="523876" cy="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8" name="AutoShape 37">
            <a:extLst>
              <a:ext uri="{FF2B5EF4-FFF2-40B4-BE49-F238E27FC236}">
                <a16:creationId xmlns:a16="http://schemas.microsoft.com/office/drawing/2014/main" id="{8FFC7212-C30C-48C6-A0DC-17358FA6BFF0}"/>
              </a:ext>
            </a:extLst>
          </p:cNvPr>
          <p:cNvSpPr>
            <a:spLocks noChangeAspect="1" noChangeArrowheads="1"/>
          </p:cNvSpPr>
          <p:nvPr/>
        </p:nvSpPr>
        <p:spPr bwMode="auto">
          <a:xfrm>
            <a:off x="6516539" y="4440196"/>
            <a:ext cx="909274" cy="779462"/>
          </a:xfrm>
          <a:prstGeom prst="flowChartProcess">
            <a:avLst/>
          </a:prstGeom>
          <a:noFill/>
          <a:ln w="12700">
            <a:solidFill>
              <a:schemeClr val="tx1"/>
            </a:solidFill>
            <a:miter lim="800000"/>
            <a:headEnd/>
            <a:tailEnd/>
          </a:ln>
          <a:extLst/>
        </p:spPr>
        <p:txBody>
          <a:bodyPr lIns="36000" tIns="54000" rIns="0" bIns="0"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fontAlgn="base" hangingPunct="1">
              <a:spcBef>
                <a:spcPct val="0"/>
              </a:spcBef>
              <a:spcAft>
                <a:spcPct val="0"/>
              </a:spcAft>
            </a:pPr>
            <a:r>
              <a:rPr lang="en-US" altLang="ja-JP"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PMW-IR</a:t>
            </a:r>
          </a:p>
          <a:p>
            <a:pPr algn="ctr" eaLnBrk="1" fontAlgn="base" hangingPunct="1">
              <a:spcBef>
                <a:spcPct val="0"/>
              </a:spcBef>
              <a:spcAft>
                <a:spcPct val="0"/>
              </a:spcAft>
            </a:pPr>
            <a:r>
              <a:rPr lang="en-US" altLang="ja-JP"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combined algorithm</a:t>
            </a:r>
          </a:p>
        </p:txBody>
      </p:sp>
      <p:cxnSp>
        <p:nvCxnSpPr>
          <p:cNvPr id="19" name="AutoShape 40">
            <a:extLst>
              <a:ext uri="{FF2B5EF4-FFF2-40B4-BE49-F238E27FC236}">
                <a16:creationId xmlns:a16="http://schemas.microsoft.com/office/drawing/2014/main" id="{D57B9E16-EAAA-48D8-98BD-0C558CE1529E}"/>
              </a:ext>
            </a:extLst>
          </p:cNvPr>
          <p:cNvCxnSpPr>
            <a:cxnSpLocks noChangeShapeType="1"/>
            <a:stCxn id="18" idx="3"/>
            <a:endCxn id="28" idx="1"/>
          </p:cNvCxnSpPr>
          <p:nvPr/>
        </p:nvCxnSpPr>
        <p:spPr bwMode="auto">
          <a:xfrm flipV="1">
            <a:off x="7425813" y="4822735"/>
            <a:ext cx="497774" cy="7192"/>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0" name="AutoShape 44">
            <a:extLst>
              <a:ext uri="{FF2B5EF4-FFF2-40B4-BE49-F238E27FC236}">
                <a16:creationId xmlns:a16="http://schemas.microsoft.com/office/drawing/2014/main" id="{245FCEC2-4220-40A3-B28A-0351B769920E}"/>
              </a:ext>
            </a:extLst>
          </p:cNvPr>
          <p:cNvSpPr>
            <a:spLocks noChangeArrowheads="1"/>
          </p:cNvSpPr>
          <p:nvPr/>
        </p:nvSpPr>
        <p:spPr bwMode="auto">
          <a:xfrm>
            <a:off x="7776721" y="3660591"/>
            <a:ext cx="1154628" cy="420687"/>
          </a:xfrm>
          <a:prstGeom prst="roundRect">
            <a:avLst>
              <a:gd name="adj" fmla="val 16667"/>
            </a:avLst>
          </a:prstGeom>
          <a:noFill/>
          <a:ln w="9525">
            <a:solidFill>
              <a:schemeClr val="tx1"/>
            </a:solidFill>
            <a:round/>
            <a:headEnd/>
            <a:tailEnd/>
          </a:ln>
        </p:spPr>
        <p:txBody>
          <a:bodyPr wrap="none"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fontAlgn="base" hangingPunct="1">
              <a:lnSpc>
                <a:spcPct val="110000"/>
              </a:lnSpc>
              <a:spcBef>
                <a:spcPct val="0"/>
              </a:spcBef>
              <a:spcAft>
                <a:spcPct val="0"/>
              </a:spcAft>
            </a:pPr>
            <a:r>
              <a:rPr lang="en-US" altLang="ja-JP" sz="1200" b="1" u="sng"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Rain Gauge</a:t>
            </a:r>
          </a:p>
        </p:txBody>
      </p:sp>
      <p:sp>
        <p:nvSpPr>
          <p:cNvPr id="21" name="AutoShape 45">
            <a:extLst>
              <a:ext uri="{FF2B5EF4-FFF2-40B4-BE49-F238E27FC236}">
                <a16:creationId xmlns:a16="http://schemas.microsoft.com/office/drawing/2014/main" id="{E1069609-39C0-4DDF-AB2A-263CCD286A24}"/>
              </a:ext>
            </a:extLst>
          </p:cNvPr>
          <p:cNvSpPr>
            <a:spLocks noChangeAspect="1" noChangeArrowheads="1"/>
          </p:cNvSpPr>
          <p:nvPr/>
        </p:nvSpPr>
        <p:spPr bwMode="auto">
          <a:xfrm>
            <a:off x="5276850" y="3668230"/>
            <a:ext cx="910098" cy="1308691"/>
          </a:xfrm>
          <a:prstGeom prst="flowChartProcess">
            <a:avLst/>
          </a:prstGeom>
          <a:solidFill>
            <a:schemeClr val="tx2">
              <a:lumMod val="20000"/>
              <a:lumOff val="80000"/>
            </a:schemeClr>
          </a:solidFill>
          <a:ln w="12700">
            <a:solidFill>
              <a:srgbClr val="000000"/>
            </a:solidFill>
            <a:miter lim="800000"/>
            <a:headEnd/>
            <a:tailEnd/>
          </a:ln>
          <a:extLst/>
        </p:spPr>
        <p:txBody>
          <a:bodyPr lIns="36000" tIns="54000" rIns="0" bIns="0"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fontAlgn="base" hangingPunct="1">
              <a:spcBef>
                <a:spcPct val="0"/>
              </a:spcBef>
              <a:spcAft>
                <a:spcPct val="0"/>
              </a:spcAft>
            </a:pPr>
            <a:r>
              <a:rPr lang="en-US" altLang="ja-JP"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PMW algorithm</a:t>
            </a:r>
          </a:p>
          <a:p>
            <a:pPr algn="ctr" eaLnBrk="1" fontAlgn="base" hangingPunct="1">
              <a:spcBef>
                <a:spcPct val="0"/>
              </a:spcBef>
              <a:spcAft>
                <a:spcPct val="0"/>
              </a:spcAft>
            </a:pPr>
            <a:r>
              <a:rPr lang="en-US" altLang="ja-JP"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(retrieval part)</a:t>
            </a:r>
          </a:p>
        </p:txBody>
      </p:sp>
      <p:sp>
        <p:nvSpPr>
          <p:cNvPr id="22" name="Line 48">
            <a:extLst>
              <a:ext uri="{FF2B5EF4-FFF2-40B4-BE49-F238E27FC236}">
                <a16:creationId xmlns:a16="http://schemas.microsoft.com/office/drawing/2014/main" id="{5E53BE37-D753-4ED9-A754-A48E0C2E0889}"/>
              </a:ext>
            </a:extLst>
          </p:cNvPr>
          <p:cNvSpPr>
            <a:spLocks noChangeShapeType="1"/>
          </p:cNvSpPr>
          <p:nvPr/>
        </p:nvSpPr>
        <p:spPr bwMode="auto">
          <a:xfrm flipH="1" flipV="1">
            <a:off x="1105785" y="5911702"/>
            <a:ext cx="0" cy="408136"/>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lIns="74295" tIns="8890" rIns="74295" bIns="8890"/>
          <a:lstStyle/>
          <a:p>
            <a:pPr algn="ctr" fontAlgn="base">
              <a:spcBef>
                <a:spcPct val="0"/>
              </a:spcBef>
              <a:spcAft>
                <a:spcPct val="0"/>
              </a:spcAft>
            </a:pPr>
            <a:endParaRPr lang="ja-JP" altLang="en-US">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3" name="AutoShape 52">
            <a:extLst>
              <a:ext uri="{FF2B5EF4-FFF2-40B4-BE49-F238E27FC236}">
                <a16:creationId xmlns:a16="http://schemas.microsoft.com/office/drawing/2014/main" id="{E0324492-B469-4260-9FE4-8A80811FE6D4}"/>
              </a:ext>
            </a:extLst>
          </p:cNvPr>
          <p:cNvCxnSpPr>
            <a:cxnSpLocks noChangeShapeType="1"/>
            <a:stCxn id="8" idx="2"/>
            <a:endCxn id="18" idx="0"/>
          </p:cNvCxnSpPr>
          <p:nvPr/>
        </p:nvCxnSpPr>
        <p:spPr bwMode="auto">
          <a:xfrm>
            <a:off x="6923088" y="4186123"/>
            <a:ext cx="0" cy="254073"/>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4" name="AutoShape 54">
            <a:extLst>
              <a:ext uri="{FF2B5EF4-FFF2-40B4-BE49-F238E27FC236}">
                <a16:creationId xmlns:a16="http://schemas.microsoft.com/office/drawing/2014/main" id="{EF82D716-8812-4286-A32D-3C2E9B2C5A25}"/>
              </a:ext>
            </a:extLst>
          </p:cNvPr>
          <p:cNvCxnSpPr>
            <a:cxnSpLocks noChangeShapeType="1"/>
            <a:stCxn id="21" idx="3"/>
            <a:endCxn id="8" idx="1"/>
          </p:cNvCxnSpPr>
          <p:nvPr/>
        </p:nvCxnSpPr>
        <p:spPr bwMode="auto">
          <a:xfrm flipV="1">
            <a:off x="6186948" y="3809092"/>
            <a:ext cx="329740" cy="513484"/>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25" name="AutoShape 57">
            <a:extLst>
              <a:ext uri="{FF2B5EF4-FFF2-40B4-BE49-F238E27FC236}">
                <a16:creationId xmlns:a16="http://schemas.microsoft.com/office/drawing/2014/main" id="{0AF9B2E5-10D9-45B9-B2EB-445BD4AE9824}"/>
              </a:ext>
            </a:extLst>
          </p:cNvPr>
          <p:cNvCxnSpPr>
            <a:cxnSpLocks noChangeShapeType="1"/>
            <a:stCxn id="32" idx="3"/>
            <a:endCxn id="30" idx="2"/>
          </p:cNvCxnSpPr>
          <p:nvPr/>
        </p:nvCxnSpPr>
        <p:spPr bwMode="auto">
          <a:xfrm>
            <a:off x="2336800" y="6458744"/>
            <a:ext cx="4202177" cy="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6" name="Line 59">
            <a:extLst>
              <a:ext uri="{FF2B5EF4-FFF2-40B4-BE49-F238E27FC236}">
                <a16:creationId xmlns:a16="http://schemas.microsoft.com/office/drawing/2014/main" id="{0017E23E-9331-42EF-9BEF-1CAD4D17C838}"/>
              </a:ext>
            </a:extLst>
          </p:cNvPr>
          <p:cNvSpPr>
            <a:spLocks noChangeShapeType="1"/>
          </p:cNvSpPr>
          <p:nvPr/>
        </p:nvSpPr>
        <p:spPr bwMode="auto">
          <a:xfrm flipV="1">
            <a:off x="6941879" y="5200059"/>
            <a:ext cx="0" cy="972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lgn="ctr" fontAlgn="base">
              <a:spcBef>
                <a:spcPct val="0"/>
              </a:spcBef>
              <a:spcAft>
                <a:spcPct val="0"/>
              </a:spcAft>
            </a:pPr>
            <a:endParaRPr lang="ja-JP" altLang="en-US">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AutoShape 67">
            <a:extLst>
              <a:ext uri="{FF2B5EF4-FFF2-40B4-BE49-F238E27FC236}">
                <a16:creationId xmlns:a16="http://schemas.microsoft.com/office/drawing/2014/main" id="{612A35A4-1E2D-479A-899F-2C4245FC7860}"/>
              </a:ext>
            </a:extLst>
          </p:cNvPr>
          <p:cNvSpPr>
            <a:spLocks noChangeArrowheads="1"/>
          </p:cNvSpPr>
          <p:nvPr/>
        </p:nvSpPr>
        <p:spPr bwMode="auto">
          <a:xfrm>
            <a:off x="3689498" y="3681226"/>
            <a:ext cx="965260" cy="641350"/>
          </a:xfrm>
          <a:prstGeom prst="roundRect">
            <a:avLst>
              <a:gd name="adj" fmla="val 16667"/>
            </a:avLst>
          </a:prstGeom>
          <a:noFill/>
          <a:ln>
            <a:solidFill>
              <a:schemeClr val="tx1"/>
            </a:solidFill>
            <a:headEnd/>
            <a:tailEnd/>
          </a:ln>
        </p:spPr>
        <p:style>
          <a:lnRef idx="2">
            <a:schemeClr val="accent6"/>
          </a:lnRef>
          <a:fillRef idx="1">
            <a:schemeClr val="lt1"/>
          </a:fillRef>
          <a:effectRef idx="0">
            <a:schemeClr val="accent6"/>
          </a:effectRef>
          <a:fontRef idx="minor">
            <a:schemeClr val="dk1"/>
          </a:fontRef>
        </p:style>
        <p:txBody>
          <a:bodyPr wrap="square"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fontAlgn="base" hangingPunct="1">
              <a:spcBef>
                <a:spcPct val="0"/>
              </a:spcBef>
              <a:spcAft>
                <a:spcPct val="0"/>
              </a:spcAft>
            </a:pPr>
            <a:r>
              <a:rPr lang="en-US" altLang="ja-JP" sz="1050" b="1" u="sng"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NOAA snow/ice cover</a:t>
            </a:r>
            <a:endParaRPr lang="ja-JP" altLang="en-US" sz="1050" b="1" u="sng"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AutoShape 37">
            <a:extLst>
              <a:ext uri="{FF2B5EF4-FFF2-40B4-BE49-F238E27FC236}">
                <a16:creationId xmlns:a16="http://schemas.microsoft.com/office/drawing/2014/main" id="{1B93310F-E545-4D40-8CF4-BFA1AFAF7F05}"/>
              </a:ext>
            </a:extLst>
          </p:cNvPr>
          <p:cNvSpPr>
            <a:spLocks noChangeAspect="1" noChangeArrowheads="1"/>
          </p:cNvSpPr>
          <p:nvPr/>
        </p:nvSpPr>
        <p:spPr bwMode="auto">
          <a:xfrm>
            <a:off x="7923587" y="4433004"/>
            <a:ext cx="1036057" cy="779462"/>
          </a:xfrm>
          <a:prstGeom prst="flowChartProcess">
            <a:avLst/>
          </a:prstGeom>
          <a:noFill/>
          <a:ln w="12700">
            <a:solidFill>
              <a:schemeClr val="tx1"/>
            </a:solidFill>
            <a:miter lim="800000"/>
            <a:headEnd/>
            <a:tailEnd/>
          </a:ln>
          <a:extLst/>
        </p:spPr>
        <p:txBody>
          <a:bodyPr lIns="36000" tIns="54000" rIns="0" bIns="0"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fontAlgn="base" hangingPunct="1">
              <a:spcBef>
                <a:spcPct val="0"/>
              </a:spcBef>
              <a:spcAft>
                <a:spcPct val="0"/>
              </a:spcAft>
            </a:pPr>
            <a:r>
              <a:rPr lang="en-US" altLang="ja-JP"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Gauge-adjustment algorithm</a:t>
            </a:r>
          </a:p>
        </p:txBody>
      </p:sp>
      <p:cxnSp>
        <p:nvCxnSpPr>
          <p:cNvPr id="29" name="AutoShape 40">
            <a:extLst>
              <a:ext uri="{FF2B5EF4-FFF2-40B4-BE49-F238E27FC236}">
                <a16:creationId xmlns:a16="http://schemas.microsoft.com/office/drawing/2014/main" id="{ADE9CD4B-F6E3-43FB-8913-08037F440EB1}"/>
              </a:ext>
            </a:extLst>
          </p:cNvPr>
          <p:cNvCxnSpPr>
            <a:cxnSpLocks noChangeShapeType="1"/>
          </p:cNvCxnSpPr>
          <p:nvPr/>
        </p:nvCxnSpPr>
        <p:spPr bwMode="auto">
          <a:xfrm flipH="1">
            <a:off x="8387885" y="5212466"/>
            <a:ext cx="0" cy="28800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30" name="AutoShape 56">
            <a:extLst>
              <a:ext uri="{FF2B5EF4-FFF2-40B4-BE49-F238E27FC236}">
                <a16:creationId xmlns:a16="http://schemas.microsoft.com/office/drawing/2014/main" id="{786E22B8-D783-4608-A201-58FBF7D8EE98}"/>
              </a:ext>
            </a:extLst>
          </p:cNvPr>
          <p:cNvSpPr>
            <a:spLocks noChangeAspect="1" noChangeArrowheads="1"/>
          </p:cNvSpPr>
          <p:nvPr/>
        </p:nvSpPr>
        <p:spPr bwMode="auto">
          <a:xfrm>
            <a:off x="6538977" y="6099175"/>
            <a:ext cx="839787" cy="719138"/>
          </a:xfrm>
          <a:prstGeom prst="flowChartMagneticDisk">
            <a:avLst/>
          </a:prstGeom>
          <a:noFill/>
          <a:ln w="12700">
            <a:solidFill>
              <a:srgbClr val="000000"/>
            </a:solidFill>
            <a:round/>
            <a:headEnd/>
            <a:tailEnd/>
          </a:ln>
        </p:spPr>
        <p:txBody>
          <a:bodyPr lIns="36000" tIns="54000" rIns="0" bIns="0"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fontAlgn="base" hangingPunct="1">
              <a:spcBef>
                <a:spcPct val="0"/>
              </a:spcBef>
              <a:spcAft>
                <a:spcPct val="0"/>
              </a:spcAft>
            </a:pPr>
            <a:r>
              <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Each GEO IR data</a:t>
            </a:r>
          </a:p>
        </p:txBody>
      </p:sp>
      <p:cxnSp>
        <p:nvCxnSpPr>
          <p:cNvPr id="31" name="AutoShape 40">
            <a:extLst>
              <a:ext uri="{FF2B5EF4-FFF2-40B4-BE49-F238E27FC236}">
                <a16:creationId xmlns:a16="http://schemas.microsoft.com/office/drawing/2014/main" id="{48EE5531-A579-4F11-A2B2-716C7D6C1A05}"/>
              </a:ext>
            </a:extLst>
          </p:cNvPr>
          <p:cNvCxnSpPr>
            <a:cxnSpLocks noChangeShapeType="1"/>
          </p:cNvCxnSpPr>
          <p:nvPr/>
        </p:nvCxnSpPr>
        <p:spPr bwMode="auto">
          <a:xfrm flipH="1">
            <a:off x="8387885" y="4092217"/>
            <a:ext cx="0" cy="36000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32" name="AutoShape 47">
            <a:extLst>
              <a:ext uri="{FF2B5EF4-FFF2-40B4-BE49-F238E27FC236}">
                <a16:creationId xmlns:a16="http://schemas.microsoft.com/office/drawing/2014/main" id="{721DD524-31B5-4AFF-B688-96CD04EDDD30}"/>
              </a:ext>
            </a:extLst>
          </p:cNvPr>
          <p:cNvSpPr>
            <a:spLocks noChangeArrowheads="1"/>
          </p:cNvSpPr>
          <p:nvPr/>
        </p:nvSpPr>
        <p:spPr bwMode="auto">
          <a:xfrm>
            <a:off x="608013" y="6261100"/>
            <a:ext cx="1728787" cy="395288"/>
          </a:xfrm>
          <a:prstGeom prst="roundRect">
            <a:avLst>
              <a:gd name="adj" fmla="val 16667"/>
            </a:avLst>
          </a:prstGeom>
          <a:solidFill>
            <a:schemeClr val="bg1"/>
          </a:solidFill>
          <a:ln w="9525">
            <a:solidFill>
              <a:schemeClr val="tx1"/>
            </a:solidFill>
            <a:round/>
            <a:headEnd/>
            <a:tailEnd/>
          </a:ln>
        </p:spPr>
        <p:txBody>
          <a:bodyPr wrap="none"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fontAlgn="base" hangingPunct="1">
              <a:lnSpc>
                <a:spcPct val="110000"/>
              </a:lnSpc>
              <a:spcBef>
                <a:spcPct val="0"/>
              </a:spcBef>
              <a:spcAft>
                <a:spcPct val="0"/>
              </a:spcAft>
            </a:pPr>
            <a:r>
              <a:rPr lang="en-US" altLang="ja-JP" sz="1200" b="1" u="sng"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GEO IR data </a:t>
            </a:r>
            <a:endParaRPr lang="ja-JP" altLang="ja-JP" sz="1200" b="1" u="sng"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AutoShape 25">
            <a:extLst>
              <a:ext uri="{FF2B5EF4-FFF2-40B4-BE49-F238E27FC236}">
                <a16:creationId xmlns:a16="http://schemas.microsoft.com/office/drawing/2014/main" id="{38DB604C-C7BD-4A37-ACF2-8CB64FC620FE}"/>
              </a:ext>
            </a:extLst>
          </p:cNvPr>
          <p:cNvSpPr>
            <a:spLocks noChangeArrowheads="1"/>
          </p:cNvSpPr>
          <p:nvPr/>
        </p:nvSpPr>
        <p:spPr bwMode="auto">
          <a:xfrm>
            <a:off x="608013" y="2255838"/>
            <a:ext cx="1295215" cy="636587"/>
          </a:xfrm>
          <a:prstGeom prst="roundRect">
            <a:avLst>
              <a:gd name="adj" fmla="val 16667"/>
            </a:avLst>
          </a:prstGeom>
          <a:solidFill>
            <a:schemeClr val="bg1"/>
          </a:solidFill>
          <a:ln w="9525">
            <a:solidFill>
              <a:schemeClr val="tx1"/>
            </a:solidFill>
            <a:round/>
            <a:headEnd/>
            <a:tailEnd/>
          </a:ln>
        </p:spPr>
        <p:txBody>
          <a:bodyPr wrap="square"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fontAlgn="base" hangingPunct="1">
              <a:spcBef>
                <a:spcPct val="0"/>
              </a:spcBef>
              <a:spcAft>
                <a:spcPct val="0"/>
              </a:spcAft>
            </a:pPr>
            <a:r>
              <a:rPr lang="en-US" altLang="ja-JP" sz="1200" b="1" u="sng"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GANAL/FCST</a:t>
            </a:r>
          </a:p>
          <a:p>
            <a:pPr algn="ctr" eaLnBrk="1" fontAlgn="base" hangingPunct="1">
              <a:spcBef>
                <a:spcPct val="0"/>
              </a:spcBef>
              <a:spcAft>
                <a:spcPct val="0"/>
              </a:spcAft>
            </a:pPr>
            <a:r>
              <a:rPr lang="en-US" altLang="ja-JP" sz="1200" b="1" u="sng"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MGDSST</a:t>
            </a:r>
          </a:p>
        </p:txBody>
      </p:sp>
      <p:cxnSp>
        <p:nvCxnSpPr>
          <p:cNvPr id="34" name="コネクタ: カギ線 33">
            <a:extLst>
              <a:ext uri="{FF2B5EF4-FFF2-40B4-BE49-F238E27FC236}">
                <a16:creationId xmlns:a16="http://schemas.microsoft.com/office/drawing/2014/main" id="{6F6DE74E-915C-4C88-A4C1-3B3FE052B945}"/>
              </a:ext>
            </a:extLst>
          </p:cNvPr>
          <p:cNvCxnSpPr>
            <a:stCxn id="33" idx="2"/>
            <a:endCxn id="9" idx="1"/>
          </p:cNvCxnSpPr>
          <p:nvPr/>
        </p:nvCxnSpPr>
        <p:spPr>
          <a:xfrm rot="16200000" flipH="1">
            <a:off x="730204" y="3417841"/>
            <a:ext cx="1250951" cy="200117"/>
          </a:xfrm>
          <a:prstGeom prst="bentConnector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コネクタ: カギ線 34">
            <a:extLst>
              <a:ext uri="{FF2B5EF4-FFF2-40B4-BE49-F238E27FC236}">
                <a16:creationId xmlns:a16="http://schemas.microsoft.com/office/drawing/2014/main" id="{5C5872E5-BFE0-4258-840B-612ECEEE17D2}"/>
              </a:ext>
            </a:extLst>
          </p:cNvPr>
          <p:cNvCxnSpPr/>
          <p:nvPr/>
        </p:nvCxnSpPr>
        <p:spPr>
          <a:xfrm rot="5400000">
            <a:off x="1802219" y="2994609"/>
            <a:ext cx="850605" cy="754912"/>
          </a:xfrm>
          <a:prstGeom prst="bentConnector3">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AutoShape 12">
            <a:extLst>
              <a:ext uri="{FF2B5EF4-FFF2-40B4-BE49-F238E27FC236}">
                <a16:creationId xmlns:a16="http://schemas.microsoft.com/office/drawing/2014/main" id="{81F400DA-4CD7-4EDC-B8B5-634EE7E428EA}"/>
              </a:ext>
            </a:extLst>
          </p:cNvPr>
          <p:cNvSpPr>
            <a:spLocks noChangeAspect="1" noChangeArrowheads="1"/>
          </p:cNvSpPr>
          <p:nvPr/>
        </p:nvSpPr>
        <p:spPr bwMode="auto">
          <a:xfrm>
            <a:off x="3564267" y="2654709"/>
            <a:ext cx="1096223" cy="856434"/>
          </a:xfrm>
          <a:prstGeom prst="flowChartMagneticDisk">
            <a:avLst/>
          </a:prstGeom>
          <a:solidFill>
            <a:schemeClr val="bg1"/>
          </a:solidFill>
          <a:ln w="12700">
            <a:solidFill>
              <a:srgbClr val="000000"/>
            </a:solidFill>
            <a:round/>
            <a:headEnd/>
            <a:tailEnd/>
          </a:ln>
        </p:spPr>
        <p:txBody>
          <a:bodyPr lIns="0" tIns="54000" rIns="0" bIns="0"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fontAlgn="base" hangingPunct="1">
              <a:spcBef>
                <a:spcPct val="0"/>
              </a:spcBef>
              <a:spcAft>
                <a:spcPct val="0"/>
              </a:spcAft>
            </a:pPr>
            <a:endParaRPr lang="en-US" altLang="ja-JP"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fontAlgn="base" hangingPunct="1">
              <a:spcBef>
                <a:spcPct val="0"/>
              </a:spcBef>
              <a:spcAft>
                <a:spcPct val="0"/>
              </a:spcAft>
            </a:pPr>
            <a:r>
              <a:rPr lang="en-US" altLang="ja-JP" sz="105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DB from TRMM/PR &amp; GPM/DPR</a:t>
            </a:r>
          </a:p>
          <a:p>
            <a:pPr algn="ctr" eaLnBrk="1" fontAlgn="base" hangingPunct="1">
              <a:spcBef>
                <a:spcPct val="0"/>
              </a:spcBef>
              <a:spcAft>
                <a:spcPct val="0"/>
              </a:spcAft>
            </a:pPr>
            <a:endParaRPr lang="en-US" altLang="ja-JP"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AutoShape 12">
            <a:extLst>
              <a:ext uri="{FF2B5EF4-FFF2-40B4-BE49-F238E27FC236}">
                <a16:creationId xmlns:a16="http://schemas.microsoft.com/office/drawing/2014/main" id="{A91E58CA-4508-4D0B-8CE8-78DCCD753FB8}"/>
              </a:ext>
            </a:extLst>
          </p:cNvPr>
          <p:cNvSpPr>
            <a:spLocks noChangeAspect="1" noChangeArrowheads="1"/>
          </p:cNvSpPr>
          <p:nvPr/>
        </p:nvSpPr>
        <p:spPr bwMode="auto">
          <a:xfrm>
            <a:off x="2167512" y="2301207"/>
            <a:ext cx="787400" cy="679450"/>
          </a:xfrm>
          <a:prstGeom prst="flowChartMagneticDisk">
            <a:avLst/>
          </a:prstGeom>
          <a:solidFill>
            <a:schemeClr val="bg1"/>
          </a:solidFill>
          <a:ln w="12700">
            <a:solidFill>
              <a:srgbClr val="000000"/>
            </a:solidFill>
            <a:round/>
            <a:headEnd/>
            <a:tailEnd/>
          </a:ln>
        </p:spPr>
        <p:txBody>
          <a:bodyPr lIns="0" tIns="54000" rIns="0" bIns="0"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fontAlgn="base" hangingPunct="1">
              <a:spcBef>
                <a:spcPct val="0"/>
              </a:spcBef>
              <a:spcAft>
                <a:spcPct val="0"/>
              </a:spcAft>
            </a:pPr>
            <a:r>
              <a:rPr lang="en-US" altLang="ja-JP" sz="9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DB from TRMM/PR &amp; GPM/DPR</a:t>
            </a:r>
            <a:endPar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8" name="直線コネクタ 37">
            <a:extLst>
              <a:ext uri="{FF2B5EF4-FFF2-40B4-BE49-F238E27FC236}">
                <a16:creationId xmlns:a16="http://schemas.microsoft.com/office/drawing/2014/main" id="{458ED77F-FB1E-4EC9-B5EB-9E84C97DFA83}"/>
              </a:ext>
            </a:extLst>
          </p:cNvPr>
          <p:cNvCxnSpPr>
            <a:stCxn id="16" idx="3"/>
          </p:cNvCxnSpPr>
          <p:nvPr/>
        </p:nvCxnSpPr>
        <p:spPr>
          <a:xfrm>
            <a:off x="2870200" y="5570538"/>
            <a:ext cx="4076290" cy="435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コネクタ: カギ線 38">
            <a:extLst>
              <a:ext uri="{FF2B5EF4-FFF2-40B4-BE49-F238E27FC236}">
                <a16:creationId xmlns:a16="http://schemas.microsoft.com/office/drawing/2014/main" id="{105935A1-D46E-4EB6-9628-5F242C7B9889}"/>
              </a:ext>
            </a:extLst>
          </p:cNvPr>
          <p:cNvCxnSpPr>
            <a:cxnSpLocks/>
            <a:stCxn id="27" idx="3"/>
            <a:endCxn id="21" idx="1"/>
          </p:cNvCxnSpPr>
          <p:nvPr/>
        </p:nvCxnSpPr>
        <p:spPr>
          <a:xfrm>
            <a:off x="4654758" y="4001901"/>
            <a:ext cx="622092" cy="320675"/>
          </a:xfrm>
          <a:prstGeom prst="bentConnector3">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コネクタ: カギ線 39">
            <a:extLst>
              <a:ext uri="{FF2B5EF4-FFF2-40B4-BE49-F238E27FC236}">
                <a16:creationId xmlns:a16="http://schemas.microsoft.com/office/drawing/2014/main" id="{EF6C3DA1-FB16-490D-95CC-53EC154951B2}"/>
              </a:ext>
            </a:extLst>
          </p:cNvPr>
          <p:cNvCxnSpPr>
            <a:cxnSpLocks/>
            <a:stCxn id="10" idx="3"/>
          </p:cNvCxnSpPr>
          <p:nvPr/>
        </p:nvCxnSpPr>
        <p:spPr>
          <a:xfrm>
            <a:off x="3106738" y="4144169"/>
            <a:ext cx="2167011" cy="566054"/>
          </a:xfrm>
          <a:prstGeom prst="bentConnector3">
            <a:avLst>
              <a:gd name="adj1" fmla="val 23014"/>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コネクタ: カギ線 40">
            <a:extLst>
              <a:ext uri="{FF2B5EF4-FFF2-40B4-BE49-F238E27FC236}">
                <a16:creationId xmlns:a16="http://schemas.microsoft.com/office/drawing/2014/main" id="{8A80D3E8-786D-47EA-B8D2-6413ED720429}"/>
              </a:ext>
            </a:extLst>
          </p:cNvPr>
          <p:cNvCxnSpPr>
            <a:cxnSpLocks/>
            <a:stCxn id="36" idx="4"/>
            <a:endCxn id="21" idx="1"/>
          </p:cNvCxnSpPr>
          <p:nvPr/>
        </p:nvCxnSpPr>
        <p:spPr>
          <a:xfrm>
            <a:off x="4660490" y="3082926"/>
            <a:ext cx="616360" cy="1239650"/>
          </a:xfrm>
          <a:prstGeom prst="bentConnector3">
            <a:avLst>
              <a:gd name="adj1" fmla="val 50000"/>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AutoShape 40">
            <a:extLst>
              <a:ext uri="{FF2B5EF4-FFF2-40B4-BE49-F238E27FC236}">
                <a16:creationId xmlns:a16="http://schemas.microsoft.com/office/drawing/2014/main" id="{A0C1FED4-710A-44CF-B247-64BC6CF52AE5}"/>
              </a:ext>
            </a:extLst>
          </p:cNvPr>
          <p:cNvCxnSpPr>
            <a:cxnSpLocks noChangeShapeType="1"/>
          </p:cNvCxnSpPr>
          <p:nvPr/>
        </p:nvCxnSpPr>
        <p:spPr bwMode="auto">
          <a:xfrm flipH="1">
            <a:off x="5686470" y="3373830"/>
            <a:ext cx="0" cy="28800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3" name="AutoShape 40">
            <a:extLst>
              <a:ext uri="{FF2B5EF4-FFF2-40B4-BE49-F238E27FC236}">
                <a16:creationId xmlns:a16="http://schemas.microsoft.com/office/drawing/2014/main" id="{448FED3A-5176-4FE3-93FC-0670185CA631}"/>
              </a:ext>
            </a:extLst>
          </p:cNvPr>
          <p:cNvCxnSpPr>
            <a:cxnSpLocks noChangeShapeType="1"/>
          </p:cNvCxnSpPr>
          <p:nvPr/>
        </p:nvCxnSpPr>
        <p:spPr bwMode="auto">
          <a:xfrm flipH="1">
            <a:off x="5686470" y="2651782"/>
            <a:ext cx="0" cy="36000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44" name="AutoShape 4">
            <a:extLst>
              <a:ext uri="{FF2B5EF4-FFF2-40B4-BE49-F238E27FC236}">
                <a16:creationId xmlns:a16="http://schemas.microsoft.com/office/drawing/2014/main" id="{422B52F0-EFB7-4E62-94EC-CFCCAF407288}"/>
              </a:ext>
            </a:extLst>
          </p:cNvPr>
          <p:cNvSpPr>
            <a:spLocks noChangeArrowheads="1"/>
          </p:cNvSpPr>
          <p:nvPr/>
        </p:nvSpPr>
        <p:spPr bwMode="auto">
          <a:xfrm>
            <a:off x="4852013" y="2180150"/>
            <a:ext cx="1612900" cy="641350"/>
          </a:xfrm>
          <a:prstGeom prst="roundRect">
            <a:avLst>
              <a:gd name="adj" fmla="val 16667"/>
            </a:avLst>
          </a:prstGeom>
          <a:solidFill>
            <a:schemeClr val="bg1"/>
          </a:solidFill>
          <a:ln w="9525">
            <a:solidFill>
              <a:schemeClr val="tx1"/>
            </a:solidFill>
            <a:round/>
            <a:headEnd/>
            <a:tailEnd/>
          </a:ln>
        </p:spPr>
        <p:txBody>
          <a:bodyPr wrap="square"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fontAlgn="base" hangingPunct="1">
              <a:spcBef>
                <a:spcPct val="0"/>
              </a:spcBef>
              <a:spcAft>
                <a:spcPct val="0"/>
              </a:spcAft>
            </a:pPr>
            <a:r>
              <a:rPr lang="en-US" altLang="ja-JP" sz="1200" b="1" u="sng"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PMW observations (Tb, </a:t>
            </a:r>
            <a:r>
              <a:rPr lang="en-US" altLang="ja-JP" sz="1200" b="1" u="sng" dirty="0" err="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lat</a:t>
            </a:r>
            <a:r>
              <a:rPr lang="en-US" altLang="ja-JP" sz="1200" b="1" u="sng"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u="sng" dirty="0" err="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lon</a:t>
            </a:r>
            <a:r>
              <a:rPr lang="en-US" altLang="ja-JP" sz="1200" b="1" u="sng"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u="sng" dirty="0" err="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etc</a:t>
            </a:r>
            <a:r>
              <a:rPr lang="en-US" altLang="ja-JP" sz="1200" b="1" u="sng"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200" b="1" u="sng"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AutoShape 10">
            <a:extLst>
              <a:ext uri="{FF2B5EF4-FFF2-40B4-BE49-F238E27FC236}">
                <a16:creationId xmlns:a16="http://schemas.microsoft.com/office/drawing/2014/main" id="{FBA88A9E-434B-4F86-A6E8-E5F11B55F192}"/>
              </a:ext>
            </a:extLst>
          </p:cNvPr>
          <p:cNvSpPr>
            <a:spLocks noChangeAspect="1" noChangeArrowheads="1"/>
          </p:cNvSpPr>
          <p:nvPr/>
        </p:nvSpPr>
        <p:spPr bwMode="auto">
          <a:xfrm>
            <a:off x="5269476" y="3022549"/>
            <a:ext cx="812800" cy="392906"/>
          </a:xfrm>
          <a:prstGeom prst="flowChartProcess">
            <a:avLst/>
          </a:prstGeom>
          <a:solidFill>
            <a:schemeClr val="bg1"/>
          </a:solidFill>
          <a:ln w="12700">
            <a:solidFill>
              <a:srgbClr val="000000"/>
            </a:solidFill>
            <a:miter lim="800000"/>
            <a:headEnd/>
            <a:tailEnd/>
          </a:ln>
          <a:extLst/>
        </p:spPr>
        <p:txBody>
          <a:bodyPr lIns="36000" tIns="54000" rIns="0" bIns="0"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fontAlgn="base" hangingPunct="1">
              <a:lnSpc>
                <a:spcPct val="80000"/>
              </a:lnSpc>
              <a:spcBef>
                <a:spcPct val="0"/>
              </a:spcBef>
              <a:spcAft>
                <a:spcPct val="0"/>
              </a:spcAft>
            </a:pPr>
            <a:r>
              <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Decoding</a:t>
            </a:r>
          </a:p>
        </p:txBody>
      </p:sp>
    </p:spTree>
    <p:extLst>
      <p:ext uri="{BB962C8B-B14F-4D97-AF65-F5344CB8AC3E}">
        <p14:creationId xmlns:p14="http://schemas.microsoft.com/office/powerpoint/2010/main" val="2763973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B7DF9D-DE92-40E4-A7E8-0C90B7215AFE}"/>
              </a:ext>
            </a:extLst>
          </p:cNvPr>
          <p:cNvSpPr>
            <a:spLocks noGrp="1"/>
          </p:cNvSpPr>
          <p:nvPr>
            <p:ph type="title"/>
          </p:nvPr>
        </p:nvSpPr>
        <p:spPr/>
        <p:txBody>
          <a:bodyPr/>
          <a:lstStyle/>
          <a:p>
            <a:r>
              <a:rPr lang="en-US" altLang="ja-JP" dirty="0"/>
              <a:t>Ancillary data</a:t>
            </a:r>
            <a:endParaRPr kumimoji="1" lang="ja-JP" altLang="en-US" dirty="0"/>
          </a:p>
        </p:txBody>
      </p:sp>
      <p:sp>
        <p:nvSpPr>
          <p:cNvPr id="3" name="コンテンツ プレースホルダー 2">
            <a:extLst>
              <a:ext uri="{FF2B5EF4-FFF2-40B4-BE49-F238E27FC236}">
                <a16:creationId xmlns:a16="http://schemas.microsoft.com/office/drawing/2014/main" id="{E6A2CDF2-B3A2-4841-B6A9-318056E358CD}"/>
              </a:ext>
            </a:extLst>
          </p:cNvPr>
          <p:cNvSpPr>
            <a:spLocks noGrp="1"/>
          </p:cNvSpPr>
          <p:nvPr>
            <p:ph idx="1"/>
          </p:nvPr>
        </p:nvSpPr>
        <p:spPr>
          <a:xfrm>
            <a:off x="467544" y="1340768"/>
            <a:ext cx="8435280" cy="5501208"/>
          </a:xfrm>
        </p:spPr>
        <p:txBody>
          <a:bodyPr>
            <a:normAutofit fontScale="62500" lnSpcReduction="20000"/>
          </a:bodyPr>
          <a:lstStyle/>
          <a:p>
            <a:pPr>
              <a:lnSpc>
                <a:spcPct val="120000"/>
              </a:lnSpc>
            </a:pPr>
            <a:r>
              <a:rPr lang="en-US" altLang="ja-JP" sz="3800" dirty="0"/>
              <a:t>JMA global analysis (GANAL) and forecast (FCST) data set</a:t>
            </a:r>
          </a:p>
          <a:p>
            <a:pPr lvl="1">
              <a:lnSpc>
                <a:spcPct val="120000"/>
              </a:lnSpc>
            </a:pPr>
            <a:r>
              <a:rPr lang="en-US" altLang="ja-JP" dirty="0"/>
              <a:t>6-hourly data with 0.5 degree grid box, are used as ancillary data of atmospheric conditions to calculate look-up tables (LUTs). </a:t>
            </a:r>
          </a:p>
          <a:p>
            <a:pPr lvl="2">
              <a:lnSpc>
                <a:spcPct val="120000"/>
              </a:lnSpc>
            </a:pPr>
            <a:r>
              <a:rPr lang="en-US" altLang="ja-JP" dirty="0"/>
              <a:t>GANAL data are used to process standard products, and FCST data are used to process near-real-time products.</a:t>
            </a:r>
          </a:p>
          <a:p>
            <a:pPr lvl="2">
              <a:lnSpc>
                <a:spcPct val="120000"/>
              </a:lnSpc>
            </a:pPr>
            <a:r>
              <a:rPr lang="en-US" altLang="ja-JP" dirty="0"/>
              <a:t>In the reanalysis product, the JRA-55 data (6-hourly, TL319L60 model grid) are used instead of operational data.</a:t>
            </a:r>
            <a:endParaRPr lang="ja-JP" altLang="ja-JP" dirty="0"/>
          </a:p>
          <a:p>
            <a:pPr>
              <a:lnSpc>
                <a:spcPct val="120000"/>
              </a:lnSpc>
            </a:pPr>
            <a:r>
              <a:rPr lang="en-US" altLang="ja-JP" sz="3800" dirty="0"/>
              <a:t>The JMA merged satellite and in situ data global daily SST data (MGDSST) (0.25 degree grid box)</a:t>
            </a:r>
          </a:p>
          <a:p>
            <a:pPr lvl="1">
              <a:lnSpc>
                <a:spcPct val="120000"/>
              </a:lnSpc>
            </a:pPr>
            <a:r>
              <a:rPr lang="en-US" altLang="ja-JP" dirty="0"/>
              <a:t>are used as ancillary data of SST for calculating LUTs.</a:t>
            </a:r>
            <a:endParaRPr lang="ja-JP" altLang="ja-JP" dirty="0"/>
          </a:p>
          <a:p>
            <a:pPr>
              <a:lnSpc>
                <a:spcPct val="120000"/>
              </a:lnSpc>
            </a:pPr>
            <a:r>
              <a:rPr lang="en-US" altLang="ja-JP" sz="3800" dirty="0"/>
              <a:t>Sea Ice and Surface snow</a:t>
            </a:r>
          </a:p>
          <a:p>
            <a:pPr lvl="1">
              <a:lnSpc>
                <a:spcPct val="120000"/>
              </a:lnSpc>
            </a:pPr>
            <a:r>
              <a:rPr lang="en-US" altLang="ja-JP" dirty="0"/>
              <a:t>Climatological sea ice values from the JAXA Advanced Microwave Scanning Radiometer for EOS (AMSR-E) product were used for screening sea ices in V6, while ancillary data for surface snow were not used. </a:t>
            </a:r>
          </a:p>
          <a:p>
            <a:pPr lvl="1">
              <a:lnSpc>
                <a:spcPct val="120000"/>
              </a:lnSpc>
            </a:pPr>
            <a:r>
              <a:rPr lang="en-US" altLang="ja-JP" dirty="0"/>
              <a:t>In the V7, the NOAA National Environmental Satellite, Data, and Information Service (NESDIS) multi-sensor snow/ice cover maps were used as ancillary data to detect the sea ice and the surface snow. </a:t>
            </a:r>
            <a:endParaRPr lang="ja-JP" altLang="ja-JP" dirty="0"/>
          </a:p>
          <a:p>
            <a:pPr>
              <a:lnSpc>
                <a:spcPct val="120000"/>
              </a:lnSpc>
            </a:pPr>
            <a:endParaRPr kumimoji="1" lang="ja-JP" altLang="en-US" dirty="0"/>
          </a:p>
        </p:txBody>
      </p:sp>
    </p:spTree>
    <p:extLst>
      <p:ext uri="{BB962C8B-B14F-4D97-AF65-F5344CB8AC3E}">
        <p14:creationId xmlns:p14="http://schemas.microsoft.com/office/powerpoint/2010/main" val="1973329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4B15AEEA-2C77-4199-9DA8-4CA8E26A0AD1}"/>
              </a:ext>
            </a:extLst>
          </p:cNvPr>
          <p:cNvSpPr>
            <a:spLocks noGrp="1"/>
          </p:cNvSpPr>
          <p:nvPr>
            <p:ph type="title"/>
          </p:nvPr>
        </p:nvSpPr>
        <p:spPr/>
        <p:txBody>
          <a:bodyPr>
            <a:normAutofit/>
          </a:bodyPr>
          <a:lstStyle/>
          <a:p>
            <a:r>
              <a:rPr lang="en-US" altLang="ja-JP" b="1" i="1" dirty="0"/>
              <a:t>Outline of the PMW algorithm</a:t>
            </a:r>
            <a:endParaRPr kumimoji="1" lang="ja-JP" altLang="en-US" dirty="0"/>
          </a:p>
        </p:txBody>
      </p:sp>
      <p:sp>
        <p:nvSpPr>
          <p:cNvPr id="4" name="コンテンツ プレースホルダー 3">
            <a:extLst>
              <a:ext uri="{FF2B5EF4-FFF2-40B4-BE49-F238E27FC236}">
                <a16:creationId xmlns:a16="http://schemas.microsoft.com/office/drawing/2014/main" id="{4BF95B97-176A-477C-88D6-CE377BAAB132}"/>
              </a:ext>
            </a:extLst>
          </p:cNvPr>
          <p:cNvSpPr>
            <a:spLocks noGrp="1"/>
          </p:cNvSpPr>
          <p:nvPr>
            <p:ph idx="1"/>
          </p:nvPr>
        </p:nvSpPr>
        <p:spPr>
          <a:xfrm>
            <a:off x="457200" y="1556792"/>
            <a:ext cx="8435280" cy="5257800"/>
          </a:xfrm>
        </p:spPr>
        <p:txBody>
          <a:bodyPr>
            <a:normAutofit fontScale="77500" lnSpcReduction="20000"/>
          </a:bodyPr>
          <a:lstStyle/>
          <a:p>
            <a:pPr>
              <a:lnSpc>
                <a:spcPct val="120000"/>
              </a:lnSpc>
            </a:pPr>
            <a:r>
              <a:rPr lang="en-US" altLang="ja-JP" dirty="0"/>
              <a:t>The PMW algorithm retrieves global precipitation rates from brightness temperatures (</a:t>
            </a:r>
            <a:r>
              <a:rPr lang="en-US" altLang="ja-JP" dirty="0" err="1"/>
              <a:t>Tbs</a:t>
            </a:r>
            <a:r>
              <a:rPr lang="en-US" altLang="ja-JP" dirty="0"/>
              <a:t>) of the PMW sensor. </a:t>
            </a:r>
          </a:p>
          <a:p>
            <a:pPr>
              <a:lnSpc>
                <a:spcPct val="120000"/>
              </a:lnSpc>
            </a:pPr>
            <a:r>
              <a:rPr lang="en-US" altLang="ja-JP" dirty="0"/>
              <a:t>The PMW algorithm has been improved based upon the Microwave Imager (MWI) algorithm of </a:t>
            </a:r>
            <a:r>
              <a:rPr lang="en-US" altLang="ja-JP" dirty="0" err="1"/>
              <a:t>Aonashi</a:t>
            </a:r>
            <a:r>
              <a:rPr lang="en-US" altLang="ja-JP" dirty="0"/>
              <a:t> et al. (2009). </a:t>
            </a:r>
          </a:p>
          <a:p>
            <a:pPr lvl="1">
              <a:lnSpc>
                <a:spcPct val="120000"/>
              </a:lnSpc>
            </a:pPr>
            <a:r>
              <a:rPr lang="en-US" altLang="ja-JP" dirty="0"/>
              <a:t>The basic idea of the PMW algorithm is to find precipitation rates that give radiative transfer model (RTM)-calculated </a:t>
            </a:r>
            <a:r>
              <a:rPr lang="en-US" altLang="ja-JP" dirty="0" err="1"/>
              <a:t>Tbs</a:t>
            </a:r>
            <a:r>
              <a:rPr lang="en-US" altLang="ja-JP" dirty="0"/>
              <a:t> that best fit with the observed Tbs. </a:t>
            </a:r>
          </a:p>
          <a:p>
            <a:pPr lvl="1">
              <a:lnSpc>
                <a:spcPct val="120000"/>
              </a:lnSpc>
            </a:pPr>
            <a:r>
              <a:rPr lang="en-US" altLang="ja-JP" dirty="0"/>
              <a:t>The MWI algorithm employs polarization corrected temperatures (PCTs) at higher frequencies (37 and 85 GHz for the TMI) over land and coast, and </a:t>
            </a:r>
            <a:r>
              <a:rPr lang="en-US" altLang="ja-JP" dirty="0" err="1"/>
              <a:t>Tbs</a:t>
            </a:r>
            <a:r>
              <a:rPr lang="en-US" altLang="ja-JP" dirty="0"/>
              <a:t> with vertical polarization at lower frequencies (10, 19, and 37 GHz for the TMI) in addition to the higher frequency PCTs over ocean. </a:t>
            </a:r>
          </a:p>
          <a:p>
            <a:pPr lvl="1">
              <a:lnSpc>
                <a:spcPct val="120000"/>
              </a:lnSpc>
            </a:pPr>
            <a:r>
              <a:rPr lang="en-US" altLang="ja-JP" dirty="0"/>
              <a:t>Several modifications due to sensor specifications are highlighted later.</a:t>
            </a:r>
            <a:endParaRPr lang="ja-JP" altLang="ja-JP" dirty="0"/>
          </a:p>
          <a:p>
            <a:pPr>
              <a:lnSpc>
                <a:spcPct val="120000"/>
              </a:lnSpc>
            </a:pPr>
            <a:endParaRPr kumimoji="1" lang="ja-JP" altLang="en-US" dirty="0"/>
          </a:p>
        </p:txBody>
      </p:sp>
    </p:spTree>
    <p:extLst>
      <p:ext uri="{BB962C8B-B14F-4D97-AF65-F5344CB8AC3E}">
        <p14:creationId xmlns:p14="http://schemas.microsoft.com/office/powerpoint/2010/main" val="1451222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4CE835-79B2-4D2D-BF0D-41C27966F739}"/>
              </a:ext>
            </a:extLst>
          </p:cNvPr>
          <p:cNvSpPr>
            <a:spLocks noGrp="1"/>
          </p:cNvSpPr>
          <p:nvPr>
            <p:ph type="title"/>
          </p:nvPr>
        </p:nvSpPr>
        <p:spPr>
          <a:xfrm>
            <a:off x="323528" y="274638"/>
            <a:ext cx="8579296" cy="1143000"/>
          </a:xfrm>
        </p:spPr>
        <p:txBody>
          <a:bodyPr>
            <a:normAutofit fontScale="90000"/>
          </a:bodyPr>
          <a:lstStyle/>
          <a:p>
            <a:r>
              <a:rPr lang="en-US" altLang="ja-JP" b="1" i="1" dirty="0"/>
              <a:t>Methodology in the PMW algorithm (1)</a:t>
            </a:r>
            <a:endParaRPr kumimoji="1" lang="ja-JP" altLang="en-US" dirty="0"/>
          </a:p>
        </p:txBody>
      </p:sp>
      <p:sp>
        <p:nvSpPr>
          <p:cNvPr id="3" name="コンテンツ プレースホルダー 2">
            <a:extLst>
              <a:ext uri="{FF2B5EF4-FFF2-40B4-BE49-F238E27FC236}">
                <a16:creationId xmlns:a16="http://schemas.microsoft.com/office/drawing/2014/main" id="{43E76B9A-C083-44BB-BD1A-6DC942E4DDD7}"/>
              </a:ext>
            </a:extLst>
          </p:cNvPr>
          <p:cNvSpPr>
            <a:spLocks noGrp="1"/>
          </p:cNvSpPr>
          <p:nvPr>
            <p:ph idx="1"/>
          </p:nvPr>
        </p:nvSpPr>
        <p:spPr>
          <a:xfrm>
            <a:off x="395536" y="1412776"/>
            <a:ext cx="8352928" cy="5616624"/>
          </a:xfrm>
        </p:spPr>
        <p:txBody>
          <a:bodyPr>
            <a:normAutofit fontScale="92500" lnSpcReduction="20000"/>
          </a:bodyPr>
          <a:lstStyle/>
          <a:p>
            <a:r>
              <a:rPr lang="en-US" altLang="ja-JP" sz="2600" dirty="0"/>
              <a:t>The PMW algorithm consists of a forward calculation part and a retrieval part.</a:t>
            </a:r>
          </a:p>
          <a:p>
            <a:r>
              <a:rPr lang="en-US" altLang="ja-JP" sz="2600" dirty="0"/>
              <a:t> The forward calculation part</a:t>
            </a:r>
          </a:p>
          <a:p>
            <a:pPr lvl="1"/>
            <a:r>
              <a:rPr lang="en-US" altLang="ja-JP" sz="2400" dirty="0"/>
              <a:t> LUTs are calculated for homogeneous precipitation by incorporating atmospheric and surface variables of the GANAL or FCST data and precipitation physical models based on spaceborne precipitation radar observations into the RTM program of Liu (1998). </a:t>
            </a:r>
          </a:p>
          <a:p>
            <a:pPr lvl="1"/>
            <a:r>
              <a:rPr lang="en-US" altLang="ja-JP" sz="2400" dirty="0"/>
              <a:t>The precipitation physical models have been developed by previous works (Takayabu 2008; Takahashi and </a:t>
            </a:r>
            <a:r>
              <a:rPr lang="en-US" altLang="ja-JP" sz="2400" dirty="0" err="1"/>
              <a:t>Awaka</a:t>
            </a:r>
            <a:r>
              <a:rPr lang="en-US" altLang="ja-JP" sz="2400" dirty="0"/>
              <a:t> 2005; </a:t>
            </a:r>
            <a:r>
              <a:rPr lang="en-US" altLang="ja-JP" sz="2400" dirty="0" err="1"/>
              <a:t>Kozu</a:t>
            </a:r>
            <a:r>
              <a:rPr lang="en-US" altLang="ja-JP" sz="2400" dirty="0"/>
              <a:t> et al. 2009; </a:t>
            </a:r>
            <a:r>
              <a:rPr lang="en-US" altLang="ja-JP" sz="2400" dirty="0" err="1"/>
              <a:t>Yamaji</a:t>
            </a:r>
            <a:r>
              <a:rPr lang="en-US" altLang="ja-JP" sz="2400" dirty="0"/>
              <a:t> et al. 2017). </a:t>
            </a:r>
          </a:p>
          <a:p>
            <a:pPr lvl="2"/>
            <a:r>
              <a:rPr lang="en-US" altLang="ja-JP" sz="1800" dirty="0"/>
              <a:t>In construction of the model, the TRMM/PR data were used in V6 algorithm, and both the TRMM/PR and GPM/DPR data were used in the V7 algorithm. </a:t>
            </a:r>
          </a:p>
          <a:p>
            <a:pPr lvl="1"/>
            <a:r>
              <a:rPr lang="en-US" altLang="ja-JP" sz="2200" dirty="0"/>
              <a:t>The land surface emissivity was used from the TRMM observations (</a:t>
            </a:r>
            <a:r>
              <a:rPr lang="en-US" altLang="ja-JP" sz="2200" dirty="0" err="1"/>
              <a:t>Furuzawa</a:t>
            </a:r>
            <a:r>
              <a:rPr lang="en-US" altLang="ja-JP" sz="2200" dirty="0"/>
              <a:t> et al. 2012). </a:t>
            </a:r>
          </a:p>
          <a:p>
            <a:pPr lvl="1"/>
            <a:r>
              <a:rPr lang="en-US" altLang="ja-JP" sz="2400" dirty="0"/>
              <a:t>LUTs for inhomogeneous precipitation are derived from the above LUTs using the approximations of </a:t>
            </a:r>
            <a:r>
              <a:rPr lang="en-US" altLang="ja-JP" sz="2400" dirty="0" err="1"/>
              <a:t>Aonashi</a:t>
            </a:r>
            <a:r>
              <a:rPr lang="en-US" altLang="ja-JP" sz="2400" dirty="0"/>
              <a:t> and Liu (2000) and Kubota et al. (2009a).</a:t>
            </a:r>
            <a:endParaRPr lang="ja-JP" altLang="ja-JP" sz="2400" dirty="0"/>
          </a:p>
          <a:p>
            <a:endParaRPr kumimoji="1" lang="ja-JP" altLang="en-US" sz="2400" dirty="0"/>
          </a:p>
        </p:txBody>
      </p:sp>
    </p:spTree>
    <p:extLst>
      <p:ext uri="{BB962C8B-B14F-4D97-AF65-F5344CB8AC3E}">
        <p14:creationId xmlns:p14="http://schemas.microsoft.com/office/powerpoint/2010/main" val="3202458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4CE835-79B2-4D2D-BF0D-41C27966F739}"/>
              </a:ext>
            </a:extLst>
          </p:cNvPr>
          <p:cNvSpPr>
            <a:spLocks noGrp="1"/>
          </p:cNvSpPr>
          <p:nvPr>
            <p:ph type="title"/>
          </p:nvPr>
        </p:nvSpPr>
        <p:spPr>
          <a:xfrm>
            <a:off x="323528" y="274638"/>
            <a:ext cx="8579296" cy="1143000"/>
          </a:xfrm>
        </p:spPr>
        <p:txBody>
          <a:bodyPr>
            <a:normAutofit fontScale="90000"/>
          </a:bodyPr>
          <a:lstStyle/>
          <a:p>
            <a:r>
              <a:rPr lang="en-US" altLang="ja-JP" b="1" i="1" dirty="0"/>
              <a:t>Methodology in the PMW algorithm (2)</a:t>
            </a:r>
            <a:endParaRPr kumimoji="1" lang="ja-JP" altLang="en-US" dirty="0"/>
          </a:p>
        </p:txBody>
      </p:sp>
      <p:sp>
        <p:nvSpPr>
          <p:cNvPr id="3" name="コンテンツ プレースホルダー 2">
            <a:extLst>
              <a:ext uri="{FF2B5EF4-FFF2-40B4-BE49-F238E27FC236}">
                <a16:creationId xmlns:a16="http://schemas.microsoft.com/office/drawing/2014/main" id="{43E76B9A-C083-44BB-BD1A-6DC942E4DDD7}"/>
              </a:ext>
            </a:extLst>
          </p:cNvPr>
          <p:cNvSpPr>
            <a:spLocks noGrp="1"/>
          </p:cNvSpPr>
          <p:nvPr>
            <p:ph idx="1"/>
          </p:nvPr>
        </p:nvSpPr>
        <p:spPr>
          <a:xfrm>
            <a:off x="457200" y="1340768"/>
            <a:ext cx="8435280" cy="5544616"/>
          </a:xfrm>
        </p:spPr>
        <p:txBody>
          <a:bodyPr>
            <a:normAutofit fontScale="85000" lnSpcReduction="10000"/>
          </a:bodyPr>
          <a:lstStyle/>
          <a:p>
            <a:r>
              <a:rPr lang="en-US" altLang="ja-JP" dirty="0"/>
              <a:t>The retrieval part of the PMW algorithm</a:t>
            </a:r>
          </a:p>
          <a:p>
            <a:pPr lvl="1"/>
            <a:r>
              <a:rPr lang="en-US" altLang="ja-JP" dirty="0"/>
              <a:t>a detection of rainfall, a retrieval using scattering signals, and an over-ocean retrieval using emission signals. </a:t>
            </a:r>
          </a:p>
          <a:p>
            <a:pPr lvl="1"/>
            <a:r>
              <a:rPr lang="en-US" altLang="ja-JP" dirty="0"/>
              <a:t>Detection scheme</a:t>
            </a:r>
          </a:p>
          <a:p>
            <a:pPr lvl="2"/>
            <a:r>
              <a:rPr lang="en-US" altLang="ja-JP" dirty="0" err="1"/>
              <a:t>Seto</a:t>
            </a:r>
            <a:r>
              <a:rPr lang="en-US" altLang="ja-JP" dirty="0"/>
              <a:t> et al. (2005, 2008, 2016) for over-land</a:t>
            </a:r>
          </a:p>
          <a:p>
            <a:pPr lvl="2"/>
            <a:r>
              <a:rPr lang="en-US" altLang="ja-JP" dirty="0"/>
              <a:t>Mega and Shige (2016) for over-coast</a:t>
            </a:r>
          </a:p>
          <a:p>
            <a:pPr lvl="2"/>
            <a:r>
              <a:rPr lang="en-US" altLang="ja-JP" dirty="0"/>
              <a:t>Kida et al. (2009, 2010a) and </a:t>
            </a:r>
            <a:r>
              <a:rPr lang="en-US" altLang="ja-JP" dirty="0" err="1"/>
              <a:t>Aonashi</a:t>
            </a:r>
            <a:r>
              <a:rPr lang="en-US" altLang="ja-JP" dirty="0"/>
              <a:t> et al. (2016) for over-ocean</a:t>
            </a:r>
          </a:p>
          <a:p>
            <a:pPr lvl="1"/>
            <a:r>
              <a:rPr lang="en-US" altLang="ja-JP" dirty="0"/>
              <a:t>Dual-frequency PCTs (at 37 and 85 GHz for TMI) are employed in retrievals using scattering signals. </a:t>
            </a:r>
          </a:p>
          <a:p>
            <a:pPr lvl="2"/>
            <a:r>
              <a:rPr lang="en-US" altLang="ja-JP" dirty="0"/>
              <a:t>An adjustment method is introduced using indices of frozen precipitation depth and surface temperature.</a:t>
            </a:r>
          </a:p>
          <a:p>
            <a:pPr lvl="1"/>
            <a:r>
              <a:rPr lang="en-US" altLang="ja-JP" dirty="0"/>
              <a:t> In the over-ocean retrieval using emission signals, a rainfall rate is derived by minimizing a cost function for lower frequency, vertically polarized </a:t>
            </a:r>
            <a:r>
              <a:rPr lang="en-US" altLang="ja-JP" dirty="0" err="1"/>
              <a:t>Tbs</a:t>
            </a:r>
            <a:r>
              <a:rPr lang="en-US" altLang="ja-JP" dirty="0"/>
              <a:t> (10, 19, and 37 GHz for the TMI), with the scattering retrievals as the first guess.</a:t>
            </a:r>
            <a:endParaRPr lang="ja-JP" altLang="ja-JP" dirty="0"/>
          </a:p>
          <a:p>
            <a:endParaRPr kumimoji="1" lang="ja-JP" altLang="en-US" dirty="0"/>
          </a:p>
        </p:txBody>
      </p:sp>
    </p:spTree>
    <p:extLst>
      <p:ext uri="{BB962C8B-B14F-4D97-AF65-F5344CB8AC3E}">
        <p14:creationId xmlns:p14="http://schemas.microsoft.com/office/powerpoint/2010/main" val="2625469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EA40A6-FA8E-4FE0-A983-B53E80D9AFE9}"/>
              </a:ext>
            </a:extLst>
          </p:cNvPr>
          <p:cNvSpPr>
            <a:spLocks noGrp="1"/>
          </p:cNvSpPr>
          <p:nvPr>
            <p:ph type="title"/>
          </p:nvPr>
        </p:nvSpPr>
        <p:spPr/>
        <p:txBody>
          <a:bodyPr>
            <a:normAutofit fontScale="90000"/>
          </a:bodyPr>
          <a:lstStyle/>
          <a:p>
            <a:r>
              <a:rPr lang="en-US" altLang="ja-JP" b="1" i="1" dirty="0"/>
              <a:t>Orographic/non-orographic rainfall classification scheme</a:t>
            </a:r>
            <a:endParaRPr kumimoji="1" lang="ja-JP" altLang="en-US" dirty="0"/>
          </a:p>
        </p:txBody>
      </p:sp>
      <p:sp>
        <p:nvSpPr>
          <p:cNvPr id="3" name="コンテンツ プレースホルダー 2">
            <a:extLst>
              <a:ext uri="{FF2B5EF4-FFF2-40B4-BE49-F238E27FC236}">
                <a16:creationId xmlns:a16="http://schemas.microsoft.com/office/drawing/2014/main" id="{39581CB1-1EDD-4C53-9813-FE2A55FE76BF}"/>
              </a:ext>
            </a:extLst>
          </p:cNvPr>
          <p:cNvSpPr>
            <a:spLocks noGrp="1"/>
          </p:cNvSpPr>
          <p:nvPr>
            <p:ph idx="1"/>
          </p:nvPr>
        </p:nvSpPr>
        <p:spPr>
          <a:xfrm>
            <a:off x="457200" y="1456184"/>
            <a:ext cx="8291264" cy="5501208"/>
          </a:xfrm>
        </p:spPr>
        <p:txBody>
          <a:bodyPr>
            <a:normAutofit fontScale="70000" lnSpcReduction="20000"/>
          </a:bodyPr>
          <a:lstStyle/>
          <a:p>
            <a:pPr>
              <a:lnSpc>
                <a:spcPct val="120000"/>
              </a:lnSpc>
            </a:pPr>
            <a:r>
              <a:rPr lang="en-US" altLang="ja-JP" dirty="0"/>
              <a:t>Over coastal mountain ranges, heavy rainfall can be caused by shallow orographic rainfall, which is inconsistent with the assumption in the PMW algorithm that heavy rainfall results from deep clouds with significant ice. </a:t>
            </a:r>
          </a:p>
          <a:p>
            <a:pPr lvl="1">
              <a:lnSpc>
                <a:spcPct val="120000"/>
              </a:lnSpc>
            </a:pPr>
            <a:r>
              <a:rPr lang="en-US" altLang="ja-JP" dirty="0"/>
              <a:t>For example, severe underestimations of the </a:t>
            </a:r>
            <a:r>
              <a:rPr lang="en-US" altLang="ja-JP" dirty="0" err="1"/>
              <a:t>GSMaP</a:t>
            </a:r>
            <a:r>
              <a:rPr lang="en-US" altLang="ja-JP" dirty="0"/>
              <a:t> rainfall estimates in old versions were found over orographic rainfall areas in Japan (Kubota et al. 2009b). </a:t>
            </a:r>
          </a:p>
          <a:p>
            <a:pPr>
              <a:lnSpc>
                <a:spcPct val="120000"/>
              </a:lnSpc>
            </a:pPr>
            <a:r>
              <a:rPr lang="en-US" altLang="ja-JP" dirty="0"/>
              <a:t>Therefore, orographic/non-orographic rainfall classification scheme was developed (Shige et al. 2013; Taniguchi et al. 2013) and installed in the PMW algorithm. </a:t>
            </a:r>
          </a:p>
          <a:p>
            <a:pPr lvl="1">
              <a:lnSpc>
                <a:spcPct val="120000"/>
              </a:lnSpc>
            </a:pPr>
            <a:r>
              <a:rPr lang="en-US" altLang="ja-JP" dirty="0"/>
              <a:t>LUTs for orographic rainfall are calculated according to Shige et al. (2014). </a:t>
            </a:r>
          </a:p>
          <a:p>
            <a:pPr lvl="1">
              <a:lnSpc>
                <a:spcPct val="120000"/>
              </a:lnSpc>
            </a:pPr>
            <a:r>
              <a:rPr lang="en-US" altLang="ja-JP" dirty="0"/>
              <a:t>In addition, detection schemes have been developed for orographic rainfall areas where the LUTs for orographic rainfall are applied. </a:t>
            </a:r>
          </a:p>
          <a:p>
            <a:pPr lvl="2">
              <a:lnSpc>
                <a:spcPct val="120000"/>
              </a:lnSpc>
            </a:pPr>
            <a:r>
              <a:rPr lang="en-US" altLang="ja-JP" dirty="0"/>
              <a:t>The scheme and modified one were installed in V6 (Yamamoto and Shige 2015) for the TMI and V7 (Yamamoto et al. 2017) for all sensors, respectively.</a:t>
            </a:r>
            <a:endParaRPr lang="ja-JP" altLang="ja-JP" dirty="0"/>
          </a:p>
          <a:p>
            <a:pPr>
              <a:lnSpc>
                <a:spcPct val="120000"/>
              </a:lnSpc>
            </a:pPr>
            <a:endParaRPr kumimoji="1" lang="ja-JP" altLang="en-US" dirty="0"/>
          </a:p>
        </p:txBody>
      </p:sp>
    </p:spTree>
    <p:extLst>
      <p:ext uri="{BB962C8B-B14F-4D97-AF65-F5344CB8AC3E}">
        <p14:creationId xmlns:p14="http://schemas.microsoft.com/office/powerpoint/2010/main" val="1314309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BBB898-BF1E-446C-B800-B74AF6A0904E}"/>
              </a:ext>
            </a:extLst>
          </p:cNvPr>
          <p:cNvSpPr>
            <a:spLocks noGrp="1"/>
          </p:cNvSpPr>
          <p:nvPr>
            <p:ph type="title"/>
          </p:nvPr>
        </p:nvSpPr>
        <p:spPr/>
        <p:txBody>
          <a:bodyPr>
            <a:normAutofit fontScale="90000"/>
          </a:bodyPr>
          <a:lstStyle/>
          <a:p>
            <a:r>
              <a:rPr lang="en-US" altLang="ja-JP" b="1" i="1" dirty="0"/>
              <a:t>Modifications due to sensor specifications</a:t>
            </a:r>
            <a:endParaRPr kumimoji="1" lang="ja-JP" altLang="en-US" dirty="0"/>
          </a:p>
        </p:txBody>
      </p:sp>
      <p:sp>
        <p:nvSpPr>
          <p:cNvPr id="3" name="コンテンツ プレースホルダー 2">
            <a:extLst>
              <a:ext uri="{FF2B5EF4-FFF2-40B4-BE49-F238E27FC236}">
                <a16:creationId xmlns:a16="http://schemas.microsoft.com/office/drawing/2014/main" id="{E28AC3E4-84B4-42DC-8C6A-C3A88121A670}"/>
              </a:ext>
            </a:extLst>
          </p:cNvPr>
          <p:cNvSpPr>
            <a:spLocks noGrp="1"/>
          </p:cNvSpPr>
          <p:nvPr>
            <p:ph idx="1"/>
          </p:nvPr>
        </p:nvSpPr>
        <p:spPr>
          <a:xfrm>
            <a:off x="457200" y="1556792"/>
            <a:ext cx="8291264" cy="5645224"/>
          </a:xfrm>
        </p:spPr>
        <p:txBody>
          <a:bodyPr>
            <a:normAutofit fontScale="77500" lnSpcReduction="20000"/>
          </a:bodyPr>
          <a:lstStyle/>
          <a:p>
            <a:r>
              <a:rPr lang="en-US" altLang="ja-JP" dirty="0"/>
              <a:t>While the basic structure described above is common in the PMW algorithms, several modifications have been applied because of sensor specifications. </a:t>
            </a:r>
          </a:p>
          <a:p>
            <a:pPr lvl="1"/>
            <a:r>
              <a:rPr lang="en-US" altLang="ja-JP" dirty="0"/>
              <a:t>Shige et al. (2009) developed an Microwave Sounder (MWS) algorithm which combines an emission-based estimate from Tb data at 23 GHz and a scattering-based estimate from Tb data at 89 GHz over ocean, depending on a scattering index computed from Tb at both 89 and 150 GHz. </a:t>
            </a:r>
          </a:p>
          <a:p>
            <a:pPr lvl="1"/>
            <a:r>
              <a:rPr lang="en-US" altLang="ja-JP" dirty="0"/>
              <a:t>In addition, the MWS algorithm adopts a rain/no-rain classification method over land using 150 GHz and 183 GHz channels, as described in Kida et al. (2017). </a:t>
            </a:r>
            <a:endParaRPr lang="ja-JP" altLang="ja-JP" dirty="0"/>
          </a:p>
          <a:p>
            <a:r>
              <a:rPr lang="en-US" altLang="ja-JP" dirty="0"/>
              <a:t>The over-ocean algorithms for the SSMIS and the SSM/I calculate estimates from normalized polarization differences (Petty 1994) at 19 GHz, and combine them with emission-based estimates from Tb at 19 GHz vertical polarization and scattering-based estimates from the PCTs at 89 GHz (</a:t>
            </a:r>
            <a:r>
              <a:rPr lang="en-US" altLang="ja-JP" dirty="0" err="1"/>
              <a:t>Hashizume</a:t>
            </a:r>
            <a:r>
              <a:rPr lang="en-US" altLang="ja-JP" dirty="0"/>
              <a:t> et al. 2006; Kubota et al. 2011). </a:t>
            </a:r>
            <a:endParaRPr kumimoji="1" lang="ja-JP" altLang="en-US" dirty="0"/>
          </a:p>
        </p:txBody>
      </p:sp>
    </p:spTree>
    <p:extLst>
      <p:ext uri="{BB962C8B-B14F-4D97-AF65-F5344CB8AC3E}">
        <p14:creationId xmlns:p14="http://schemas.microsoft.com/office/powerpoint/2010/main" val="1773258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6EED5E-CAEA-49A7-88A6-64DD421C4E60}"/>
              </a:ext>
            </a:extLst>
          </p:cNvPr>
          <p:cNvSpPr>
            <a:spLocks noGrp="1"/>
          </p:cNvSpPr>
          <p:nvPr>
            <p:ph type="title"/>
          </p:nvPr>
        </p:nvSpPr>
        <p:spPr/>
        <p:txBody>
          <a:bodyPr>
            <a:normAutofit/>
          </a:bodyPr>
          <a:lstStyle/>
          <a:p>
            <a:r>
              <a:rPr lang="en-US" altLang="ja-JP" b="1" i="1" dirty="0"/>
              <a:t>Snowfall estimation method</a:t>
            </a:r>
            <a:endParaRPr kumimoji="1" lang="ja-JP" altLang="en-US" dirty="0"/>
          </a:p>
        </p:txBody>
      </p:sp>
      <p:sp>
        <p:nvSpPr>
          <p:cNvPr id="3" name="コンテンツ プレースホルダー 2">
            <a:extLst>
              <a:ext uri="{FF2B5EF4-FFF2-40B4-BE49-F238E27FC236}">
                <a16:creationId xmlns:a16="http://schemas.microsoft.com/office/drawing/2014/main" id="{3CCAD3DB-43FC-4205-8FCE-CAC6700A66EB}"/>
              </a:ext>
            </a:extLst>
          </p:cNvPr>
          <p:cNvSpPr>
            <a:spLocks noGrp="1"/>
          </p:cNvSpPr>
          <p:nvPr>
            <p:ph idx="1"/>
          </p:nvPr>
        </p:nvSpPr>
        <p:spPr>
          <a:xfrm>
            <a:off x="395536" y="1484784"/>
            <a:ext cx="8435280" cy="5141168"/>
          </a:xfrm>
        </p:spPr>
        <p:txBody>
          <a:bodyPr>
            <a:normAutofit fontScale="70000" lnSpcReduction="20000"/>
          </a:bodyPr>
          <a:lstStyle/>
          <a:p>
            <a:r>
              <a:rPr lang="en-US" altLang="ja-JP" dirty="0"/>
              <a:t>Recently, a snowfall estimation was implemented in the V7 algorithm (Kubota et al. 2018). </a:t>
            </a:r>
          </a:p>
          <a:p>
            <a:pPr lvl="1"/>
            <a:r>
              <a:rPr lang="en-US" altLang="ja-JP" dirty="0"/>
              <a:t>In the V6 or earlier versions, there was no snowfall estimation in the </a:t>
            </a:r>
            <a:r>
              <a:rPr lang="en-US" altLang="ja-JP" dirty="0" err="1"/>
              <a:t>GSMaP</a:t>
            </a:r>
            <a:r>
              <a:rPr lang="en-US" altLang="ja-JP" dirty="0"/>
              <a:t> products. </a:t>
            </a:r>
          </a:p>
          <a:p>
            <a:r>
              <a:rPr lang="en-US" altLang="ja-JP" dirty="0"/>
              <a:t>The snowfall estimation method can be divided into a method of classifying precipitation phase (rain/ snow) and if determined to be snow, a method of estimating snowfall intensity. </a:t>
            </a:r>
          </a:p>
          <a:p>
            <a:pPr lvl="1"/>
            <a:r>
              <a:rPr lang="en-US" altLang="ja-JP" dirty="0"/>
              <a:t>Here, the rain/snow classification method is based upon the method of Sims and Liu (2015), with inputs of the GANAL/FCST data. </a:t>
            </a:r>
          </a:p>
          <a:p>
            <a:pPr lvl="2"/>
            <a:r>
              <a:rPr lang="en-US" altLang="ja-JP" dirty="0"/>
              <a:t>Based on the results of past ground observations, the method determines the precipitation phase, if rain or snow. </a:t>
            </a:r>
          </a:p>
          <a:p>
            <a:pPr lvl="1"/>
            <a:r>
              <a:rPr lang="en-US" altLang="ja-JP" dirty="0"/>
              <a:t>The snowfall intensity estimation method was developed using the </a:t>
            </a:r>
            <a:r>
              <a:rPr lang="en-US" altLang="ja-JP" dirty="0" err="1"/>
              <a:t>CloudSat</a:t>
            </a:r>
            <a:r>
              <a:rPr lang="en-US" altLang="ja-JP" dirty="0"/>
              <a:t>-GPM coincidence dataset, based upon the method of Liu and </a:t>
            </a:r>
            <a:r>
              <a:rPr lang="en-US" altLang="ja-JP" dirty="0" err="1"/>
              <a:t>Seo</a:t>
            </a:r>
            <a:r>
              <a:rPr lang="en-US" altLang="ja-JP" dirty="0"/>
              <a:t> (2013). </a:t>
            </a:r>
          </a:p>
          <a:p>
            <a:pPr lvl="2"/>
            <a:r>
              <a:rPr lang="en-US" altLang="ja-JP" dirty="0"/>
              <a:t>This statistical method which uses radar observations to train the PMW data uses information contained in the first three principal components that resulted from an empirical orthogonal function. </a:t>
            </a:r>
          </a:p>
          <a:p>
            <a:r>
              <a:rPr lang="en-US" altLang="ja-JP" dirty="0"/>
              <a:t>In the V7, the snowfall estimation method was installed in the GMI and the SSMIS.</a:t>
            </a:r>
            <a:endParaRPr lang="ja-JP" altLang="ja-JP" dirty="0"/>
          </a:p>
          <a:p>
            <a:endParaRPr kumimoji="1" lang="ja-JP" altLang="en-US" dirty="0"/>
          </a:p>
        </p:txBody>
      </p:sp>
    </p:spTree>
    <p:extLst>
      <p:ext uri="{BB962C8B-B14F-4D97-AF65-F5344CB8AC3E}">
        <p14:creationId xmlns:p14="http://schemas.microsoft.com/office/powerpoint/2010/main" val="266590986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8834</TotalTime>
  <Words>1481</Words>
  <Application>Microsoft Office PowerPoint</Application>
  <PresentationFormat>画面に合わせる (4:3)</PresentationFormat>
  <Paragraphs>128</Paragraphs>
  <Slides>11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ＭＳ Ｐゴシック</vt:lpstr>
      <vt:lpstr>ＭＳ 明朝</vt:lpstr>
      <vt:lpstr>メイリオ</vt:lpstr>
      <vt:lpstr>Arial</vt:lpstr>
      <vt:lpstr>Calibri</vt:lpstr>
      <vt:lpstr>Times New Roman</vt:lpstr>
      <vt:lpstr>Office テーマ</vt:lpstr>
      <vt:lpstr>GSMaP_MWR algorithm</vt:lpstr>
      <vt:lpstr>GSMaP_MWR algorithm in the flowchart of the GSMaP product</vt:lpstr>
      <vt:lpstr>Ancillary data</vt:lpstr>
      <vt:lpstr>Outline of the PMW algorithm</vt:lpstr>
      <vt:lpstr>Methodology in the PMW algorithm (1)</vt:lpstr>
      <vt:lpstr>Methodology in the PMW algorithm (2)</vt:lpstr>
      <vt:lpstr>Orographic/non-orographic rainfall classification scheme</vt:lpstr>
      <vt:lpstr>Modifications due to sensor specifications</vt:lpstr>
      <vt:lpstr>Snowfall estimation method</vt:lpstr>
      <vt:lpstr>Evolutions in GSMaP_MWR algorithms from V6 to V7</vt:lpstr>
      <vt:lpstr>Reference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tashima_tomoko</dc:creator>
  <cp:lastModifiedBy>久保田　拓志</cp:lastModifiedBy>
  <cp:revision>1096</cp:revision>
  <dcterms:created xsi:type="dcterms:W3CDTF">2014-08-18T01:11:57Z</dcterms:created>
  <dcterms:modified xsi:type="dcterms:W3CDTF">2018-07-10T00:37:40Z</dcterms:modified>
</cp:coreProperties>
</file>