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92" r:id="rId3"/>
    <p:sldId id="297" r:id="rId4"/>
    <p:sldId id="296" r:id="rId5"/>
    <p:sldId id="258" r:id="rId6"/>
    <p:sldId id="293" r:id="rId7"/>
    <p:sldId id="279" r:id="rId8"/>
    <p:sldId id="280" r:id="rId9"/>
    <p:sldId id="281" r:id="rId10"/>
    <p:sldId id="283" r:id="rId11"/>
    <p:sldId id="267" r:id="rId12"/>
    <p:sldId id="284" r:id="rId13"/>
    <p:sldId id="285" r:id="rId14"/>
    <p:sldId id="286" r:id="rId15"/>
    <p:sldId id="288" r:id="rId16"/>
    <p:sldId id="294" r:id="rId17"/>
    <p:sldId id="295" r:id="rId18"/>
    <p:sldId id="290" r:id="rId19"/>
    <p:sldId id="29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07" autoAdjust="0"/>
  </p:normalViewPr>
  <p:slideViewPr>
    <p:cSldViewPr snapToGrid="0">
      <p:cViewPr>
        <p:scale>
          <a:sx n="75" d="100"/>
          <a:sy n="75" d="100"/>
        </p:scale>
        <p:origin x="94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C10DC-B224-440E-8C94-C054CC5EB7E2}" type="datetimeFigureOut">
              <a:rPr lang="en-US" smtClean="0"/>
              <a:t>8/21/2018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859374-4484-44CD-BAF4-A0D255C7FD5B}" type="slidenum">
              <a:rPr lang="en-US" smtClean="0"/>
              <a:t>‹#›</a:t>
            </a:fld>
            <a:endParaRPr lang="en-US"/>
          </a:p>
        </p:txBody>
      </p:sp>
    </p:spTree>
    <p:extLst>
      <p:ext uri="{BB962C8B-B14F-4D97-AF65-F5344CB8AC3E}">
        <p14:creationId xmlns:p14="http://schemas.microsoft.com/office/powerpoint/2010/main" val="130619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a:t>
            </a:fld>
            <a:endParaRPr lang="en-US"/>
          </a:p>
        </p:txBody>
      </p:sp>
    </p:spTree>
    <p:extLst>
      <p:ext uri="{BB962C8B-B14F-4D97-AF65-F5344CB8AC3E}">
        <p14:creationId xmlns:p14="http://schemas.microsoft.com/office/powerpoint/2010/main" val="235669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13</a:t>
            </a:fld>
            <a:endParaRPr lang="en-US"/>
          </a:p>
        </p:txBody>
      </p:sp>
    </p:spTree>
    <p:extLst>
      <p:ext uri="{BB962C8B-B14F-4D97-AF65-F5344CB8AC3E}">
        <p14:creationId xmlns:p14="http://schemas.microsoft.com/office/powerpoint/2010/main" val="3371475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14</a:t>
            </a:fld>
            <a:endParaRPr lang="en-US"/>
          </a:p>
        </p:txBody>
      </p:sp>
    </p:spTree>
    <p:extLst>
      <p:ext uri="{BB962C8B-B14F-4D97-AF65-F5344CB8AC3E}">
        <p14:creationId xmlns:p14="http://schemas.microsoft.com/office/powerpoint/2010/main" val="150706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15</a:t>
            </a:fld>
            <a:endParaRPr lang="en-US"/>
          </a:p>
        </p:txBody>
      </p:sp>
    </p:spTree>
    <p:extLst>
      <p:ext uri="{BB962C8B-B14F-4D97-AF65-F5344CB8AC3E}">
        <p14:creationId xmlns:p14="http://schemas.microsoft.com/office/powerpoint/2010/main" val="938559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16</a:t>
            </a:fld>
            <a:endParaRPr lang="en-US"/>
          </a:p>
        </p:txBody>
      </p:sp>
    </p:spTree>
    <p:extLst>
      <p:ext uri="{BB962C8B-B14F-4D97-AF65-F5344CB8AC3E}">
        <p14:creationId xmlns:p14="http://schemas.microsoft.com/office/powerpoint/2010/main" val="188588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17</a:t>
            </a:fld>
            <a:endParaRPr lang="en-US"/>
          </a:p>
        </p:txBody>
      </p:sp>
    </p:spTree>
    <p:extLst>
      <p:ext uri="{BB962C8B-B14F-4D97-AF65-F5344CB8AC3E}">
        <p14:creationId xmlns:p14="http://schemas.microsoft.com/office/powerpoint/2010/main" val="2261494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18</a:t>
            </a:fld>
            <a:endParaRPr lang="en-US"/>
          </a:p>
        </p:txBody>
      </p:sp>
    </p:spTree>
    <p:extLst>
      <p:ext uri="{BB962C8B-B14F-4D97-AF65-F5344CB8AC3E}">
        <p14:creationId xmlns:p14="http://schemas.microsoft.com/office/powerpoint/2010/main" val="1066965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19</a:t>
            </a:fld>
            <a:endParaRPr lang="en-US"/>
          </a:p>
        </p:txBody>
      </p:sp>
    </p:spTree>
    <p:extLst>
      <p:ext uri="{BB962C8B-B14F-4D97-AF65-F5344CB8AC3E}">
        <p14:creationId xmlns:p14="http://schemas.microsoft.com/office/powerpoint/2010/main" val="1839899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5</a:t>
            </a:fld>
            <a:endParaRPr lang="en-US"/>
          </a:p>
        </p:txBody>
      </p:sp>
    </p:spTree>
    <p:extLst>
      <p:ext uri="{BB962C8B-B14F-4D97-AF65-F5344CB8AC3E}">
        <p14:creationId xmlns:p14="http://schemas.microsoft.com/office/powerpoint/2010/main" val="3174085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6</a:t>
            </a:fld>
            <a:endParaRPr lang="en-US"/>
          </a:p>
        </p:txBody>
      </p:sp>
    </p:spTree>
    <p:extLst>
      <p:ext uri="{BB962C8B-B14F-4D97-AF65-F5344CB8AC3E}">
        <p14:creationId xmlns:p14="http://schemas.microsoft.com/office/powerpoint/2010/main" val="270033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7</a:t>
            </a:fld>
            <a:endParaRPr lang="en-US"/>
          </a:p>
        </p:txBody>
      </p:sp>
    </p:spTree>
    <p:extLst>
      <p:ext uri="{BB962C8B-B14F-4D97-AF65-F5344CB8AC3E}">
        <p14:creationId xmlns:p14="http://schemas.microsoft.com/office/powerpoint/2010/main" val="3087425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8</a:t>
            </a:fld>
            <a:endParaRPr lang="en-US"/>
          </a:p>
        </p:txBody>
      </p:sp>
    </p:spTree>
    <p:extLst>
      <p:ext uri="{BB962C8B-B14F-4D97-AF65-F5344CB8AC3E}">
        <p14:creationId xmlns:p14="http://schemas.microsoft.com/office/powerpoint/2010/main" val="1649415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cs typeface="Arial" panose="020B0604020202020204" pitchFamily="34" charset="0"/>
              </a:rPr>
              <a:t>SCOP algorithm uses optimal parameterizations of specific horizontal and differential attenuation and backscattering phase shift in an iterative scheme.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87B38D7-0A94-4B76-A827-230373E72639}" type="slidenum">
              <a:rPr lang="en-US" smtClean="0"/>
              <a:t>9</a:t>
            </a:fld>
            <a:endParaRPr lang="en-US"/>
          </a:p>
        </p:txBody>
      </p:sp>
    </p:spTree>
    <p:extLst>
      <p:ext uri="{BB962C8B-B14F-4D97-AF65-F5344CB8AC3E}">
        <p14:creationId xmlns:p14="http://schemas.microsoft.com/office/powerpoint/2010/main" val="622303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10</a:t>
            </a:fld>
            <a:endParaRPr lang="en-US"/>
          </a:p>
        </p:txBody>
      </p:sp>
    </p:spTree>
    <p:extLst>
      <p:ext uri="{BB962C8B-B14F-4D97-AF65-F5344CB8AC3E}">
        <p14:creationId xmlns:p14="http://schemas.microsoft.com/office/powerpoint/2010/main" val="3394291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11</a:t>
            </a:fld>
            <a:endParaRPr lang="en-US"/>
          </a:p>
        </p:txBody>
      </p:sp>
    </p:spTree>
    <p:extLst>
      <p:ext uri="{BB962C8B-B14F-4D97-AF65-F5344CB8AC3E}">
        <p14:creationId xmlns:p14="http://schemas.microsoft.com/office/powerpoint/2010/main" val="3417090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7B38D7-0A94-4B76-A827-230373E72639}" type="slidenum">
              <a:rPr lang="en-US" smtClean="0"/>
              <a:t>12</a:t>
            </a:fld>
            <a:endParaRPr lang="en-US"/>
          </a:p>
        </p:txBody>
      </p:sp>
    </p:spTree>
    <p:extLst>
      <p:ext uri="{BB962C8B-B14F-4D97-AF65-F5344CB8AC3E}">
        <p14:creationId xmlns:p14="http://schemas.microsoft.com/office/powerpoint/2010/main" val="4004057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B785-B911-4DE9-848F-D7102514D4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CD6A4-70D7-444D-8590-863227376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27F440-87CE-4B69-8F56-1D33B657EB28}"/>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5" name="Footer Placeholder 4">
            <a:extLst>
              <a:ext uri="{FF2B5EF4-FFF2-40B4-BE49-F238E27FC236}">
                <a16:creationId xmlns:a16="http://schemas.microsoft.com/office/drawing/2014/main" id="{D0E4B5C7-551E-4B70-A77B-E0F7B595DD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FEF61E-A725-4BA5-AA53-07DFFDA759E9}"/>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3726862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9375-86D1-4976-ABC4-4369A173DC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4E7DF1-25FB-42A1-BD92-9EB4433CDE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40AEF-AE2A-47E6-8979-A387E3954063}"/>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5" name="Footer Placeholder 4">
            <a:extLst>
              <a:ext uri="{FF2B5EF4-FFF2-40B4-BE49-F238E27FC236}">
                <a16:creationId xmlns:a16="http://schemas.microsoft.com/office/drawing/2014/main" id="{B08D0661-744C-4392-91EB-D4A9196DD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51AC43-3855-4368-9842-5A8B12877039}"/>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4279395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7C45A6-8337-4D92-9ED6-C46AF72C23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6ED893-A9CE-4147-B1D3-DEBDBEBD34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5DC22-AB1A-4A1C-A743-3D452CC6F71D}"/>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5" name="Footer Placeholder 4">
            <a:extLst>
              <a:ext uri="{FF2B5EF4-FFF2-40B4-BE49-F238E27FC236}">
                <a16:creationId xmlns:a16="http://schemas.microsoft.com/office/drawing/2014/main" id="{50AFA0CA-9427-449E-903C-18D039FF5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5C64C-A380-45D6-B7EC-EA514304C4F6}"/>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3477430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B3089-A3B3-4EC4-B7EE-D5969DD26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134D83-EE25-4D04-9ABC-1B4F99A8D9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F06D9-BA3E-44F3-8458-968881F9C8EC}"/>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5" name="Footer Placeholder 4">
            <a:extLst>
              <a:ext uri="{FF2B5EF4-FFF2-40B4-BE49-F238E27FC236}">
                <a16:creationId xmlns:a16="http://schemas.microsoft.com/office/drawing/2014/main" id="{021F1822-BEA4-40DC-AF4B-CE3A20F69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3727B-2FD3-48E9-83BA-51A4BCF49A39}"/>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1393707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D3A6-806A-4A43-8111-E1810F5273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EA2360-2DBC-458F-BA5E-152C63C8B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ED75C3-9957-428F-B19E-B3CD894D012E}"/>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5" name="Footer Placeholder 4">
            <a:extLst>
              <a:ext uri="{FF2B5EF4-FFF2-40B4-BE49-F238E27FC236}">
                <a16:creationId xmlns:a16="http://schemas.microsoft.com/office/drawing/2014/main" id="{1E93FBEE-FF42-4CC4-841F-787D354FB6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9A2CD-FBA5-4C33-89C1-0017BC919286}"/>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11164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AA70-EFEB-404D-8F7D-41D42A657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BE863-7FFC-4FE0-9E0B-5F136B200D8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6EDDC5-B2B8-4CA4-8EA2-8026EBD401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2CBEBA-E3F3-47AE-A977-4D846544C2A1}"/>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6" name="Footer Placeholder 5">
            <a:extLst>
              <a:ext uri="{FF2B5EF4-FFF2-40B4-BE49-F238E27FC236}">
                <a16:creationId xmlns:a16="http://schemas.microsoft.com/office/drawing/2014/main" id="{B212BA3A-2E18-42A0-9DAC-5AB2F3062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1B7805-46AC-4D28-A5AB-7F27AD7D41E0}"/>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3704301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5EB71-E541-4A7A-B4BF-E2CDC6AD22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C35E54-0A97-47CC-9D29-EA2A0CD7AD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54ABBB5-3FEE-41D2-8D04-CDB67B95357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100029-1903-4629-8583-F7BC3C770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7BC94DA-A678-4BF9-8D87-5ED8DB3356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AF687C-F5CF-40E8-A7E6-68536A0B5694}"/>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8" name="Footer Placeholder 7">
            <a:extLst>
              <a:ext uri="{FF2B5EF4-FFF2-40B4-BE49-F238E27FC236}">
                <a16:creationId xmlns:a16="http://schemas.microsoft.com/office/drawing/2014/main" id="{8C3B21AB-FCDD-4F8A-91E3-1C240A34ED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33994B-942D-4B86-A409-0A3D22D51F17}"/>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295440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CDEB-1706-408B-8ACC-5D9169A2C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11138B-74DA-42F1-B226-5D97EEC6A4DC}"/>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4" name="Footer Placeholder 3">
            <a:extLst>
              <a:ext uri="{FF2B5EF4-FFF2-40B4-BE49-F238E27FC236}">
                <a16:creationId xmlns:a16="http://schemas.microsoft.com/office/drawing/2014/main" id="{76C5FFDA-E586-4E8B-86CA-F992D4614D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0ED08-F9CE-4A91-B671-CE004B6DA440}"/>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1118043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BA262-9C72-4B9D-83FA-920EB8DDA569}"/>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3" name="Footer Placeholder 2">
            <a:extLst>
              <a:ext uri="{FF2B5EF4-FFF2-40B4-BE49-F238E27FC236}">
                <a16:creationId xmlns:a16="http://schemas.microsoft.com/office/drawing/2014/main" id="{75D10385-809B-4A9D-8176-45C22B4D7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72A7BC-7A65-41EB-A5EB-6C4D228D2600}"/>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208581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74CE7-69C6-422C-87DC-59EB41300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640207-55E0-4ADF-B98E-E1E87B6D5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A48E77-5366-4162-8E52-F935089C0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71554C-815A-4210-9AEB-5B39B3DC1A79}"/>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6" name="Footer Placeholder 5">
            <a:extLst>
              <a:ext uri="{FF2B5EF4-FFF2-40B4-BE49-F238E27FC236}">
                <a16:creationId xmlns:a16="http://schemas.microsoft.com/office/drawing/2014/main" id="{D2127145-F4F8-46DF-A749-FCA696B99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B2527-037A-47CF-ADE5-4A63BE92E717}"/>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3594288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FA548-1529-4787-BA80-E20C57663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070EA4-E2C9-4CDD-8765-C93190267C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745DF24-2925-483E-B314-1ABB0F40BA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6E4B4E-2320-4BEC-9D7B-8964214D0897}"/>
              </a:ext>
            </a:extLst>
          </p:cNvPr>
          <p:cNvSpPr>
            <a:spLocks noGrp="1"/>
          </p:cNvSpPr>
          <p:nvPr>
            <p:ph type="dt" sz="half" idx="10"/>
          </p:nvPr>
        </p:nvSpPr>
        <p:spPr/>
        <p:txBody>
          <a:bodyPr/>
          <a:lstStyle/>
          <a:p>
            <a:fld id="{9D6FB923-2F9C-4CF7-8FE2-E9DB1C71E08E}" type="datetimeFigureOut">
              <a:rPr lang="en-US" smtClean="0"/>
              <a:t>8/21/2018</a:t>
            </a:fld>
            <a:endParaRPr lang="en-US"/>
          </a:p>
        </p:txBody>
      </p:sp>
      <p:sp>
        <p:nvSpPr>
          <p:cNvPr id="6" name="Footer Placeholder 5">
            <a:extLst>
              <a:ext uri="{FF2B5EF4-FFF2-40B4-BE49-F238E27FC236}">
                <a16:creationId xmlns:a16="http://schemas.microsoft.com/office/drawing/2014/main" id="{685C54C0-6B87-4AF3-8EFC-4FC3378C54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4727B-7080-4852-B826-41D000611337}"/>
              </a:ext>
            </a:extLst>
          </p:cNvPr>
          <p:cNvSpPr>
            <a:spLocks noGrp="1"/>
          </p:cNvSpPr>
          <p:nvPr>
            <p:ph type="sldNum" sz="quarter" idx="12"/>
          </p:nvPr>
        </p:nvSpPr>
        <p:spPr/>
        <p:txBody>
          <a:bodyPr/>
          <a:lstStyle/>
          <a:p>
            <a:fld id="{11A1FB45-DC8C-446C-88D4-89097C4432C5}" type="slidenum">
              <a:rPr lang="en-US" smtClean="0"/>
              <a:t>‹#›</a:t>
            </a:fld>
            <a:endParaRPr lang="en-US"/>
          </a:p>
        </p:txBody>
      </p:sp>
    </p:spTree>
    <p:extLst>
      <p:ext uri="{BB962C8B-B14F-4D97-AF65-F5344CB8AC3E}">
        <p14:creationId xmlns:p14="http://schemas.microsoft.com/office/powerpoint/2010/main" val="1418017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B53CD-F117-4726-AFF4-3510EE558E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D6ACD2-383A-484B-B767-977955553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E1912-41F0-4E2A-9ACC-8EE3EECAF8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FB923-2F9C-4CF7-8FE2-E9DB1C71E08E}" type="datetimeFigureOut">
              <a:rPr lang="en-US" smtClean="0"/>
              <a:t>8/21/2018</a:t>
            </a:fld>
            <a:endParaRPr lang="en-US"/>
          </a:p>
        </p:txBody>
      </p:sp>
      <p:sp>
        <p:nvSpPr>
          <p:cNvPr id="5" name="Footer Placeholder 4">
            <a:extLst>
              <a:ext uri="{FF2B5EF4-FFF2-40B4-BE49-F238E27FC236}">
                <a16:creationId xmlns:a16="http://schemas.microsoft.com/office/drawing/2014/main" id="{66290729-BB03-45EE-B9F8-FF5801B23F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B31B45-A74A-487D-A34C-0D620E7548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A1FB45-DC8C-446C-88D4-89097C4432C5}" type="slidenum">
              <a:rPr lang="en-US" smtClean="0"/>
              <a:t>‹#›</a:t>
            </a:fld>
            <a:endParaRPr lang="en-US"/>
          </a:p>
        </p:txBody>
      </p:sp>
    </p:spTree>
    <p:extLst>
      <p:ext uri="{BB962C8B-B14F-4D97-AF65-F5344CB8AC3E}">
        <p14:creationId xmlns:p14="http://schemas.microsoft.com/office/powerpoint/2010/main" val="12092730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90.png"/><Relationship Id="rId7"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1.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50.png"/><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2.emf"/><Relationship Id="rId7"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emf"/><Relationship Id="rId4" Type="http://schemas.openxmlformats.org/officeDocument/2006/relationships/image" Target="../media/image33.emf"/><Relationship Id="rId9"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7.emf"/><Relationship Id="rId7" Type="http://schemas.openxmlformats.org/officeDocument/2006/relationships/image" Target="../media/image40.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9.emf"/><Relationship Id="rId4" Type="http://schemas.openxmlformats.org/officeDocument/2006/relationships/image" Target="../media/image38.emf"/><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tif"/><Relationship Id="rId4" Type="http://schemas.openxmlformats.org/officeDocument/2006/relationships/image" Target="../media/image12.tif"/></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7FE39F-7E9E-4375-BC3C-5EC05D7D94F8}"/>
              </a:ext>
            </a:extLst>
          </p:cNvPr>
          <p:cNvGrpSpPr/>
          <p:nvPr/>
        </p:nvGrpSpPr>
        <p:grpSpPr>
          <a:xfrm>
            <a:off x="9150" y="0"/>
            <a:ext cx="12163062" cy="6848856"/>
            <a:chOff x="-1010" y="0"/>
            <a:chExt cx="12193010" cy="6848856"/>
          </a:xfrm>
        </p:grpSpPr>
        <p:grpSp>
          <p:nvGrpSpPr>
            <p:cNvPr id="8" name="Group 7">
              <a:extLst>
                <a:ext uri="{FF2B5EF4-FFF2-40B4-BE49-F238E27FC236}">
                  <a16:creationId xmlns:a16="http://schemas.microsoft.com/office/drawing/2014/main" id="{A4A12977-01FE-4D3E-AD13-EA7C9B1C5807}"/>
                </a:ext>
              </a:extLst>
            </p:cNvPr>
            <p:cNvGrpSpPr/>
            <p:nvPr/>
          </p:nvGrpSpPr>
          <p:grpSpPr>
            <a:xfrm>
              <a:off x="-1010" y="0"/>
              <a:ext cx="12192000" cy="6848856"/>
              <a:chOff x="0" y="0"/>
              <a:chExt cx="12192000" cy="6848856"/>
            </a:xfrm>
          </p:grpSpPr>
          <p:sp>
            <p:nvSpPr>
              <p:cNvPr id="12" name="Rectangle 11">
                <a:extLst>
                  <a:ext uri="{FF2B5EF4-FFF2-40B4-BE49-F238E27FC236}">
                    <a16:creationId xmlns:a16="http://schemas.microsoft.com/office/drawing/2014/main" id="{FC4E8998-E4C7-4C34-A302-D5199C1E95F8}"/>
                  </a:ext>
                </a:extLst>
              </p:cNvPr>
              <p:cNvSpPr/>
              <p:nvPr/>
            </p:nvSpPr>
            <p:spPr>
              <a:xfrm>
                <a:off x="0" y="850392"/>
                <a:ext cx="12192000" cy="563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6ED996E9-78CA-4C4F-83C3-D4222100FBEB}"/>
                  </a:ext>
                </a:extLst>
              </p:cNvPr>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356EB2F3-A46D-48EC-804A-24487F990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0"/>
                <a:ext cx="1828800" cy="1000853"/>
              </a:xfrm>
              <a:prstGeom prst="ellipse">
                <a:avLst/>
              </a:prstGeom>
              <a:ln>
                <a:noFill/>
              </a:ln>
              <a:effectLst>
                <a:softEdge rad="112500"/>
              </a:effectLst>
            </p:spPr>
          </p:pic>
        </p:grpSp>
        <p:sp>
          <p:nvSpPr>
            <p:cNvPr id="2" name="Rectangle 1">
              <a:extLst>
                <a:ext uri="{FF2B5EF4-FFF2-40B4-BE49-F238E27FC236}">
                  <a16:creationId xmlns:a16="http://schemas.microsoft.com/office/drawing/2014/main" id="{380EDAB7-F5C4-4373-B491-9488CB00BCE3}"/>
                </a:ext>
              </a:extLst>
            </p:cNvPr>
            <p:cNvSpPr/>
            <p:nvPr/>
          </p:nvSpPr>
          <p:spPr>
            <a:xfrm>
              <a:off x="10306975" y="0"/>
              <a:ext cx="1885025" cy="1296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29948" y="-9144"/>
            <a:ext cx="12192000" cy="1569660"/>
          </a:xfrm>
          <a:prstGeom prst="rect">
            <a:avLst/>
          </a:prstGeom>
          <a:noFill/>
        </p:spPr>
        <p:txBody>
          <a:bodyPr wrap="square" rtlCol="0">
            <a:spAutoFit/>
          </a:bodyPr>
          <a:lstStyle/>
          <a:p>
            <a:r>
              <a:rPr lang="en-US" sz="3200" b="1" dirty="0">
                <a:latin typeface="Century Gothic" panose="020B0502020202020204" pitchFamily="34" charset="0"/>
              </a:rPr>
              <a:t>Using XPOL Observations from Complex Terrain Field Experiments to Characterize Passive Microwave Retrieval Uncertainty</a:t>
            </a:r>
          </a:p>
        </p:txBody>
      </p:sp>
      <p:sp>
        <p:nvSpPr>
          <p:cNvPr id="13" name="TextBox 12"/>
          <p:cNvSpPr txBox="1"/>
          <p:nvPr/>
        </p:nvSpPr>
        <p:spPr>
          <a:xfrm>
            <a:off x="1" y="1817102"/>
            <a:ext cx="12191999" cy="2554545"/>
          </a:xfrm>
          <a:prstGeom prst="rect">
            <a:avLst/>
          </a:prstGeom>
          <a:noFill/>
        </p:spPr>
        <p:txBody>
          <a:bodyPr wrap="square" rtlCol="0">
            <a:spAutoFit/>
          </a:bodyPr>
          <a:lstStyle/>
          <a:p>
            <a:r>
              <a:rPr lang="tr-TR" sz="2400" dirty="0">
                <a:latin typeface="Century Gothic" panose="020B0502020202020204" pitchFamily="34" charset="0"/>
              </a:rPr>
              <a:t>Yagmur Derin</a:t>
            </a:r>
            <a:r>
              <a:rPr lang="tr-TR" sz="2400" baseline="30000" dirty="0">
                <a:latin typeface="Century Gothic" panose="020B0502020202020204" pitchFamily="34" charset="0"/>
              </a:rPr>
              <a:t>1</a:t>
            </a:r>
            <a:r>
              <a:rPr lang="tr-TR" sz="2400" dirty="0">
                <a:latin typeface="Century Gothic" panose="020B0502020202020204" pitchFamily="34" charset="0"/>
              </a:rPr>
              <a:t>, Emmanouil Anagnostou</a:t>
            </a:r>
            <a:r>
              <a:rPr lang="tr-TR" sz="2400" baseline="30000" dirty="0">
                <a:latin typeface="Century Gothic" panose="020B0502020202020204" pitchFamily="34" charset="0"/>
              </a:rPr>
              <a:t>1</a:t>
            </a:r>
            <a:r>
              <a:rPr lang="tr-TR" sz="2400" dirty="0">
                <a:latin typeface="Century Gothic" panose="020B0502020202020204" pitchFamily="34" charset="0"/>
              </a:rPr>
              <a:t>, Marios Anagnostou</a:t>
            </a:r>
            <a:r>
              <a:rPr lang="tr-TR" sz="2400" baseline="30000" dirty="0">
                <a:latin typeface="Century Gothic" panose="020B0502020202020204" pitchFamily="34" charset="0"/>
              </a:rPr>
              <a:t>2,3,4</a:t>
            </a:r>
            <a:r>
              <a:rPr lang="tr-TR" sz="2400" dirty="0">
                <a:latin typeface="Century Gothic" panose="020B0502020202020204" pitchFamily="34" charset="0"/>
              </a:rPr>
              <a:t>, John Kalogiros</a:t>
            </a:r>
            <a:r>
              <a:rPr lang="tr-TR" sz="2400" baseline="30000" dirty="0">
                <a:latin typeface="Century Gothic" panose="020B0502020202020204" pitchFamily="34" charset="0"/>
              </a:rPr>
              <a:t>3</a:t>
            </a:r>
            <a:endParaRPr lang="en-US" sz="2400" baseline="30000" dirty="0">
              <a:latin typeface="Century Gothic" panose="020B0502020202020204" pitchFamily="34" charset="0"/>
            </a:endParaRPr>
          </a:p>
          <a:p>
            <a:r>
              <a:rPr lang="tr-TR" sz="2000" dirty="0">
                <a:latin typeface="Century Gothic" panose="020B0502020202020204" pitchFamily="34" charset="0"/>
              </a:rPr>
              <a:t> </a:t>
            </a:r>
            <a:endParaRPr lang="en-US" sz="2000" dirty="0">
              <a:latin typeface="Century Gothic" panose="020B0502020202020204" pitchFamily="34" charset="0"/>
            </a:endParaRPr>
          </a:p>
          <a:p>
            <a:endParaRPr lang="tr-TR" sz="2000" dirty="0">
              <a:latin typeface="Century Gothic" panose="020B0502020202020204" pitchFamily="34" charset="0"/>
            </a:endParaRPr>
          </a:p>
          <a:p>
            <a:r>
              <a:rPr lang="tr-TR" sz="1600" baseline="30000" dirty="0">
                <a:latin typeface="Century Gothic" panose="020B0502020202020204" pitchFamily="34" charset="0"/>
              </a:rPr>
              <a:t>1</a:t>
            </a:r>
            <a:r>
              <a:rPr lang="tr-TR" sz="1600" dirty="0">
                <a:latin typeface="Century Gothic" panose="020B0502020202020204" pitchFamily="34" charset="0"/>
              </a:rPr>
              <a:t>University of Connecticut, Department of Civil and Environmental Engineering, Storrs-Mansfield, CT, USA (manos@uconn.edu)</a:t>
            </a:r>
          </a:p>
          <a:p>
            <a:r>
              <a:rPr lang="tr-TR" sz="1600" baseline="30000" dirty="0">
                <a:latin typeface="Century Gothic" panose="020B0502020202020204" pitchFamily="34" charset="0"/>
              </a:rPr>
              <a:t>2</a:t>
            </a:r>
            <a:r>
              <a:rPr lang="tr-TR" sz="1600" dirty="0">
                <a:latin typeface="Century Gothic" panose="020B0502020202020204" pitchFamily="34" charset="0"/>
              </a:rPr>
              <a:t>Dept. of Water Resources and Env. Engineering, School of Civil Engineering, National Technical University of Athens, Athens, Greece </a:t>
            </a:r>
          </a:p>
          <a:p>
            <a:r>
              <a:rPr lang="tr-TR" sz="1600" baseline="30000" dirty="0">
                <a:latin typeface="Century Gothic" panose="020B0502020202020204" pitchFamily="34" charset="0"/>
              </a:rPr>
              <a:t>3</a:t>
            </a:r>
            <a:r>
              <a:rPr lang="tr-TR" sz="1600" dirty="0">
                <a:latin typeface="Century Gothic" panose="020B0502020202020204" pitchFamily="34" charset="0"/>
              </a:rPr>
              <a:t>National Observatory of Athens, Institute of Environmental Research &amp; Sustainable Development, Athens, Greece</a:t>
            </a:r>
          </a:p>
          <a:p>
            <a:r>
              <a:rPr lang="tr-TR" sz="1600" baseline="30000" dirty="0">
                <a:latin typeface="Century Gothic" panose="020B0502020202020204" pitchFamily="34" charset="0"/>
              </a:rPr>
              <a:t>4</a:t>
            </a:r>
            <a:r>
              <a:rPr lang="tr-TR" sz="1600" dirty="0">
                <a:latin typeface="Century Gothic" panose="020B0502020202020204" pitchFamily="34" charset="0"/>
              </a:rPr>
              <a:t> DUTH, School of Engineering, Department of Environmental Engineering, Xanthi, Greece</a:t>
            </a:r>
            <a:endParaRPr lang="en-US" sz="1600" dirty="0">
              <a:latin typeface="Century Gothic" panose="020B0502020202020204" pitchFamily="34" charset="0"/>
            </a:endParaRPr>
          </a:p>
        </p:txBody>
      </p:sp>
      <p:pic>
        <p:nvPicPr>
          <p:cNvPr id="5" name="Picture 4">
            <a:extLst>
              <a:ext uri="{FF2B5EF4-FFF2-40B4-BE49-F238E27FC236}">
                <a16:creationId xmlns:a16="http://schemas.microsoft.com/office/drawing/2014/main" id="{39058DF6-48EF-4AA7-A7A4-6BD23647C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0710" y="5515491"/>
            <a:ext cx="2606228" cy="544826"/>
          </a:xfrm>
          <a:prstGeom prst="rect">
            <a:avLst/>
          </a:prstGeom>
        </p:spPr>
      </p:pic>
      <p:pic>
        <p:nvPicPr>
          <p:cNvPr id="19" name="Picture 18">
            <a:extLst>
              <a:ext uri="{FF2B5EF4-FFF2-40B4-BE49-F238E27FC236}">
                <a16:creationId xmlns:a16="http://schemas.microsoft.com/office/drawing/2014/main" id="{1BB1358F-4D39-45F3-A1C9-5B820796B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0955" y="5077885"/>
            <a:ext cx="1401097" cy="1371600"/>
          </a:xfrm>
          <a:prstGeom prst="rect">
            <a:avLst/>
          </a:prstGeom>
        </p:spPr>
      </p:pic>
      <p:sp>
        <p:nvSpPr>
          <p:cNvPr id="16" name="TextBox 15">
            <a:extLst>
              <a:ext uri="{FF2B5EF4-FFF2-40B4-BE49-F238E27FC236}">
                <a16:creationId xmlns:a16="http://schemas.microsoft.com/office/drawing/2014/main" id="{BB40C3F7-2C09-42AD-948A-80E12608E6D1}"/>
              </a:ext>
            </a:extLst>
          </p:cNvPr>
          <p:cNvSpPr txBox="1"/>
          <p:nvPr/>
        </p:nvSpPr>
        <p:spPr>
          <a:xfrm>
            <a:off x="0" y="4806540"/>
            <a:ext cx="5464440" cy="830997"/>
          </a:xfrm>
          <a:prstGeom prst="rect">
            <a:avLst/>
          </a:prstGeom>
          <a:noFill/>
        </p:spPr>
        <p:txBody>
          <a:bodyPr wrap="square" rtlCol="0">
            <a:spAutoFit/>
          </a:bodyPr>
          <a:lstStyle/>
          <a:p>
            <a:r>
              <a:rPr lang="en-US" sz="2400" dirty="0">
                <a:latin typeface="Century Gothic" panose="020B0502020202020204" pitchFamily="34" charset="0"/>
              </a:rPr>
              <a:t>August 22</a:t>
            </a:r>
            <a:r>
              <a:rPr lang="en-US" sz="2400" baseline="30000" dirty="0">
                <a:latin typeface="Century Gothic" panose="020B0502020202020204" pitchFamily="34" charset="0"/>
              </a:rPr>
              <a:t>nd</a:t>
            </a:r>
            <a:r>
              <a:rPr lang="en-US" sz="2400" dirty="0">
                <a:latin typeface="Century Gothic" panose="020B0502020202020204" pitchFamily="34" charset="0"/>
              </a:rPr>
              <a:t> 2018</a:t>
            </a:r>
          </a:p>
          <a:p>
            <a:r>
              <a:rPr lang="en-US" sz="2400" dirty="0">
                <a:latin typeface="Century Gothic" panose="020B0502020202020204" pitchFamily="34" charset="0"/>
              </a:rPr>
              <a:t>PMM Land Surface Working Group</a:t>
            </a:r>
            <a:endParaRPr lang="tr-TR" sz="2400" dirty="0">
              <a:latin typeface="Century Gothic" panose="020B0502020202020204" pitchFamily="34" charset="0"/>
            </a:endParaRPr>
          </a:p>
        </p:txBody>
      </p:sp>
    </p:spTree>
    <p:extLst>
      <p:ext uri="{BB962C8B-B14F-4D97-AF65-F5344CB8AC3E}">
        <p14:creationId xmlns:p14="http://schemas.microsoft.com/office/powerpoint/2010/main" val="892505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9A492B5-54D4-4AA4-98D7-477023BFC475}"/>
              </a:ext>
            </a:extLst>
          </p:cNvPr>
          <p:cNvSpPr txBox="1"/>
          <p:nvPr/>
        </p:nvSpPr>
        <p:spPr>
          <a:xfrm>
            <a:off x="0" y="79216"/>
            <a:ext cx="1219200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Reflectivity Comparison at Lowest Elevation Angle</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90C0B3E-A53F-43A7-8F51-69B5829CFAD5}"/>
                  </a:ext>
                </a:extLst>
              </p:cNvPr>
              <p:cNvSpPr txBox="1"/>
              <p:nvPr/>
            </p:nvSpPr>
            <p:spPr>
              <a:xfrm>
                <a:off x="8505584" y="864907"/>
                <a:ext cx="2925608" cy="5450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cs typeface="Times New Roman" panose="02020603050405020304" pitchFamily="18" charset="0"/>
                        </a:rPr>
                        <m:t>𝑴𝑹𝑬</m:t>
                      </m:r>
                      <m:r>
                        <a:rPr lang="en-US" sz="1400" b="1" i="1" dirty="0" smtClean="0">
                          <a:latin typeface="Cambria Math" panose="02040503050406030204" pitchFamily="18" charset="0"/>
                          <a:cs typeface="Times New Roman" panose="02020603050405020304" pitchFamily="18" charset="0"/>
                        </a:rPr>
                        <m:t>=</m:t>
                      </m:r>
                      <m:f>
                        <m:fPr>
                          <m:ctrlPr>
                            <a:rPr lang="en-US" sz="1400" b="1" i="1" dirty="0" smtClean="0">
                              <a:latin typeface="Cambria Math" panose="02040503050406030204" pitchFamily="18" charset="0"/>
                              <a:cs typeface="Times New Roman" panose="02020603050405020304" pitchFamily="18" charset="0"/>
                            </a:rPr>
                          </m:ctrlPr>
                        </m:fPr>
                        <m:num>
                          <m:nary>
                            <m:naryPr>
                              <m:chr m:val="∑"/>
                              <m:subHide m:val="on"/>
                              <m:supHide m:val="on"/>
                              <m:ctrlPr>
                                <a:rPr lang="en-US" sz="1400" b="1" i="1" dirty="0" smtClean="0">
                                  <a:latin typeface="Cambria Math" panose="02040503050406030204" pitchFamily="18" charset="0"/>
                                  <a:cs typeface="Times New Roman" panose="02020603050405020304" pitchFamily="18" charset="0"/>
                                </a:rPr>
                              </m:ctrlPr>
                            </m:naryPr>
                            <m:sub/>
                            <m:sup/>
                            <m:e>
                              <m:sSub>
                                <m:sSubPr>
                                  <m:ctrlPr>
                                    <a:rPr lang="en-US" sz="1400" b="1" i="1" dirty="0">
                                      <a:latin typeface="Cambria Math" panose="02040503050406030204" pitchFamily="18" charset="0"/>
                                      <a:cs typeface="Times New Roman" panose="02020603050405020304" pitchFamily="18" charset="0"/>
                                    </a:rPr>
                                  </m:ctrlPr>
                                </m:sSubPr>
                                <m:e>
                                  <m:r>
                                    <a:rPr lang="en-US" sz="1400" b="1" i="1" dirty="0" smtClean="0">
                                      <a:latin typeface="Cambria Math" panose="02040503050406030204" pitchFamily="18" charset="0"/>
                                      <a:cs typeface="Times New Roman" panose="02020603050405020304" pitchFamily="18" charset="0"/>
                                    </a:rPr>
                                    <m:t>(</m:t>
                                  </m:r>
                                  <m:r>
                                    <a:rPr lang="en-US" sz="1400" b="1" i="1" dirty="0">
                                      <a:latin typeface="Cambria Math" panose="02040503050406030204" pitchFamily="18" charset="0"/>
                                      <a:cs typeface="Times New Roman" panose="02020603050405020304" pitchFamily="18" charset="0"/>
                                    </a:rPr>
                                    <m:t>𝑹𝒂𝒅𝒂𝒓</m:t>
                                  </m:r>
                                  <m:r>
                                    <a:rPr lang="en-US" sz="1400" b="1" i="1" dirty="0">
                                      <a:latin typeface="Cambria Math" panose="02040503050406030204" pitchFamily="18" charset="0"/>
                                      <a:cs typeface="Times New Roman" panose="02020603050405020304" pitchFamily="18" charset="0"/>
                                    </a:rPr>
                                    <m:t> </m:t>
                                  </m:r>
                                  <m:r>
                                    <a:rPr lang="en-US" sz="1400" b="1" i="1" dirty="0">
                                      <a:latin typeface="Cambria Math" panose="02040503050406030204" pitchFamily="18" charset="0"/>
                                      <a:cs typeface="Times New Roman" panose="02020603050405020304" pitchFamily="18" charset="0"/>
                                    </a:rPr>
                                    <m:t>𝒁</m:t>
                                  </m:r>
                                </m:e>
                                <m:sub>
                                  <m:r>
                                    <a:rPr lang="en-US" sz="1400" b="1" i="1" dirty="0">
                                      <a:latin typeface="Cambria Math" panose="02040503050406030204" pitchFamily="18" charset="0"/>
                                      <a:cs typeface="Times New Roman" panose="02020603050405020304" pitchFamily="18" charset="0"/>
                                    </a:rPr>
                                    <m:t>𝒉</m:t>
                                  </m:r>
                                </m:sub>
                              </m:sSub>
                              <m:r>
                                <a:rPr lang="en-US" sz="1400" b="1" i="1" dirty="0">
                                  <a:latin typeface="Cambria Math" panose="02040503050406030204" pitchFamily="18" charset="0"/>
                                  <a:cs typeface="Times New Roman" panose="02020603050405020304" pitchFamily="18" charset="0"/>
                                </a:rPr>
                                <m:t>−</m:t>
                              </m:r>
                              <m:r>
                                <a:rPr lang="en-US" sz="1400" b="1" i="1" dirty="0" smtClean="0">
                                  <a:latin typeface="Cambria Math" panose="02040503050406030204" pitchFamily="18" charset="0"/>
                                  <a:cs typeface="Times New Roman" panose="02020603050405020304" pitchFamily="18" charset="0"/>
                                </a:rPr>
                                <m:t>𝑫𝒊𝒔𝒅𝒓𝒐</m:t>
                              </m:r>
                              <m:r>
                                <a:rPr lang="en-US" sz="1400" b="1" i="1" dirty="0">
                                  <a:latin typeface="Cambria Math" panose="02040503050406030204" pitchFamily="18" charset="0"/>
                                  <a:cs typeface="Times New Roman" panose="02020603050405020304" pitchFamily="18" charset="0"/>
                                </a:rPr>
                                <m:t> </m:t>
                              </m:r>
                              <m:sSub>
                                <m:sSubPr>
                                  <m:ctrlPr>
                                    <a:rPr lang="en-US" sz="1400" b="1" i="1" dirty="0">
                                      <a:latin typeface="Cambria Math" panose="02040503050406030204" pitchFamily="18" charset="0"/>
                                      <a:cs typeface="Times New Roman" panose="02020603050405020304" pitchFamily="18" charset="0"/>
                                    </a:rPr>
                                  </m:ctrlPr>
                                </m:sSubPr>
                                <m:e>
                                  <m:r>
                                    <a:rPr lang="en-US" sz="1400" b="1" i="1" dirty="0">
                                      <a:latin typeface="Cambria Math" panose="02040503050406030204" pitchFamily="18" charset="0"/>
                                      <a:cs typeface="Times New Roman" panose="02020603050405020304" pitchFamily="18" charset="0"/>
                                    </a:rPr>
                                    <m:t>𝒁</m:t>
                                  </m:r>
                                </m:e>
                                <m:sub>
                                  <m:r>
                                    <a:rPr lang="en-US" sz="1400" b="1" i="1" dirty="0">
                                      <a:latin typeface="Cambria Math" panose="02040503050406030204" pitchFamily="18" charset="0"/>
                                      <a:cs typeface="Times New Roman" panose="02020603050405020304" pitchFamily="18" charset="0"/>
                                    </a:rPr>
                                    <m:t>𝒉</m:t>
                                  </m:r>
                                </m:sub>
                              </m:sSub>
                              <m:r>
                                <a:rPr lang="en-US" sz="1400" b="1" i="1" dirty="0" smtClean="0">
                                  <a:latin typeface="Cambria Math" panose="02040503050406030204" pitchFamily="18" charset="0"/>
                                  <a:cs typeface="Times New Roman" panose="02020603050405020304" pitchFamily="18" charset="0"/>
                                </a:rPr>
                                <m:t>)</m:t>
                              </m:r>
                            </m:e>
                          </m:nary>
                        </m:num>
                        <m:den>
                          <m:nary>
                            <m:naryPr>
                              <m:chr m:val="∑"/>
                              <m:subHide m:val="on"/>
                              <m:supHide m:val="on"/>
                              <m:ctrlPr>
                                <a:rPr lang="en-US" sz="1400" b="1" i="1" dirty="0" smtClean="0">
                                  <a:latin typeface="Cambria Math" panose="02040503050406030204" pitchFamily="18" charset="0"/>
                                  <a:cs typeface="Times New Roman" panose="02020603050405020304" pitchFamily="18" charset="0"/>
                                </a:rPr>
                              </m:ctrlPr>
                            </m:naryPr>
                            <m:sub/>
                            <m:sup/>
                            <m:e>
                              <m:r>
                                <a:rPr lang="en-US" sz="1400" b="1" i="1" dirty="0">
                                  <a:latin typeface="Cambria Math" panose="02040503050406030204" pitchFamily="18" charset="0"/>
                                  <a:cs typeface="Times New Roman" panose="02020603050405020304" pitchFamily="18" charset="0"/>
                                </a:rPr>
                                <m:t>𝑫𝒊𝒔𝒅𝒓𝒐</m:t>
                              </m:r>
                              <m:r>
                                <a:rPr lang="en-US" sz="1400" b="1" i="1" dirty="0">
                                  <a:latin typeface="Cambria Math" panose="02040503050406030204" pitchFamily="18" charset="0"/>
                                  <a:cs typeface="Times New Roman" panose="02020603050405020304" pitchFamily="18" charset="0"/>
                                </a:rPr>
                                <m:t> </m:t>
                              </m:r>
                              <m:sSub>
                                <m:sSubPr>
                                  <m:ctrlPr>
                                    <a:rPr lang="en-US" sz="1400" b="1" i="1" dirty="0">
                                      <a:latin typeface="Cambria Math" panose="02040503050406030204" pitchFamily="18" charset="0"/>
                                      <a:cs typeface="Times New Roman" panose="02020603050405020304" pitchFamily="18" charset="0"/>
                                    </a:rPr>
                                  </m:ctrlPr>
                                </m:sSubPr>
                                <m:e>
                                  <m:r>
                                    <a:rPr lang="en-US" sz="1400" b="1" i="1" dirty="0">
                                      <a:latin typeface="Cambria Math" panose="02040503050406030204" pitchFamily="18" charset="0"/>
                                      <a:cs typeface="Times New Roman" panose="02020603050405020304" pitchFamily="18" charset="0"/>
                                    </a:rPr>
                                    <m:t>𝒁</m:t>
                                  </m:r>
                                </m:e>
                                <m:sub>
                                  <m:r>
                                    <a:rPr lang="en-US" sz="1400" b="1" i="1" dirty="0">
                                      <a:latin typeface="Cambria Math" panose="02040503050406030204" pitchFamily="18" charset="0"/>
                                      <a:cs typeface="Times New Roman" panose="02020603050405020304" pitchFamily="18" charset="0"/>
                                    </a:rPr>
                                    <m:t>𝒉</m:t>
                                  </m:r>
                                </m:sub>
                              </m:sSub>
                            </m:e>
                          </m:nary>
                        </m:den>
                      </m:f>
                    </m:oMath>
                  </m:oMathPara>
                </a14:m>
                <a:endParaRPr lang="en-US" sz="1400" b="1" baseline="-25000" dirty="0">
                  <a:latin typeface="Century Gothic" panose="020B0502020202020204" pitchFamily="34" charset="0"/>
                  <a:cs typeface="Times New Roman" panose="02020603050405020304" pitchFamily="18" charset="0"/>
                </a:endParaRPr>
              </a:p>
            </p:txBody>
          </p:sp>
        </mc:Choice>
        <mc:Fallback xmlns="">
          <p:sp>
            <p:nvSpPr>
              <p:cNvPr id="38" name="TextBox 37">
                <a:extLst>
                  <a:ext uri="{FF2B5EF4-FFF2-40B4-BE49-F238E27FC236}">
                    <a16:creationId xmlns:a16="http://schemas.microsoft.com/office/drawing/2014/main" id="{990C0B3E-A53F-43A7-8F51-69B5829CFAD5}"/>
                  </a:ext>
                </a:extLst>
              </p:cNvPr>
              <p:cNvSpPr txBox="1">
                <a:spLocks noRot="1" noChangeAspect="1" noMove="1" noResize="1" noEditPoints="1" noAdjustHandles="1" noChangeArrowheads="1" noChangeShapeType="1" noTextEdit="1"/>
              </p:cNvSpPr>
              <p:nvPr/>
            </p:nvSpPr>
            <p:spPr>
              <a:xfrm>
                <a:off x="8505584" y="864907"/>
                <a:ext cx="2925608" cy="545086"/>
              </a:xfrm>
              <a:prstGeom prst="rect">
                <a:avLst/>
              </a:prstGeom>
              <a:blipFill>
                <a:blip r:embed="rId3"/>
                <a:stretch>
                  <a:fillRect t="-59551" b="-9213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844BB583-7FAA-4BD0-A7E2-FF2F52DDBE43}"/>
              </a:ext>
            </a:extLst>
          </p:cNvPr>
          <p:cNvGrpSpPr/>
          <p:nvPr/>
        </p:nvGrpSpPr>
        <p:grpSpPr>
          <a:xfrm>
            <a:off x="-25638" y="526526"/>
            <a:ext cx="7416765" cy="5959356"/>
            <a:chOff x="-25638" y="526526"/>
            <a:chExt cx="7416765" cy="5959356"/>
          </a:xfrm>
        </p:grpSpPr>
        <p:sp>
          <p:nvSpPr>
            <p:cNvPr id="43" name="TextBox 42">
              <a:extLst>
                <a:ext uri="{FF2B5EF4-FFF2-40B4-BE49-F238E27FC236}">
                  <a16:creationId xmlns:a16="http://schemas.microsoft.com/office/drawing/2014/main" id="{8FAEA274-C3BA-4280-8D71-604A4E09A364}"/>
                </a:ext>
              </a:extLst>
            </p:cNvPr>
            <p:cNvSpPr txBox="1"/>
            <p:nvPr/>
          </p:nvSpPr>
          <p:spPr>
            <a:xfrm>
              <a:off x="1306317" y="558750"/>
              <a:ext cx="1733167" cy="400110"/>
            </a:xfrm>
            <a:prstGeom prst="rect">
              <a:avLst/>
            </a:prstGeom>
            <a:noFill/>
          </p:spPr>
          <p:txBody>
            <a:bodyPr wrap="none" rtlCol="0">
              <a:spAutoFit/>
            </a:bodyPr>
            <a:lstStyle/>
            <a:p>
              <a:r>
                <a:rPr lang="en-US" sz="2000" b="1" dirty="0">
                  <a:latin typeface="Century Gothic" panose="020B0502020202020204" pitchFamily="34" charset="0"/>
                  <a:cs typeface="Times New Roman" panose="02020603050405020304" pitchFamily="18" charset="0"/>
                </a:rPr>
                <a:t>Measured Z</a:t>
              </a:r>
              <a:r>
                <a:rPr lang="en-US" sz="2000" b="1" baseline="-25000" dirty="0">
                  <a:latin typeface="Century Gothic" panose="020B0502020202020204" pitchFamily="34" charset="0"/>
                  <a:cs typeface="Times New Roman" panose="02020603050405020304" pitchFamily="18" charset="0"/>
                </a:rPr>
                <a:t>h</a:t>
              </a:r>
            </a:p>
          </p:txBody>
        </p:sp>
        <p:sp>
          <p:nvSpPr>
            <p:cNvPr id="44" name="TextBox 43">
              <a:extLst>
                <a:ext uri="{FF2B5EF4-FFF2-40B4-BE49-F238E27FC236}">
                  <a16:creationId xmlns:a16="http://schemas.microsoft.com/office/drawing/2014/main" id="{5B6AAD37-2030-4829-8520-8B186AED6BB3}"/>
                </a:ext>
              </a:extLst>
            </p:cNvPr>
            <p:cNvSpPr txBox="1"/>
            <p:nvPr/>
          </p:nvSpPr>
          <p:spPr>
            <a:xfrm>
              <a:off x="4670543" y="526526"/>
              <a:ext cx="1752403" cy="400110"/>
            </a:xfrm>
            <a:prstGeom prst="rect">
              <a:avLst/>
            </a:prstGeom>
            <a:noFill/>
          </p:spPr>
          <p:txBody>
            <a:bodyPr wrap="none" rtlCol="0">
              <a:spAutoFit/>
            </a:bodyPr>
            <a:lstStyle/>
            <a:p>
              <a:r>
                <a:rPr lang="en-US" sz="2000" b="1" dirty="0">
                  <a:latin typeface="Century Gothic" panose="020B0502020202020204" pitchFamily="34" charset="0"/>
                  <a:cs typeface="Times New Roman" panose="02020603050405020304" pitchFamily="18" charset="0"/>
                </a:rPr>
                <a:t>Corrected Z</a:t>
              </a:r>
              <a:r>
                <a:rPr lang="en-US" sz="2000" b="1" baseline="-25000" dirty="0">
                  <a:latin typeface="Century Gothic" panose="020B0502020202020204" pitchFamily="34" charset="0"/>
                  <a:cs typeface="Times New Roman" panose="02020603050405020304" pitchFamily="18" charset="0"/>
                </a:rPr>
                <a:t>h</a:t>
              </a:r>
            </a:p>
          </p:txBody>
        </p:sp>
        <p:sp>
          <p:nvSpPr>
            <p:cNvPr id="45" name="TextBox 44">
              <a:extLst>
                <a:ext uri="{FF2B5EF4-FFF2-40B4-BE49-F238E27FC236}">
                  <a16:creationId xmlns:a16="http://schemas.microsoft.com/office/drawing/2014/main" id="{31324626-450B-4FD6-8F0D-1BFBE4A5BAD8}"/>
                </a:ext>
              </a:extLst>
            </p:cNvPr>
            <p:cNvSpPr txBox="1"/>
            <p:nvPr/>
          </p:nvSpPr>
          <p:spPr>
            <a:xfrm rot="16200000">
              <a:off x="-1083284" y="1988563"/>
              <a:ext cx="2497800"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Closest </a:t>
              </a:r>
              <a:r>
                <a:rPr lang="en-US" b="1" dirty="0" err="1">
                  <a:latin typeface="Century Gothic" panose="020B0502020202020204" pitchFamily="34" charset="0"/>
                  <a:cs typeface="Times New Roman" panose="02020603050405020304" pitchFamily="18" charset="0"/>
                </a:rPr>
                <a:t>Disdrometers</a:t>
              </a:r>
              <a:endParaRPr lang="en-US" b="1" baseline="-25000" dirty="0">
                <a:latin typeface="Century Gothic" panose="020B050202020202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D41D7FB5-2423-4840-8FFD-C84851483E24}"/>
                </a:ext>
              </a:extLst>
            </p:cNvPr>
            <p:cNvSpPr txBox="1"/>
            <p:nvPr/>
          </p:nvSpPr>
          <p:spPr>
            <a:xfrm rot="16200000">
              <a:off x="-1119527" y="4712598"/>
              <a:ext cx="2557110"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Farthest </a:t>
              </a:r>
              <a:r>
                <a:rPr lang="en-US" b="1" dirty="0" err="1">
                  <a:latin typeface="Century Gothic" panose="020B0502020202020204" pitchFamily="34" charset="0"/>
                  <a:cs typeface="Times New Roman" panose="02020603050405020304" pitchFamily="18" charset="0"/>
                </a:rPr>
                <a:t>Disdrometers</a:t>
              </a:r>
              <a:endParaRPr lang="en-US" b="1" baseline="-25000" dirty="0">
                <a:latin typeface="Century Gothic" panose="020B0502020202020204" pitchFamily="34" charset="0"/>
                <a:cs typeface="Times New Roman" panose="02020603050405020304" pitchFamily="18" charset="0"/>
              </a:endParaRPr>
            </a:p>
          </p:txBody>
        </p:sp>
        <p:pic>
          <p:nvPicPr>
            <p:cNvPr id="47" name="Picture 46">
              <a:extLst>
                <a:ext uri="{FF2B5EF4-FFF2-40B4-BE49-F238E27FC236}">
                  <a16:creationId xmlns:a16="http://schemas.microsoft.com/office/drawing/2014/main" id="{C733E664-80E7-4487-A1D6-8B3CF7F3E2EA}"/>
                </a:ext>
              </a:extLst>
            </p:cNvPr>
            <p:cNvPicPr>
              <a:picLocks/>
            </p:cNvPicPr>
            <p:nvPr/>
          </p:nvPicPr>
          <p:blipFill rotWithShape="1">
            <a:blip r:embed="rId4"/>
            <a:srcRect t="5220" r="8973" b="13558"/>
            <a:stretch/>
          </p:blipFill>
          <p:spPr>
            <a:xfrm>
              <a:off x="286509" y="906964"/>
              <a:ext cx="3685032" cy="2477729"/>
            </a:xfrm>
            <a:prstGeom prst="rect">
              <a:avLst/>
            </a:prstGeom>
          </p:spPr>
        </p:pic>
        <p:pic>
          <p:nvPicPr>
            <p:cNvPr id="48" name="Picture 47">
              <a:extLst>
                <a:ext uri="{FF2B5EF4-FFF2-40B4-BE49-F238E27FC236}">
                  <a16:creationId xmlns:a16="http://schemas.microsoft.com/office/drawing/2014/main" id="{2564279E-F0C5-4E68-AE64-0477B5AFCD0A}"/>
                </a:ext>
              </a:extLst>
            </p:cNvPr>
            <p:cNvPicPr>
              <a:picLocks/>
            </p:cNvPicPr>
            <p:nvPr/>
          </p:nvPicPr>
          <p:blipFill rotWithShape="1">
            <a:blip r:embed="rId5"/>
            <a:srcRect l="12385" t="5709" r="9251" b="14077"/>
            <a:stretch/>
          </p:blipFill>
          <p:spPr>
            <a:xfrm>
              <a:off x="4176201" y="919664"/>
              <a:ext cx="3127248" cy="2441448"/>
            </a:xfrm>
            <a:prstGeom prst="rect">
              <a:avLst/>
            </a:prstGeom>
          </p:spPr>
        </p:pic>
        <p:pic>
          <p:nvPicPr>
            <p:cNvPr id="50" name="Picture 49">
              <a:extLst>
                <a:ext uri="{FF2B5EF4-FFF2-40B4-BE49-F238E27FC236}">
                  <a16:creationId xmlns:a16="http://schemas.microsoft.com/office/drawing/2014/main" id="{0278350A-23F9-4C1F-A444-F95744B63C38}"/>
                </a:ext>
              </a:extLst>
            </p:cNvPr>
            <p:cNvPicPr>
              <a:picLocks/>
            </p:cNvPicPr>
            <p:nvPr/>
          </p:nvPicPr>
          <p:blipFill rotWithShape="1">
            <a:blip r:embed="rId6"/>
            <a:srcRect l="11617" t="4701" r="7284"/>
            <a:stretch/>
          </p:blipFill>
          <p:spPr>
            <a:xfrm>
              <a:off x="4145007" y="3540752"/>
              <a:ext cx="3246120" cy="2944368"/>
            </a:xfrm>
            <a:prstGeom prst="rect">
              <a:avLst/>
            </a:prstGeom>
          </p:spPr>
        </p:pic>
        <p:pic>
          <p:nvPicPr>
            <p:cNvPr id="2" name="Picture 1">
              <a:extLst>
                <a:ext uri="{FF2B5EF4-FFF2-40B4-BE49-F238E27FC236}">
                  <a16:creationId xmlns:a16="http://schemas.microsoft.com/office/drawing/2014/main" id="{B14F843B-A4BF-48C0-8587-0B43D6001C3B}"/>
                </a:ext>
              </a:extLst>
            </p:cNvPr>
            <p:cNvPicPr>
              <a:picLocks noChangeAspect="1"/>
            </p:cNvPicPr>
            <p:nvPr/>
          </p:nvPicPr>
          <p:blipFill rotWithShape="1">
            <a:blip r:embed="rId7"/>
            <a:srcRect t="5328" r="7436"/>
            <a:stretch/>
          </p:blipFill>
          <p:spPr>
            <a:xfrm>
              <a:off x="274438" y="3559802"/>
              <a:ext cx="3764200" cy="2926080"/>
            </a:xfrm>
            <a:prstGeom prst="rect">
              <a:avLst/>
            </a:prstGeom>
          </p:spPr>
        </p:pic>
        <p:sp>
          <p:nvSpPr>
            <p:cNvPr id="21" name="TextBox 20">
              <a:extLst>
                <a:ext uri="{FF2B5EF4-FFF2-40B4-BE49-F238E27FC236}">
                  <a16:creationId xmlns:a16="http://schemas.microsoft.com/office/drawing/2014/main" id="{075A8AEB-BC75-4946-B819-74A08596F5F6}"/>
                </a:ext>
              </a:extLst>
            </p:cNvPr>
            <p:cNvSpPr txBox="1"/>
            <p:nvPr/>
          </p:nvSpPr>
          <p:spPr>
            <a:xfrm>
              <a:off x="795335" y="947774"/>
              <a:ext cx="2856872" cy="297517"/>
            </a:xfrm>
            <a:prstGeom prst="rect">
              <a:avLst/>
            </a:prstGeom>
            <a:noFill/>
          </p:spPr>
          <p:txBody>
            <a:bodyPr wrap="none" rtlCol="0">
              <a:spAutoFit/>
            </a:bodyPr>
            <a:lstStyle/>
            <a:p>
              <a:r>
                <a:rPr lang="en-US" sz="2000" b="1" baseline="-25000" dirty="0">
                  <a:latin typeface="Century Gothic" panose="020B0502020202020204" pitchFamily="34" charset="0"/>
                  <a:cs typeface="Times New Roman" panose="02020603050405020304" pitchFamily="18" charset="0"/>
                </a:rPr>
                <a:t>Height of the beam = 304, 340 m</a:t>
              </a:r>
            </a:p>
          </p:txBody>
        </p:sp>
        <p:sp>
          <p:nvSpPr>
            <p:cNvPr id="22" name="TextBox 21">
              <a:extLst>
                <a:ext uri="{FF2B5EF4-FFF2-40B4-BE49-F238E27FC236}">
                  <a16:creationId xmlns:a16="http://schemas.microsoft.com/office/drawing/2014/main" id="{4FE185D3-F6BF-45C3-BE60-DC554D485CA7}"/>
                </a:ext>
              </a:extLst>
            </p:cNvPr>
            <p:cNvSpPr txBox="1"/>
            <p:nvPr/>
          </p:nvSpPr>
          <p:spPr>
            <a:xfrm>
              <a:off x="797810" y="3618709"/>
              <a:ext cx="2953053" cy="297517"/>
            </a:xfrm>
            <a:prstGeom prst="rect">
              <a:avLst/>
            </a:prstGeom>
            <a:noFill/>
          </p:spPr>
          <p:txBody>
            <a:bodyPr wrap="none" rtlCol="0">
              <a:spAutoFit/>
            </a:bodyPr>
            <a:lstStyle/>
            <a:p>
              <a:r>
                <a:rPr lang="en-US" sz="2000" b="1" baseline="-25000" dirty="0">
                  <a:latin typeface="Century Gothic" panose="020B0502020202020204" pitchFamily="34" charset="0"/>
                  <a:cs typeface="Times New Roman" panose="02020603050405020304" pitchFamily="18" charset="0"/>
                </a:rPr>
                <a:t>Height of the beam = 875, 2380 m</a:t>
              </a:r>
            </a:p>
          </p:txBody>
        </p:sp>
      </p:grpSp>
      <p:pic>
        <p:nvPicPr>
          <p:cNvPr id="24" name="Picture 23">
            <a:extLst>
              <a:ext uri="{FF2B5EF4-FFF2-40B4-BE49-F238E27FC236}">
                <a16:creationId xmlns:a16="http://schemas.microsoft.com/office/drawing/2014/main" id="{551BF31F-67BB-40A2-A196-CB91B6913327}"/>
              </a:ext>
            </a:extLst>
          </p:cNvPr>
          <p:cNvPicPr>
            <a:picLocks noChangeAspect="1"/>
          </p:cNvPicPr>
          <p:nvPr/>
        </p:nvPicPr>
        <p:blipFill rotWithShape="1">
          <a:blip r:embed="rId8"/>
          <a:srcRect t="5123" r="6690"/>
          <a:stretch/>
        </p:blipFill>
        <p:spPr>
          <a:xfrm>
            <a:off x="7440061" y="1834603"/>
            <a:ext cx="4732889" cy="3657600"/>
          </a:xfrm>
          <a:prstGeom prst="rect">
            <a:avLst/>
          </a:prstGeom>
        </p:spPr>
      </p:pic>
      <p:cxnSp>
        <p:nvCxnSpPr>
          <p:cNvPr id="18" name="Straight Connector 17">
            <a:extLst>
              <a:ext uri="{FF2B5EF4-FFF2-40B4-BE49-F238E27FC236}">
                <a16:creationId xmlns:a16="http://schemas.microsoft.com/office/drawing/2014/main" id="{88A1583C-09F8-4D15-9F5F-27AAD7A9B665}"/>
              </a:ext>
            </a:extLst>
          </p:cNvPr>
          <p:cNvCxnSpPr>
            <a:cxnSpLocks/>
          </p:cNvCxnSpPr>
          <p:nvPr/>
        </p:nvCxnSpPr>
        <p:spPr>
          <a:xfrm>
            <a:off x="7470935" y="602436"/>
            <a:ext cx="0" cy="5886174"/>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981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9CDFE37-6E96-40C1-8C22-E102A46C41DC}"/>
              </a:ext>
            </a:extLst>
          </p:cNvPr>
          <p:cNvCxnSpPr>
            <a:cxnSpLocks/>
          </p:cNvCxnSpPr>
          <p:nvPr/>
        </p:nvCxnSpPr>
        <p:spPr>
          <a:xfrm>
            <a:off x="7463621" y="555964"/>
            <a:ext cx="7314" cy="5932646"/>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9A492B5-54D4-4AA4-98D7-477023BFC475}"/>
              </a:ext>
            </a:extLst>
          </p:cNvPr>
          <p:cNvSpPr txBox="1"/>
          <p:nvPr/>
        </p:nvSpPr>
        <p:spPr>
          <a:xfrm>
            <a:off x="-19050" y="-48106"/>
            <a:ext cx="1221105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Reflectivity Comparison at Highest Elevation Angle</a:t>
            </a: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90C0B3E-A53F-43A7-8F51-69B5829CFAD5}"/>
                  </a:ext>
                </a:extLst>
              </p:cNvPr>
              <p:cNvSpPr txBox="1"/>
              <p:nvPr/>
            </p:nvSpPr>
            <p:spPr>
              <a:xfrm>
                <a:off x="8419550" y="783604"/>
                <a:ext cx="3244606" cy="5466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cs typeface="Times New Roman" panose="02020603050405020304" pitchFamily="18" charset="0"/>
                        </a:rPr>
                        <m:t>𝑴𝑹𝑬</m:t>
                      </m:r>
                      <m:r>
                        <a:rPr lang="en-US" sz="1400" b="1" i="1" dirty="0" smtClean="0">
                          <a:latin typeface="Cambria Math" panose="02040503050406030204" pitchFamily="18" charset="0"/>
                          <a:cs typeface="Times New Roman" panose="02020603050405020304" pitchFamily="18" charset="0"/>
                        </a:rPr>
                        <m:t>=</m:t>
                      </m:r>
                      <m:f>
                        <m:fPr>
                          <m:ctrlPr>
                            <a:rPr lang="en-US" sz="1400" b="1" i="1" dirty="0" smtClean="0">
                              <a:latin typeface="Cambria Math" panose="02040503050406030204" pitchFamily="18" charset="0"/>
                              <a:cs typeface="Times New Roman" panose="02020603050405020304" pitchFamily="18" charset="0"/>
                            </a:rPr>
                          </m:ctrlPr>
                        </m:fPr>
                        <m:num>
                          <m:nary>
                            <m:naryPr>
                              <m:chr m:val="∑"/>
                              <m:subHide m:val="on"/>
                              <m:supHide m:val="on"/>
                              <m:ctrlPr>
                                <a:rPr lang="en-US" sz="1400" b="1" i="1" dirty="0" smtClean="0">
                                  <a:latin typeface="Cambria Math" panose="02040503050406030204" pitchFamily="18" charset="0"/>
                                  <a:cs typeface="Times New Roman" panose="02020603050405020304" pitchFamily="18" charset="0"/>
                                </a:rPr>
                              </m:ctrlPr>
                            </m:naryPr>
                            <m:sub/>
                            <m:sup/>
                            <m:e>
                              <m:sSub>
                                <m:sSubPr>
                                  <m:ctrlPr>
                                    <a:rPr lang="en-US" sz="1400" b="1" i="1" dirty="0">
                                      <a:latin typeface="Cambria Math" panose="02040503050406030204" pitchFamily="18" charset="0"/>
                                      <a:cs typeface="Times New Roman" panose="02020603050405020304" pitchFamily="18" charset="0"/>
                                    </a:rPr>
                                  </m:ctrlPr>
                                </m:sSubPr>
                                <m:e>
                                  <m:r>
                                    <a:rPr lang="en-US" sz="1400" b="1" i="1" dirty="0" smtClean="0">
                                      <a:latin typeface="Cambria Math" panose="02040503050406030204" pitchFamily="18" charset="0"/>
                                      <a:cs typeface="Times New Roman" panose="02020603050405020304" pitchFamily="18" charset="0"/>
                                    </a:rPr>
                                    <m:t>(</m:t>
                                  </m:r>
                                  <m:r>
                                    <a:rPr lang="en-US" sz="1400" b="1" i="1" dirty="0">
                                      <a:latin typeface="Cambria Math" panose="02040503050406030204" pitchFamily="18" charset="0"/>
                                      <a:cs typeface="Times New Roman" panose="02020603050405020304" pitchFamily="18" charset="0"/>
                                    </a:rPr>
                                    <m:t>𝑹𝒂𝒅𝒂𝒓</m:t>
                                  </m:r>
                                  <m:r>
                                    <a:rPr lang="en-US" sz="1400" b="1" i="1" dirty="0">
                                      <a:latin typeface="Cambria Math" panose="02040503050406030204" pitchFamily="18" charset="0"/>
                                      <a:cs typeface="Times New Roman" panose="02020603050405020304" pitchFamily="18" charset="0"/>
                                    </a:rPr>
                                    <m:t> </m:t>
                                  </m:r>
                                  <m:r>
                                    <a:rPr lang="en-US" sz="1400" b="1" i="1" dirty="0">
                                      <a:latin typeface="Cambria Math" panose="02040503050406030204" pitchFamily="18" charset="0"/>
                                      <a:cs typeface="Times New Roman" panose="02020603050405020304" pitchFamily="18" charset="0"/>
                                    </a:rPr>
                                    <m:t>𝒁</m:t>
                                  </m:r>
                                </m:e>
                                <m:sub>
                                  <m:r>
                                    <a:rPr lang="en-US" sz="1400" b="1" i="1" dirty="0">
                                      <a:latin typeface="Cambria Math" panose="02040503050406030204" pitchFamily="18" charset="0"/>
                                      <a:cs typeface="Times New Roman" panose="02020603050405020304" pitchFamily="18" charset="0"/>
                                    </a:rPr>
                                    <m:t>𝒉</m:t>
                                  </m:r>
                                </m:sub>
                              </m:sSub>
                              <m:r>
                                <a:rPr lang="en-US" sz="1400" b="1" i="1" dirty="0">
                                  <a:latin typeface="Cambria Math" panose="02040503050406030204" pitchFamily="18" charset="0"/>
                                  <a:cs typeface="Times New Roman" panose="02020603050405020304" pitchFamily="18" charset="0"/>
                                </a:rPr>
                                <m:t>−</m:t>
                              </m:r>
                              <m:r>
                                <a:rPr lang="en-US" sz="1400" b="1" i="1" dirty="0" smtClean="0">
                                  <a:latin typeface="Cambria Math" panose="02040503050406030204" pitchFamily="18" charset="0"/>
                                  <a:cs typeface="Times New Roman" panose="02020603050405020304" pitchFamily="18" charset="0"/>
                                </a:rPr>
                                <m:t>𝑹𝒆𝒇𝒆𝒓𝒆𝒏𝒄𝒆</m:t>
                              </m:r>
                              <m:r>
                                <a:rPr lang="en-US" sz="1400" b="1" i="1" dirty="0">
                                  <a:latin typeface="Cambria Math" panose="02040503050406030204" pitchFamily="18" charset="0"/>
                                  <a:cs typeface="Times New Roman" panose="02020603050405020304" pitchFamily="18" charset="0"/>
                                </a:rPr>
                                <m:t> </m:t>
                              </m:r>
                              <m:sSub>
                                <m:sSubPr>
                                  <m:ctrlPr>
                                    <a:rPr lang="en-US" sz="1400" b="1" i="1" dirty="0">
                                      <a:latin typeface="Cambria Math" panose="02040503050406030204" pitchFamily="18" charset="0"/>
                                      <a:cs typeface="Times New Roman" panose="02020603050405020304" pitchFamily="18" charset="0"/>
                                    </a:rPr>
                                  </m:ctrlPr>
                                </m:sSubPr>
                                <m:e>
                                  <m:r>
                                    <a:rPr lang="en-US" sz="1400" b="1" i="1" dirty="0">
                                      <a:latin typeface="Cambria Math" panose="02040503050406030204" pitchFamily="18" charset="0"/>
                                      <a:cs typeface="Times New Roman" panose="02020603050405020304" pitchFamily="18" charset="0"/>
                                    </a:rPr>
                                    <m:t>𝒁</m:t>
                                  </m:r>
                                </m:e>
                                <m:sub>
                                  <m:r>
                                    <a:rPr lang="en-US" sz="1400" b="1" i="1" dirty="0">
                                      <a:latin typeface="Cambria Math" panose="02040503050406030204" pitchFamily="18" charset="0"/>
                                      <a:cs typeface="Times New Roman" panose="02020603050405020304" pitchFamily="18" charset="0"/>
                                    </a:rPr>
                                    <m:t>𝒉</m:t>
                                  </m:r>
                                </m:sub>
                              </m:sSub>
                              <m:r>
                                <a:rPr lang="en-US" sz="1400" b="1" i="1" dirty="0" smtClean="0">
                                  <a:latin typeface="Cambria Math" panose="02040503050406030204" pitchFamily="18" charset="0"/>
                                  <a:cs typeface="Times New Roman" panose="02020603050405020304" pitchFamily="18" charset="0"/>
                                </a:rPr>
                                <m:t>)</m:t>
                              </m:r>
                            </m:e>
                          </m:nary>
                        </m:num>
                        <m:den>
                          <m:nary>
                            <m:naryPr>
                              <m:chr m:val="∑"/>
                              <m:subHide m:val="on"/>
                              <m:supHide m:val="on"/>
                              <m:ctrlPr>
                                <a:rPr lang="en-US" sz="1400" b="1" i="1" dirty="0" smtClean="0">
                                  <a:latin typeface="Cambria Math" panose="02040503050406030204" pitchFamily="18" charset="0"/>
                                  <a:cs typeface="Times New Roman" panose="02020603050405020304" pitchFamily="18" charset="0"/>
                                </a:rPr>
                              </m:ctrlPr>
                            </m:naryPr>
                            <m:sub/>
                            <m:sup/>
                            <m:e>
                              <m:r>
                                <a:rPr lang="en-US" sz="1400" b="1" i="1" dirty="0" smtClean="0">
                                  <a:latin typeface="Cambria Math" panose="02040503050406030204" pitchFamily="18" charset="0"/>
                                  <a:cs typeface="Times New Roman" panose="02020603050405020304" pitchFamily="18" charset="0"/>
                                </a:rPr>
                                <m:t>𝑹𝒆𝒇𝒆𝒓𝒆𝒏𝒄𝒆</m:t>
                              </m:r>
                              <m:r>
                                <a:rPr lang="en-US" sz="1400" b="1" i="1" dirty="0">
                                  <a:latin typeface="Cambria Math" panose="02040503050406030204" pitchFamily="18" charset="0"/>
                                  <a:cs typeface="Times New Roman" panose="02020603050405020304" pitchFamily="18" charset="0"/>
                                </a:rPr>
                                <m:t> </m:t>
                              </m:r>
                              <m:sSub>
                                <m:sSubPr>
                                  <m:ctrlPr>
                                    <a:rPr lang="en-US" sz="1400" b="1" i="1" dirty="0">
                                      <a:latin typeface="Cambria Math" panose="02040503050406030204" pitchFamily="18" charset="0"/>
                                      <a:cs typeface="Times New Roman" panose="02020603050405020304" pitchFamily="18" charset="0"/>
                                    </a:rPr>
                                  </m:ctrlPr>
                                </m:sSubPr>
                                <m:e>
                                  <m:r>
                                    <a:rPr lang="en-US" sz="1400" b="1" i="1" dirty="0">
                                      <a:latin typeface="Cambria Math" panose="02040503050406030204" pitchFamily="18" charset="0"/>
                                      <a:cs typeface="Times New Roman" panose="02020603050405020304" pitchFamily="18" charset="0"/>
                                    </a:rPr>
                                    <m:t>𝒁</m:t>
                                  </m:r>
                                </m:e>
                                <m:sub>
                                  <m:r>
                                    <a:rPr lang="en-US" sz="1400" b="1" i="1" dirty="0">
                                      <a:latin typeface="Cambria Math" panose="02040503050406030204" pitchFamily="18" charset="0"/>
                                      <a:cs typeface="Times New Roman" panose="02020603050405020304" pitchFamily="18" charset="0"/>
                                    </a:rPr>
                                    <m:t>𝒉</m:t>
                                  </m:r>
                                </m:sub>
                              </m:sSub>
                            </m:e>
                          </m:nary>
                        </m:den>
                      </m:f>
                    </m:oMath>
                  </m:oMathPara>
                </a14:m>
                <a:endParaRPr lang="en-US" sz="1400" b="1" baseline="-25000" dirty="0">
                  <a:latin typeface="Century Gothic" panose="020B0502020202020204" pitchFamily="34" charset="0"/>
                  <a:cs typeface="Times New Roman" panose="02020603050405020304" pitchFamily="18" charset="0"/>
                </a:endParaRPr>
              </a:p>
            </p:txBody>
          </p:sp>
        </mc:Choice>
        <mc:Fallback xmlns="">
          <p:sp>
            <p:nvSpPr>
              <p:cNvPr id="38" name="TextBox 37">
                <a:extLst>
                  <a:ext uri="{FF2B5EF4-FFF2-40B4-BE49-F238E27FC236}">
                    <a16:creationId xmlns:a16="http://schemas.microsoft.com/office/drawing/2014/main" id="{990C0B3E-A53F-43A7-8F51-69B5829CFAD5}"/>
                  </a:ext>
                </a:extLst>
              </p:cNvPr>
              <p:cNvSpPr txBox="1">
                <a:spLocks noRot="1" noChangeAspect="1" noMove="1" noResize="1" noEditPoints="1" noAdjustHandles="1" noChangeArrowheads="1" noChangeShapeType="1" noTextEdit="1"/>
              </p:cNvSpPr>
              <p:nvPr/>
            </p:nvSpPr>
            <p:spPr>
              <a:xfrm>
                <a:off x="8419550" y="783604"/>
                <a:ext cx="3244606" cy="546625"/>
              </a:xfrm>
              <a:prstGeom prst="rect">
                <a:avLst/>
              </a:prstGeom>
              <a:blipFill>
                <a:blip r:embed="rId3"/>
                <a:stretch>
                  <a:fillRect t="-59551" b="-9213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EC808FFE-5996-4D7C-8030-AB14BC261C07}"/>
              </a:ext>
            </a:extLst>
          </p:cNvPr>
          <p:cNvGrpSpPr/>
          <p:nvPr/>
        </p:nvGrpSpPr>
        <p:grpSpPr>
          <a:xfrm>
            <a:off x="-67818" y="521433"/>
            <a:ext cx="7530856" cy="5994400"/>
            <a:chOff x="-67818" y="521433"/>
            <a:chExt cx="7530856" cy="5994400"/>
          </a:xfrm>
        </p:grpSpPr>
        <p:sp>
          <p:nvSpPr>
            <p:cNvPr id="43" name="TextBox 42">
              <a:extLst>
                <a:ext uri="{FF2B5EF4-FFF2-40B4-BE49-F238E27FC236}">
                  <a16:creationId xmlns:a16="http://schemas.microsoft.com/office/drawing/2014/main" id="{8FAEA274-C3BA-4280-8D71-604A4E09A364}"/>
                </a:ext>
              </a:extLst>
            </p:cNvPr>
            <p:cNvSpPr txBox="1"/>
            <p:nvPr/>
          </p:nvSpPr>
          <p:spPr>
            <a:xfrm>
              <a:off x="1405453" y="540557"/>
              <a:ext cx="1733167" cy="400110"/>
            </a:xfrm>
            <a:prstGeom prst="rect">
              <a:avLst/>
            </a:prstGeom>
            <a:noFill/>
          </p:spPr>
          <p:txBody>
            <a:bodyPr wrap="none" rtlCol="0">
              <a:spAutoFit/>
            </a:bodyPr>
            <a:lstStyle/>
            <a:p>
              <a:r>
                <a:rPr lang="en-US" sz="2000" b="1" dirty="0">
                  <a:latin typeface="Century Gothic" panose="020B0502020202020204" pitchFamily="34" charset="0"/>
                  <a:cs typeface="Times New Roman" panose="02020603050405020304" pitchFamily="18" charset="0"/>
                </a:rPr>
                <a:t>Measured Z</a:t>
              </a:r>
              <a:r>
                <a:rPr lang="en-US" sz="2000" b="1" baseline="-25000" dirty="0">
                  <a:latin typeface="Century Gothic" panose="020B0502020202020204" pitchFamily="34" charset="0"/>
                  <a:cs typeface="Times New Roman" panose="02020603050405020304" pitchFamily="18" charset="0"/>
                </a:rPr>
                <a:t>h</a:t>
              </a:r>
            </a:p>
          </p:txBody>
        </p:sp>
        <p:sp>
          <p:nvSpPr>
            <p:cNvPr id="44" name="TextBox 43">
              <a:extLst>
                <a:ext uri="{FF2B5EF4-FFF2-40B4-BE49-F238E27FC236}">
                  <a16:creationId xmlns:a16="http://schemas.microsoft.com/office/drawing/2014/main" id="{5B6AAD37-2030-4829-8520-8B186AED6BB3}"/>
                </a:ext>
              </a:extLst>
            </p:cNvPr>
            <p:cNvSpPr txBox="1"/>
            <p:nvPr/>
          </p:nvSpPr>
          <p:spPr>
            <a:xfrm>
              <a:off x="4929711" y="521433"/>
              <a:ext cx="1752403" cy="400110"/>
            </a:xfrm>
            <a:prstGeom prst="rect">
              <a:avLst/>
            </a:prstGeom>
            <a:noFill/>
          </p:spPr>
          <p:txBody>
            <a:bodyPr wrap="none" rtlCol="0">
              <a:spAutoFit/>
            </a:bodyPr>
            <a:lstStyle/>
            <a:p>
              <a:r>
                <a:rPr lang="en-US" sz="2000" b="1" dirty="0">
                  <a:latin typeface="Century Gothic" panose="020B0502020202020204" pitchFamily="34" charset="0"/>
                  <a:cs typeface="Times New Roman" panose="02020603050405020304" pitchFamily="18" charset="0"/>
                </a:rPr>
                <a:t>Corrected Z</a:t>
              </a:r>
              <a:r>
                <a:rPr lang="en-US" sz="2000" b="1" baseline="-25000" dirty="0">
                  <a:latin typeface="Century Gothic" panose="020B0502020202020204" pitchFamily="34" charset="0"/>
                  <a:cs typeface="Times New Roman" panose="02020603050405020304" pitchFamily="18" charset="0"/>
                </a:rPr>
                <a:t>h</a:t>
              </a:r>
            </a:p>
          </p:txBody>
        </p:sp>
        <p:sp>
          <p:nvSpPr>
            <p:cNvPr id="45" name="TextBox 44">
              <a:extLst>
                <a:ext uri="{FF2B5EF4-FFF2-40B4-BE49-F238E27FC236}">
                  <a16:creationId xmlns:a16="http://schemas.microsoft.com/office/drawing/2014/main" id="{31324626-450B-4FD6-8F0D-1BFBE4A5BAD8}"/>
                </a:ext>
              </a:extLst>
            </p:cNvPr>
            <p:cNvSpPr txBox="1"/>
            <p:nvPr/>
          </p:nvSpPr>
          <p:spPr>
            <a:xfrm rot="16200000">
              <a:off x="-1132052" y="1985777"/>
              <a:ext cx="2497800"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Closest </a:t>
              </a:r>
              <a:r>
                <a:rPr lang="en-US" b="1" dirty="0" err="1">
                  <a:latin typeface="Century Gothic" panose="020B0502020202020204" pitchFamily="34" charset="0"/>
                  <a:cs typeface="Times New Roman" panose="02020603050405020304" pitchFamily="18" charset="0"/>
                </a:rPr>
                <a:t>Disdrometers</a:t>
              </a:r>
              <a:endParaRPr lang="en-US" b="1" baseline="-25000" dirty="0">
                <a:latin typeface="Century Gothic" panose="020B050202020202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D41D7FB5-2423-4840-8FFD-C84851483E24}"/>
                </a:ext>
              </a:extLst>
            </p:cNvPr>
            <p:cNvSpPr txBox="1"/>
            <p:nvPr/>
          </p:nvSpPr>
          <p:spPr>
            <a:xfrm rot="16200000">
              <a:off x="-1154394" y="4654115"/>
              <a:ext cx="2557110"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Farthest </a:t>
              </a:r>
              <a:r>
                <a:rPr lang="en-US" b="1" dirty="0" err="1">
                  <a:latin typeface="Century Gothic" panose="020B0502020202020204" pitchFamily="34" charset="0"/>
                  <a:cs typeface="Times New Roman" panose="02020603050405020304" pitchFamily="18" charset="0"/>
                </a:rPr>
                <a:t>Disdrometers</a:t>
              </a:r>
              <a:endParaRPr lang="en-US" b="1" baseline="-25000" dirty="0">
                <a:latin typeface="Century Gothic" panose="020B050202020202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96BD9AFD-731C-4F72-86DC-127DE5EF454D}"/>
                </a:ext>
              </a:extLst>
            </p:cNvPr>
            <p:cNvPicPr>
              <a:picLocks noChangeAspect="1"/>
            </p:cNvPicPr>
            <p:nvPr/>
          </p:nvPicPr>
          <p:blipFill rotWithShape="1">
            <a:blip r:embed="rId4"/>
            <a:srcRect t="4874" r="8314" b="13693"/>
            <a:stretch/>
          </p:blipFill>
          <p:spPr>
            <a:xfrm>
              <a:off x="281917" y="936003"/>
              <a:ext cx="3657415" cy="2468880"/>
            </a:xfrm>
            <a:prstGeom prst="rect">
              <a:avLst/>
            </a:prstGeom>
          </p:spPr>
        </p:pic>
        <p:pic>
          <p:nvPicPr>
            <p:cNvPr id="21" name="Picture 20">
              <a:extLst>
                <a:ext uri="{FF2B5EF4-FFF2-40B4-BE49-F238E27FC236}">
                  <a16:creationId xmlns:a16="http://schemas.microsoft.com/office/drawing/2014/main" id="{3A6A1F7E-0CBB-4279-988D-A9A88BAF2EDF}"/>
                </a:ext>
              </a:extLst>
            </p:cNvPr>
            <p:cNvPicPr>
              <a:picLocks/>
            </p:cNvPicPr>
            <p:nvPr/>
          </p:nvPicPr>
          <p:blipFill rotWithShape="1">
            <a:blip r:embed="rId5"/>
            <a:srcRect l="12125" t="6547" r="8715" b="14358"/>
            <a:stretch/>
          </p:blipFill>
          <p:spPr>
            <a:xfrm>
              <a:off x="4242289" y="982195"/>
              <a:ext cx="3127248" cy="2404872"/>
            </a:xfrm>
            <a:prstGeom prst="rect">
              <a:avLst/>
            </a:prstGeom>
          </p:spPr>
        </p:pic>
        <p:pic>
          <p:nvPicPr>
            <p:cNvPr id="22" name="Picture 21">
              <a:extLst>
                <a:ext uri="{FF2B5EF4-FFF2-40B4-BE49-F238E27FC236}">
                  <a16:creationId xmlns:a16="http://schemas.microsoft.com/office/drawing/2014/main" id="{A3B5F5A7-1A2A-4B33-8F8F-001AB6D19576}"/>
                </a:ext>
              </a:extLst>
            </p:cNvPr>
            <p:cNvPicPr>
              <a:picLocks/>
            </p:cNvPicPr>
            <p:nvPr/>
          </p:nvPicPr>
          <p:blipFill rotWithShape="1">
            <a:blip r:embed="rId6"/>
            <a:srcRect t="4567" r="6833"/>
            <a:stretch/>
          </p:blipFill>
          <p:spPr>
            <a:xfrm>
              <a:off x="277101" y="3564082"/>
              <a:ext cx="3721608" cy="2926080"/>
            </a:xfrm>
            <a:prstGeom prst="rect">
              <a:avLst/>
            </a:prstGeom>
          </p:spPr>
        </p:pic>
        <p:pic>
          <p:nvPicPr>
            <p:cNvPr id="23" name="Picture 22">
              <a:extLst>
                <a:ext uri="{FF2B5EF4-FFF2-40B4-BE49-F238E27FC236}">
                  <a16:creationId xmlns:a16="http://schemas.microsoft.com/office/drawing/2014/main" id="{48EB5757-CDFD-44B6-A022-9AD17AE8FB3F}"/>
                </a:ext>
              </a:extLst>
            </p:cNvPr>
            <p:cNvPicPr>
              <a:picLocks/>
            </p:cNvPicPr>
            <p:nvPr/>
          </p:nvPicPr>
          <p:blipFill rotWithShape="1">
            <a:blip r:embed="rId7"/>
            <a:srcRect l="11480" t="7273" r="6665"/>
            <a:stretch/>
          </p:blipFill>
          <p:spPr>
            <a:xfrm>
              <a:off x="4216918" y="3662905"/>
              <a:ext cx="3246120" cy="2852928"/>
            </a:xfrm>
            <a:prstGeom prst="rect">
              <a:avLst/>
            </a:prstGeom>
          </p:spPr>
        </p:pic>
        <p:sp>
          <p:nvSpPr>
            <p:cNvPr id="26" name="TextBox 25">
              <a:extLst>
                <a:ext uri="{FF2B5EF4-FFF2-40B4-BE49-F238E27FC236}">
                  <a16:creationId xmlns:a16="http://schemas.microsoft.com/office/drawing/2014/main" id="{E2808504-A2B7-49D6-A066-344789552B8C}"/>
                </a:ext>
              </a:extLst>
            </p:cNvPr>
            <p:cNvSpPr txBox="1"/>
            <p:nvPr/>
          </p:nvSpPr>
          <p:spPr>
            <a:xfrm>
              <a:off x="786005" y="1032712"/>
              <a:ext cx="2953053" cy="297517"/>
            </a:xfrm>
            <a:prstGeom prst="rect">
              <a:avLst/>
            </a:prstGeom>
            <a:noFill/>
          </p:spPr>
          <p:txBody>
            <a:bodyPr wrap="none" rtlCol="0">
              <a:spAutoFit/>
            </a:bodyPr>
            <a:lstStyle/>
            <a:p>
              <a:r>
                <a:rPr lang="en-US" sz="2000" b="1" baseline="-25000" dirty="0">
                  <a:latin typeface="Century Gothic" panose="020B0502020202020204" pitchFamily="34" charset="0"/>
                  <a:cs typeface="Times New Roman" panose="02020603050405020304" pitchFamily="18" charset="0"/>
                </a:rPr>
                <a:t>Height of the beam = 930, 1060 m</a:t>
              </a:r>
            </a:p>
          </p:txBody>
        </p:sp>
        <p:sp>
          <p:nvSpPr>
            <p:cNvPr id="27" name="TextBox 26">
              <a:extLst>
                <a:ext uri="{FF2B5EF4-FFF2-40B4-BE49-F238E27FC236}">
                  <a16:creationId xmlns:a16="http://schemas.microsoft.com/office/drawing/2014/main" id="{9D77231E-48BA-4AE5-88B1-982E66303091}"/>
                </a:ext>
              </a:extLst>
            </p:cNvPr>
            <p:cNvSpPr txBox="1"/>
            <p:nvPr/>
          </p:nvSpPr>
          <p:spPr>
            <a:xfrm>
              <a:off x="747421" y="3669720"/>
              <a:ext cx="3049233" cy="297517"/>
            </a:xfrm>
            <a:prstGeom prst="rect">
              <a:avLst/>
            </a:prstGeom>
            <a:noFill/>
          </p:spPr>
          <p:txBody>
            <a:bodyPr wrap="none" rtlCol="0">
              <a:spAutoFit/>
            </a:bodyPr>
            <a:lstStyle/>
            <a:p>
              <a:r>
                <a:rPr lang="en-US" sz="2000" b="1" baseline="-25000" dirty="0">
                  <a:latin typeface="Century Gothic" panose="020B0502020202020204" pitchFamily="34" charset="0"/>
                  <a:cs typeface="Times New Roman" panose="02020603050405020304" pitchFamily="18" charset="0"/>
                </a:rPr>
                <a:t>Height of the beam = 3025, 8330 m</a:t>
              </a:r>
            </a:p>
          </p:txBody>
        </p:sp>
      </p:grpSp>
      <p:pic>
        <p:nvPicPr>
          <p:cNvPr id="28" name="Picture 27">
            <a:extLst>
              <a:ext uri="{FF2B5EF4-FFF2-40B4-BE49-F238E27FC236}">
                <a16:creationId xmlns:a16="http://schemas.microsoft.com/office/drawing/2014/main" id="{9B901D39-71EF-435D-A1B8-A4D8D6A3BF80}"/>
              </a:ext>
            </a:extLst>
          </p:cNvPr>
          <p:cNvPicPr>
            <a:picLocks noChangeAspect="1"/>
          </p:cNvPicPr>
          <p:nvPr/>
        </p:nvPicPr>
        <p:blipFill rotWithShape="1">
          <a:blip r:embed="rId8"/>
          <a:srcRect t="5123" r="6690"/>
          <a:stretch/>
        </p:blipFill>
        <p:spPr>
          <a:xfrm>
            <a:off x="7470934" y="1713966"/>
            <a:ext cx="4732889" cy="3657600"/>
          </a:xfrm>
          <a:prstGeom prst="rect">
            <a:avLst/>
          </a:prstGeom>
        </p:spPr>
      </p:pic>
    </p:spTree>
    <p:extLst>
      <p:ext uri="{BB962C8B-B14F-4D97-AF65-F5344CB8AC3E}">
        <p14:creationId xmlns:p14="http://schemas.microsoft.com/office/powerpoint/2010/main" val="830944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9CDFE37-6E96-40C1-8C22-E102A46C41DC}"/>
              </a:ext>
            </a:extLst>
          </p:cNvPr>
          <p:cNvCxnSpPr>
            <a:cxnSpLocks/>
          </p:cNvCxnSpPr>
          <p:nvPr/>
        </p:nvCxnSpPr>
        <p:spPr>
          <a:xfrm>
            <a:off x="6086475" y="444256"/>
            <a:ext cx="0" cy="5705308"/>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9A492B5-54D4-4AA4-98D7-477023BFC475}"/>
              </a:ext>
            </a:extLst>
          </p:cNvPr>
          <p:cNvSpPr txBox="1"/>
          <p:nvPr/>
        </p:nvSpPr>
        <p:spPr>
          <a:xfrm>
            <a:off x="-19050" y="-13383"/>
            <a:ext cx="1221105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Reflectivity Comparison at Lowest &amp; Highest Elevation Angle</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13915B5-A6BA-4569-B817-20133744123F}"/>
                  </a:ext>
                </a:extLst>
              </p:cNvPr>
              <p:cNvSpPr txBox="1"/>
              <p:nvPr/>
            </p:nvSpPr>
            <p:spPr>
              <a:xfrm>
                <a:off x="4470156" y="6149564"/>
                <a:ext cx="3437031" cy="36298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cs typeface="Times New Roman" panose="02020603050405020304" pitchFamily="18" charset="0"/>
                        </a:rPr>
                        <m:t>𝑩𝒊𝒂𝒔</m:t>
                      </m:r>
                      <m:r>
                        <a:rPr lang="en-US" b="1" i="1" dirty="0" smtClean="0">
                          <a:latin typeface="Cambria Math" panose="02040503050406030204" pitchFamily="18" charset="0"/>
                          <a:cs typeface="Times New Roman" panose="02020603050405020304" pitchFamily="18" charset="0"/>
                        </a:rPr>
                        <m:t>=</m:t>
                      </m:r>
                      <m:sSub>
                        <m:sSubPr>
                          <m:ctrlPr>
                            <a:rPr lang="en-US" b="1" i="1" dirty="0">
                              <a:latin typeface="Cambria Math" panose="02040503050406030204" pitchFamily="18" charset="0"/>
                              <a:cs typeface="Times New Roman" panose="02020603050405020304" pitchFamily="18" charset="0"/>
                            </a:rPr>
                          </m:ctrlPr>
                        </m:sSubPr>
                        <m:e>
                          <m:r>
                            <a:rPr lang="en-US" b="1" i="1" dirty="0">
                              <a:latin typeface="Cambria Math" panose="02040503050406030204" pitchFamily="18" charset="0"/>
                              <a:cs typeface="Times New Roman" panose="02020603050405020304" pitchFamily="18" charset="0"/>
                            </a:rPr>
                            <m:t>𝑹𝒂𝒅𝒂𝒓</m:t>
                          </m:r>
                          <m:r>
                            <a:rPr lang="en-US" b="1" i="1" dirty="0">
                              <a:latin typeface="Cambria Math" panose="02040503050406030204" pitchFamily="18" charset="0"/>
                              <a:cs typeface="Times New Roman" panose="02020603050405020304" pitchFamily="18" charset="0"/>
                            </a:rPr>
                            <m:t> </m:t>
                          </m:r>
                          <m:r>
                            <a:rPr lang="en-US" b="1" i="1" dirty="0">
                              <a:latin typeface="Cambria Math" panose="02040503050406030204" pitchFamily="18" charset="0"/>
                              <a:cs typeface="Times New Roman" panose="02020603050405020304" pitchFamily="18" charset="0"/>
                            </a:rPr>
                            <m:t>𝒁</m:t>
                          </m:r>
                        </m:e>
                        <m:sub>
                          <m:r>
                            <a:rPr lang="en-US" b="1" i="1" dirty="0">
                              <a:latin typeface="Cambria Math" panose="02040503050406030204" pitchFamily="18" charset="0"/>
                              <a:cs typeface="Times New Roman" panose="02020603050405020304" pitchFamily="18" charset="0"/>
                            </a:rPr>
                            <m:t>𝒉</m:t>
                          </m:r>
                        </m:sub>
                      </m:sSub>
                      <m:r>
                        <a:rPr lang="en-US" b="1" i="1" dirty="0">
                          <a:latin typeface="Cambria Math" panose="02040503050406030204" pitchFamily="18" charset="0"/>
                          <a:cs typeface="Times New Roman" panose="02020603050405020304" pitchFamily="18" charset="0"/>
                        </a:rPr>
                        <m:t>−</m:t>
                      </m:r>
                      <m:r>
                        <a:rPr lang="en-US" b="1" i="1" dirty="0">
                          <a:latin typeface="Cambria Math" panose="02040503050406030204" pitchFamily="18" charset="0"/>
                          <a:cs typeface="Times New Roman" panose="02020603050405020304" pitchFamily="18" charset="0"/>
                        </a:rPr>
                        <m:t>𝑫𝒊𝒔𝒅𝒓𝒐</m:t>
                      </m:r>
                      <m:sSub>
                        <m:sSubPr>
                          <m:ctrlPr>
                            <a:rPr lang="en-US" b="1" i="1" dirty="0">
                              <a:latin typeface="Cambria Math" panose="02040503050406030204" pitchFamily="18" charset="0"/>
                              <a:cs typeface="Times New Roman" panose="02020603050405020304" pitchFamily="18" charset="0"/>
                            </a:rPr>
                          </m:ctrlPr>
                        </m:sSubPr>
                        <m:e>
                          <m:r>
                            <a:rPr lang="en-US" b="1" i="1" dirty="0" smtClean="0">
                              <a:latin typeface="Cambria Math" panose="02040503050406030204" pitchFamily="18" charset="0"/>
                              <a:cs typeface="Times New Roman" panose="02020603050405020304" pitchFamily="18" charset="0"/>
                            </a:rPr>
                            <m:t> </m:t>
                          </m:r>
                          <m:r>
                            <a:rPr lang="en-US" b="1" i="1" dirty="0">
                              <a:latin typeface="Cambria Math" panose="02040503050406030204" pitchFamily="18" charset="0"/>
                              <a:cs typeface="Times New Roman" panose="02020603050405020304" pitchFamily="18" charset="0"/>
                            </a:rPr>
                            <m:t>𝒁</m:t>
                          </m:r>
                        </m:e>
                        <m:sub>
                          <m:r>
                            <a:rPr lang="en-US" b="1" i="1" dirty="0">
                              <a:latin typeface="Cambria Math" panose="02040503050406030204" pitchFamily="18" charset="0"/>
                              <a:cs typeface="Times New Roman" panose="02020603050405020304" pitchFamily="18" charset="0"/>
                            </a:rPr>
                            <m:t>𝒉</m:t>
                          </m:r>
                        </m:sub>
                      </m:sSub>
                    </m:oMath>
                  </m:oMathPara>
                </a14:m>
                <a:endParaRPr lang="en-US" b="1" baseline="-25000" dirty="0">
                  <a:latin typeface="Century Gothic" panose="020B0502020202020204" pitchFamily="34" charset="0"/>
                  <a:cs typeface="Times New Roman" panose="02020603050405020304" pitchFamily="18" charset="0"/>
                </a:endParaRPr>
              </a:p>
            </p:txBody>
          </p:sp>
        </mc:Choice>
        <mc:Fallback xmlns="">
          <p:sp>
            <p:nvSpPr>
              <p:cNvPr id="30" name="TextBox 29">
                <a:extLst>
                  <a:ext uri="{FF2B5EF4-FFF2-40B4-BE49-F238E27FC236}">
                    <a16:creationId xmlns:a16="http://schemas.microsoft.com/office/drawing/2014/main" id="{913915B5-A6BA-4569-B817-20133744123F}"/>
                  </a:ext>
                </a:extLst>
              </p:cNvPr>
              <p:cNvSpPr txBox="1">
                <a:spLocks noRot="1" noChangeAspect="1" noMove="1" noResize="1" noEditPoints="1" noAdjustHandles="1" noChangeArrowheads="1" noChangeShapeType="1" noTextEdit="1"/>
              </p:cNvSpPr>
              <p:nvPr/>
            </p:nvSpPr>
            <p:spPr>
              <a:xfrm>
                <a:off x="4470156" y="6149564"/>
                <a:ext cx="3437031" cy="362984"/>
              </a:xfrm>
              <a:prstGeom prst="rect">
                <a:avLst/>
              </a:prstGeom>
              <a:blipFill>
                <a:blip r:embed="rId3"/>
                <a:stretch>
                  <a:fillRect b="-5085"/>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3386446B-4136-4A55-90E9-3DE7FFFC66E4}"/>
              </a:ext>
            </a:extLst>
          </p:cNvPr>
          <p:cNvGrpSpPr/>
          <p:nvPr/>
        </p:nvGrpSpPr>
        <p:grpSpPr>
          <a:xfrm>
            <a:off x="41876" y="2671440"/>
            <a:ext cx="1660687" cy="804932"/>
            <a:chOff x="-1373658" y="-1471576"/>
            <a:chExt cx="1660687" cy="804932"/>
          </a:xfrm>
        </p:grpSpPr>
        <p:sp>
          <p:nvSpPr>
            <p:cNvPr id="39" name="TextBox 38">
              <a:extLst>
                <a:ext uri="{FF2B5EF4-FFF2-40B4-BE49-F238E27FC236}">
                  <a16:creationId xmlns:a16="http://schemas.microsoft.com/office/drawing/2014/main" id="{E224DA88-570E-4F09-AFDF-54016361E304}"/>
                </a:ext>
              </a:extLst>
            </p:cNvPr>
            <p:cNvSpPr txBox="1"/>
            <p:nvPr/>
          </p:nvSpPr>
          <p:spPr>
            <a:xfrm>
              <a:off x="-1099338" y="-1471576"/>
              <a:ext cx="1386367" cy="369332"/>
            </a:xfrm>
            <a:prstGeom prst="rect">
              <a:avLst/>
            </a:prstGeom>
            <a:noFill/>
          </p:spPr>
          <p:txBody>
            <a:bodyPr wrap="square" rtlCol="0">
              <a:spAutoFit/>
            </a:bodyPr>
            <a:lstStyle/>
            <a:p>
              <a:r>
                <a:rPr lang="en-US" b="1" dirty="0">
                  <a:latin typeface="Century Gothic" panose="020B0502020202020204" pitchFamily="34" charset="0"/>
                  <a:cs typeface="Times New Roman" panose="02020603050405020304" pitchFamily="18" charset="0"/>
                </a:rPr>
                <a:t>Radar Z</a:t>
              </a:r>
              <a:r>
                <a:rPr lang="en-US" b="1" baseline="-25000" dirty="0">
                  <a:latin typeface="Century Gothic" panose="020B0502020202020204" pitchFamily="34" charset="0"/>
                  <a:cs typeface="Times New Roman" panose="02020603050405020304" pitchFamily="18" charset="0"/>
                </a:rPr>
                <a:t>hm</a:t>
              </a:r>
              <a:r>
                <a:rPr lang="en-US" b="1" dirty="0">
                  <a:latin typeface="Century Gothic" panose="020B0502020202020204" pitchFamily="34" charset="0"/>
                  <a:cs typeface="Times New Roman" panose="02020603050405020304" pitchFamily="18" charset="0"/>
                </a:rPr>
                <a:t> </a:t>
              </a:r>
            </a:p>
          </p:txBody>
        </p:sp>
        <p:sp>
          <p:nvSpPr>
            <p:cNvPr id="40" name="Rectangle 39">
              <a:extLst>
                <a:ext uri="{FF2B5EF4-FFF2-40B4-BE49-F238E27FC236}">
                  <a16:creationId xmlns:a16="http://schemas.microsoft.com/office/drawing/2014/main" id="{B8B9DAE7-9B44-444C-BB97-A3BF7DBC2481}"/>
                </a:ext>
              </a:extLst>
            </p:cNvPr>
            <p:cNvSpPr/>
            <p:nvPr/>
          </p:nvSpPr>
          <p:spPr>
            <a:xfrm>
              <a:off x="-1373658" y="-1423703"/>
              <a:ext cx="274320" cy="27432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Century Gothic" panose="020B0502020202020204" pitchFamily="34" charset="0"/>
              </a:endParaRPr>
            </a:p>
          </p:txBody>
        </p:sp>
        <p:sp>
          <p:nvSpPr>
            <p:cNvPr id="41" name="Rectangle 40">
              <a:extLst>
                <a:ext uri="{FF2B5EF4-FFF2-40B4-BE49-F238E27FC236}">
                  <a16:creationId xmlns:a16="http://schemas.microsoft.com/office/drawing/2014/main" id="{6D9B735E-D24A-414B-8A51-AEF1378D8BC0}"/>
                </a:ext>
              </a:extLst>
            </p:cNvPr>
            <p:cNvSpPr/>
            <p:nvPr/>
          </p:nvSpPr>
          <p:spPr>
            <a:xfrm>
              <a:off x="-1373658" y="-988470"/>
              <a:ext cx="274320" cy="2743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latin typeface="Century Gothic" panose="020B0502020202020204" pitchFamily="34" charset="0"/>
              </a:endParaRPr>
            </a:p>
          </p:txBody>
        </p:sp>
        <p:sp>
          <p:nvSpPr>
            <p:cNvPr id="42" name="TextBox 41">
              <a:extLst>
                <a:ext uri="{FF2B5EF4-FFF2-40B4-BE49-F238E27FC236}">
                  <a16:creationId xmlns:a16="http://schemas.microsoft.com/office/drawing/2014/main" id="{544BB550-E6D1-4960-BA62-CAAEB198D0A7}"/>
                </a:ext>
              </a:extLst>
            </p:cNvPr>
            <p:cNvSpPr txBox="1"/>
            <p:nvPr/>
          </p:nvSpPr>
          <p:spPr>
            <a:xfrm>
              <a:off x="-1099338" y="-1035976"/>
              <a:ext cx="1122423"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Radar Z</a:t>
              </a:r>
              <a:r>
                <a:rPr lang="en-US" b="1" baseline="-25000" dirty="0">
                  <a:latin typeface="Century Gothic" panose="020B0502020202020204" pitchFamily="34" charset="0"/>
                  <a:cs typeface="Times New Roman" panose="02020603050405020304" pitchFamily="18" charset="0"/>
                </a:rPr>
                <a:t>h</a:t>
              </a:r>
            </a:p>
          </p:txBody>
        </p:sp>
      </p:grpSp>
      <p:grpSp>
        <p:nvGrpSpPr>
          <p:cNvPr id="4" name="Group 3">
            <a:extLst>
              <a:ext uri="{FF2B5EF4-FFF2-40B4-BE49-F238E27FC236}">
                <a16:creationId xmlns:a16="http://schemas.microsoft.com/office/drawing/2014/main" id="{88B6CBDC-F19F-4A08-AE79-CA0855108F51}"/>
              </a:ext>
            </a:extLst>
          </p:cNvPr>
          <p:cNvGrpSpPr/>
          <p:nvPr/>
        </p:nvGrpSpPr>
        <p:grpSpPr>
          <a:xfrm>
            <a:off x="1464839" y="439979"/>
            <a:ext cx="3496100" cy="5947172"/>
            <a:chOff x="1464839" y="439979"/>
            <a:chExt cx="3496100" cy="5947172"/>
          </a:xfrm>
        </p:grpSpPr>
        <p:sp>
          <p:nvSpPr>
            <p:cNvPr id="43" name="TextBox 42">
              <a:extLst>
                <a:ext uri="{FF2B5EF4-FFF2-40B4-BE49-F238E27FC236}">
                  <a16:creationId xmlns:a16="http://schemas.microsoft.com/office/drawing/2014/main" id="{8FAEA274-C3BA-4280-8D71-604A4E09A364}"/>
                </a:ext>
              </a:extLst>
            </p:cNvPr>
            <p:cNvSpPr txBox="1"/>
            <p:nvPr/>
          </p:nvSpPr>
          <p:spPr>
            <a:xfrm>
              <a:off x="1986762" y="439979"/>
              <a:ext cx="2744662" cy="369332"/>
            </a:xfrm>
            <a:prstGeom prst="rect">
              <a:avLst/>
            </a:prstGeom>
            <a:noFill/>
          </p:spPr>
          <p:txBody>
            <a:bodyPr wrap="none" rtlCol="0">
              <a:spAutoFit/>
            </a:bodyPr>
            <a:lstStyle/>
            <a:p>
              <a:r>
                <a:rPr lang="en-US" b="1" dirty="0">
                  <a:solidFill>
                    <a:schemeClr val="accent1">
                      <a:lumMod val="75000"/>
                    </a:schemeClr>
                  </a:solidFill>
                  <a:latin typeface="Century Gothic" panose="020B0502020202020204" pitchFamily="34" charset="0"/>
                  <a:cs typeface="Times New Roman" panose="02020603050405020304" pitchFamily="18" charset="0"/>
                </a:rPr>
                <a:t>Lowest Elevation Angle</a:t>
              </a:r>
            </a:p>
          </p:txBody>
        </p:sp>
        <p:pic>
          <p:nvPicPr>
            <p:cNvPr id="27" name="Picture 26">
              <a:extLst>
                <a:ext uri="{FF2B5EF4-FFF2-40B4-BE49-F238E27FC236}">
                  <a16:creationId xmlns:a16="http://schemas.microsoft.com/office/drawing/2014/main" id="{23A80850-A499-4F05-963E-75A9CD3BC707}"/>
                </a:ext>
              </a:extLst>
            </p:cNvPr>
            <p:cNvPicPr>
              <a:picLocks noChangeAspect="1"/>
            </p:cNvPicPr>
            <p:nvPr/>
          </p:nvPicPr>
          <p:blipFill rotWithShape="1">
            <a:blip r:embed="rId4"/>
            <a:srcRect t="4043" r="8472"/>
            <a:stretch/>
          </p:blipFill>
          <p:spPr>
            <a:xfrm>
              <a:off x="1464839" y="3552511"/>
              <a:ext cx="3496100" cy="2834640"/>
            </a:xfrm>
            <a:prstGeom prst="rect">
              <a:avLst/>
            </a:prstGeom>
          </p:spPr>
        </p:pic>
        <p:pic>
          <p:nvPicPr>
            <p:cNvPr id="2" name="Picture 1">
              <a:extLst>
                <a:ext uri="{FF2B5EF4-FFF2-40B4-BE49-F238E27FC236}">
                  <a16:creationId xmlns:a16="http://schemas.microsoft.com/office/drawing/2014/main" id="{534EBE55-30C2-40AD-BF44-B9DBE853D8A4}"/>
                </a:ext>
              </a:extLst>
            </p:cNvPr>
            <p:cNvPicPr>
              <a:picLocks noChangeAspect="1"/>
            </p:cNvPicPr>
            <p:nvPr/>
          </p:nvPicPr>
          <p:blipFill rotWithShape="1">
            <a:blip r:embed="rId5"/>
            <a:srcRect l="2491" t="6147" r="8166"/>
            <a:stretch/>
          </p:blipFill>
          <p:spPr>
            <a:xfrm>
              <a:off x="1525088" y="851061"/>
              <a:ext cx="3435851" cy="2743200"/>
            </a:xfrm>
            <a:prstGeom prst="rect">
              <a:avLst/>
            </a:prstGeom>
          </p:spPr>
        </p:pic>
      </p:grpSp>
      <p:grpSp>
        <p:nvGrpSpPr>
          <p:cNvPr id="7" name="Group 6">
            <a:extLst>
              <a:ext uri="{FF2B5EF4-FFF2-40B4-BE49-F238E27FC236}">
                <a16:creationId xmlns:a16="http://schemas.microsoft.com/office/drawing/2014/main" id="{C752CE7E-2A09-42D0-8E7D-D53B7BB5D599}"/>
              </a:ext>
            </a:extLst>
          </p:cNvPr>
          <p:cNvGrpSpPr/>
          <p:nvPr/>
        </p:nvGrpSpPr>
        <p:grpSpPr>
          <a:xfrm>
            <a:off x="7052751" y="442756"/>
            <a:ext cx="3547231" cy="5944395"/>
            <a:chOff x="7052751" y="442756"/>
            <a:chExt cx="3547231" cy="5944395"/>
          </a:xfrm>
        </p:grpSpPr>
        <p:pic>
          <p:nvPicPr>
            <p:cNvPr id="32" name="Picture 31">
              <a:extLst>
                <a:ext uri="{FF2B5EF4-FFF2-40B4-BE49-F238E27FC236}">
                  <a16:creationId xmlns:a16="http://schemas.microsoft.com/office/drawing/2014/main" id="{048B7130-20F8-43DF-A731-23D43DA0B353}"/>
                </a:ext>
              </a:extLst>
            </p:cNvPr>
            <p:cNvPicPr>
              <a:picLocks/>
            </p:cNvPicPr>
            <p:nvPr/>
          </p:nvPicPr>
          <p:blipFill rotWithShape="1">
            <a:blip r:embed="rId6"/>
            <a:srcRect t="5493" r="8855"/>
            <a:stretch/>
          </p:blipFill>
          <p:spPr>
            <a:xfrm>
              <a:off x="7052751" y="3552511"/>
              <a:ext cx="3529584" cy="2834640"/>
            </a:xfrm>
            <a:prstGeom prst="rect">
              <a:avLst/>
            </a:prstGeom>
          </p:spPr>
        </p:pic>
        <p:sp>
          <p:nvSpPr>
            <p:cNvPr id="38" name="TextBox 37">
              <a:extLst>
                <a:ext uri="{FF2B5EF4-FFF2-40B4-BE49-F238E27FC236}">
                  <a16:creationId xmlns:a16="http://schemas.microsoft.com/office/drawing/2014/main" id="{9FC5E5B8-CD59-4699-9B61-1E5D95CAEDEF}"/>
                </a:ext>
              </a:extLst>
            </p:cNvPr>
            <p:cNvSpPr txBox="1"/>
            <p:nvPr/>
          </p:nvSpPr>
          <p:spPr>
            <a:xfrm>
              <a:off x="7686365" y="442756"/>
              <a:ext cx="2815194" cy="369332"/>
            </a:xfrm>
            <a:prstGeom prst="rect">
              <a:avLst/>
            </a:prstGeom>
            <a:noFill/>
          </p:spPr>
          <p:txBody>
            <a:bodyPr wrap="none" rtlCol="0">
              <a:spAutoFit/>
            </a:bodyPr>
            <a:lstStyle/>
            <a:p>
              <a:r>
                <a:rPr lang="en-US" b="1" dirty="0">
                  <a:solidFill>
                    <a:schemeClr val="accent1">
                      <a:lumMod val="75000"/>
                    </a:schemeClr>
                  </a:solidFill>
                  <a:latin typeface="Century Gothic" panose="020B0502020202020204" pitchFamily="34" charset="0"/>
                  <a:cs typeface="Times New Roman" panose="02020603050405020304" pitchFamily="18" charset="0"/>
                </a:rPr>
                <a:t>Highest Elevation Angle</a:t>
              </a:r>
            </a:p>
          </p:txBody>
        </p:sp>
        <p:pic>
          <p:nvPicPr>
            <p:cNvPr id="3" name="Picture 2">
              <a:extLst>
                <a:ext uri="{FF2B5EF4-FFF2-40B4-BE49-F238E27FC236}">
                  <a16:creationId xmlns:a16="http://schemas.microsoft.com/office/drawing/2014/main" id="{3B213CB3-F746-4513-8AC8-3BACCD452ECB}"/>
                </a:ext>
              </a:extLst>
            </p:cNvPr>
            <p:cNvPicPr>
              <a:picLocks noChangeAspect="1"/>
            </p:cNvPicPr>
            <p:nvPr/>
          </p:nvPicPr>
          <p:blipFill rotWithShape="1">
            <a:blip r:embed="rId7"/>
            <a:srcRect l="2432" t="6939" r="9068"/>
            <a:stretch/>
          </p:blipFill>
          <p:spPr>
            <a:xfrm>
              <a:off x="7167608" y="809311"/>
              <a:ext cx="3432374" cy="2743200"/>
            </a:xfrm>
            <a:prstGeom prst="rect">
              <a:avLst/>
            </a:prstGeom>
          </p:spPr>
        </p:pic>
      </p:grpSp>
    </p:spTree>
    <p:extLst>
      <p:ext uri="{BB962C8B-B14F-4D97-AF65-F5344CB8AC3E}">
        <p14:creationId xmlns:p14="http://schemas.microsoft.com/office/powerpoint/2010/main" val="2726704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7E84708-4BF3-4880-8F6F-EE3A252F84FA}"/>
              </a:ext>
            </a:extLst>
          </p:cNvPr>
          <p:cNvSpPr txBox="1"/>
          <p:nvPr/>
        </p:nvSpPr>
        <p:spPr>
          <a:xfrm>
            <a:off x="-683" y="-75380"/>
            <a:ext cx="12211049"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Rainfall Comparison for Lowest Elevation Angle</a:t>
            </a:r>
          </a:p>
        </p:txBody>
      </p:sp>
      <p:cxnSp>
        <p:nvCxnSpPr>
          <p:cNvPr id="28" name="Straight Connector 27">
            <a:extLst>
              <a:ext uri="{FF2B5EF4-FFF2-40B4-BE49-F238E27FC236}">
                <a16:creationId xmlns:a16="http://schemas.microsoft.com/office/drawing/2014/main" id="{F63B233E-B2E4-4617-8E13-2645D9D108C7}"/>
              </a:ext>
            </a:extLst>
          </p:cNvPr>
          <p:cNvCxnSpPr>
            <a:cxnSpLocks/>
          </p:cNvCxnSpPr>
          <p:nvPr/>
        </p:nvCxnSpPr>
        <p:spPr>
          <a:xfrm>
            <a:off x="6104841" y="590309"/>
            <a:ext cx="0" cy="588364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1E29253-2B2D-427D-8344-3543F687654F}"/>
              </a:ext>
            </a:extLst>
          </p:cNvPr>
          <p:cNvGrpSpPr/>
          <p:nvPr/>
        </p:nvGrpSpPr>
        <p:grpSpPr>
          <a:xfrm>
            <a:off x="6351251" y="459089"/>
            <a:ext cx="5583915" cy="5973725"/>
            <a:chOff x="6351251" y="459089"/>
            <a:chExt cx="5583915" cy="5973725"/>
          </a:xfrm>
        </p:grpSpPr>
        <p:sp>
          <p:nvSpPr>
            <p:cNvPr id="34" name="TextBox 33">
              <a:extLst>
                <a:ext uri="{FF2B5EF4-FFF2-40B4-BE49-F238E27FC236}">
                  <a16:creationId xmlns:a16="http://schemas.microsoft.com/office/drawing/2014/main" id="{5E8E7A50-3697-4945-8D71-40143F16BAA8}"/>
                </a:ext>
              </a:extLst>
            </p:cNvPr>
            <p:cNvSpPr txBox="1"/>
            <p:nvPr/>
          </p:nvSpPr>
          <p:spPr>
            <a:xfrm>
              <a:off x="7977075" y="459089"/>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15 min Rainfall</a:t>
              </a:r>
            </a:p>
          </p:txBody>
        </p:sp>
        <p:pic>
          <p:nvPicPr>
            <p:cNvPr id="16" name="Picture 15">
              <a:extLst>
                <a:ext uri="{FF2B5EF4-FFF2-40B4-BE49-F238E27FC236}">
                  <a16:creationId xmlns:a16="http://schemas.microsoft.com/office/drawing/2014/main" id="{D80FFE10-72DE-4407-A7B2-351F9247D6A5}"/>
                </a:ext>
              </a:extLst>
            </p:cNvPr>
            <p:cNvPicPr>
              <a:picLocks noChangeAspect="1"/>
            </p:cNvPicPr>
            <p:nvPr/>
          </p:nvPicPr>
          <p:blipFill rotWithShape="1">
            <a:blip r:embed="rId3"/>
            <a:srcRect t="6855" r="9554"/>
            <a:stretch/>
          </p:blipFill>
          <p:spPr>
            <a:xfrm>
              <a:off x="7230494" y="3433582"/>
              <a:ext cx="3831817" cy="2999232"/>
            </a:xfrm>
            <a:prstGeom prst="rect">
              <a:avLst/>
            </a:prstGeom>
          </p:spPr>
        </p:pic>
        <p:pic>
          <p:nvPicPr>
            <p:cNvPr id="17" name="Picture 16">
              <a:extLst>
                <a:ext uri="{FF2B5EF4-FFF2-40B4-BE49-F238E27FC236}">
                  <a16:creationId xmlns:a16="http://schemas.microsoft.com/office/drawing/2014/main" id="{65E5C5F3-3DF4-4745-A0F1-09BD2A32A1CF}"/>
                </a:ext>
              </a:extLst>
            </p:cNvPr>
            <p:cNvPicPr>
              <a:picLocks noChangeAspect="1"/>
            </p:cNvPicPr>
            <p:nvPr/>
          </p:nvPicPr>
          <p:blipFill rotWithShape="1">
            <a:blip r:embed="rId4"/>
            <a:srcRect t="6284" r="8724"/>
            <a:stretch/>
          </p:blipFill>
          <p:spPr>
            <a:xfrm>
              <a:off x="6351251" y="922831"/>
              <a:ext cx="2894278" cy="2258568"/>
            </a:xfrm>
            <a:prstGeom prst="rect">
              <a:avLst/>
            </a:prstGeom>
          </p:spPr>
        </p:pic>
        <p:pic>
          <p:nvPicPr>
            <p:cNvPr id="18" name="Picture 17">
              <a:extLst>
                <a:ext uri="{FF2B5EF4-FFF2-40B4-BE49-F238E27FC236}">
                  <a16:creationId xmlns:a16="http://schemas.microsoft.com/office/drawing/2014/main" id="{0A6B4D36-B51C-4435-A31C-BB9DBD92854C}"/>
                </a:ext>
              </a:extLst>
            </p:cNvPr>
            <p:cNvPicPr>
              <a:picLocks noChangeAspect="1"/>
            </p:cNvPicPr>
            <p:nvPr/>
          </p:nvPicPr>
          <p:blipFill rotWithShape="1">
            <a:blip r:embed="rId5"/>
            <a:srcRect l="12176" t="6411" r="9279"/>
            <a:stretch/>
          </p:blipFill>
          <p:spPr>
            <a:xfrm>
              <a:off x="9410912" y="919275"/>
              <a:ext cx="2524254" cy="2286000"/>
            </a:xfrm>
            <a:prstGeom prst="rect">
              <a:avLst/>
            </a:prstGeom>
          </p:spPr>
        </p:pic>
      </p:gr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9D43F030-062B-4854-BC72-1A04F091DDC1}"/>
                  </a:ext>
                </a:extLst>
              </p:cNvPr>
              <p:cNvSpPr txBox="1"/>
              <p:nvPr/>
            </p:nvSpPr>
            <p:spPr>
              <a:xfrm>
                <a:off x="9626944" y="247320"/>
                <a:ext cx="2666114" cy="4817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dirty="0" smtClean="0">
                          <a:latin typeface="Cambria Math" panose="02040503050406030204" pitchFamily="18" charset="0"/>
                          <a:cs typeface="Times New Roman" panose="02020603050405020304" pitchFamily="18" charset="0"/>
                        </a:rPr>
                        <m:t>𝑴𝑹𝑬</m:t>
                      </m:r>
                      <m:r>
                        <a:rPr lang="en-US" sz="1200" b="1" i="1" dirty="0" smtClean="0">
                          <a:latin typeface="Cambria Math" panose="02040503050406030204" pitchFamily="18" charset="0"/>
                          <a:cs typeface="Times New Roman" panose="02020603050405020304" pitchFamily="18" charset="0"/>
                        </a:rPr>
                        <m:t>=</m:t>
                      </m:r>
                      <m:f>
                        <m:fPr>
                          <m:ctrlPr>
                            <a:rPr lang="en-US" sz="1200" b="1" i="1" dirty="0" smtClean="0">
                              <a:latin typeface="Cambria Math" panose="02040503050406030204" pitchFamily="18" charset="0"/>
                              <a:cs typeface="Times New Roman" panose="02020603050405020304" pitchFamily="18" charset="0"/>
                            </a:rPr>
                          </m:ctrlPr>
                        </m:fPr>
                        <m:num>
                          <m:nary>
                            <m:naryPr>
                              <m:chr m:val="∑"/>
                              <m:subHide m:val="on"/>
                              <m:supHide m:val="on"/>
                              <m:ctrlPr>
                                <a:rPr lang="en-US" sz="1200" b="1" i="1" dirty="0" smtClean="0">
                                  <a:latin typeface="Cambria Math" panose="02040503050406030204" pitchFamily="18" charset="0"/>
                                  <a:cs typeface="Times New Roman" panose="02020603050405020304" pitchFamily="18" charset="0"/>
                                </a:rPr>
                              </m:ctrlPr>
                            </m:naryPr>
                            <m:sub/>
                            <m:sup/>
                            <m:e>
                              <m:r>
                                <a:rPr lang="en-US" sz="1200" b="1" i="1" dirty="0" smtClean="0">
                                  <a:latin typeface="Cambria Math" panose="02040503050406030204" pitchFamily="18" charset="0"/>
                                  <a:cs typeface="Times New Roman" panose="02020603050405020304" pitchFamily="18" charset="0"/>
                                </a:rPr>
                                <m:t>(</m:t>
                              </m:r>
                              <m:r>
                                <a:rPr lang="en-US" sz="1200" b="1" i="1" dirty="0" smtClean="0">
                                  <a:latin typeface="Cambria Math" panose="02040503050406030204" pitchFamily="18" charset="0"/>
                                  <a:cs typeface="Times New Roman" panose="02020603050405020304" pitchFamily="18" charset="0"/>
                                </a:rPr>
                                <m:t>𝑫𝑶𝑾</m:t>
                              </m:r>
                              <m:r>
                                <a:rPr lang="en-US" sz="1200" b="1" i="1" dirty="0" smtClean="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m:t>
                              </m:r>
                              <m:r>
                                <a:rPr lang="en-US" sz="1200" b="1" i="1" dirty="0" smtClean="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𝑹𝒆𝒇𝒆𝒓𝒆𝒏𝒄𝒆</m:t>
                              </m:r>
                              <m:r>
                                <a:rPr lang="en-US" sz="1200" b="1" i="1" dirty="0" smtClean="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m:t>
                              </m:r>
                              <m:r>
                                <a:rPr lang="en-US" sz="1200" b="1" i="1" dirty="0" smtClean="0">
                                  <a:latin typeface="Cambria Math" panose="02040503050406030204" pitchFamily="18" charset="0"/>
                                  <a:cs typeface="Times New Roman" panose="02020603050405020304" pitchFamily="18" charset="0"/>
                                </a:rPr>
                                <m:t>)</m:t>
                              </m:r>
                            </m:e>
                          </m:nary>
                        </m:num>
                        <m:den>
                          <m:nary>
                            <m:naryPr>
                              <m:chr m:val="∑"/>
                              <m:subHide m:val="on"/>
                              <m:supHide m:val="on"/>
                              <m:ctrlPr>
                                <a:rPr lang="en-US" sz="1200" b="1" i="1" dirty="0" smtClean="0">
                                  <a:latin typeface="Cambria Math" panose="02040503050406030204" pitchFamily="18" charset="0"/>
                                  <a:cs typeface="Times New Roman" panose="02020603050405020304" pitchFamily="18" charset="0"/>
                                </a:rPr>
                              </m:ctrlPr>
                            </m:naryPr>
                            <m:sub/>
                            <m:sup/>
                            <m:e>
                              <m:r>
                                <a:rPr lang="en-US" sz="1200" b="1" i="1" dirty="0" smtClean="0">
                                  <a:latin typeface="Cambria Math" panose="02040503050406030204" pitchFamily="18" charset="0"/>
                                  <a:cs typeface="Times New Roman" panose="02020603050405020304" pitchFamily="18" charset="0"/>
                                </a:rPr>
                                <m:t>𝑹𝒆𝒇𝒆𝒓𝒆𝒏𝒄𝒆</m:t>
                              </m:r>
                              <m:r>
                                <a:rPr lang="en-US" sz="1200" b="1" i="1" dirty="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m:t>
                              </m:r>
                            </m:e>
                          </m:nary>
                        </m:den>
                      </m:f>
                    </m:oMath>
                  </m:oMathPara>
                </a14:m>
                <a:endParaRPr lang="en-US" sz="1200" b="1" baseline="-25000" dirty="0">
                  <a:latin typeface="Century Gothic" panose="020B0502020202020204" pitchFamily="34" charset="0"/>
                  <a:cs typeface="Times New Roman" panose="02020603050405020304" pitchFamily="18" charset="0"/>
                </a:endParaRPr>
              </a:p>
            </p:txBody>
          </p:sp>
        </mc:Choice>
        <mc:Fallback xmlns="">
          <p:sp>
            <p:nvSpPr>
              <p:cNvPr id="31" name="TextBox 30">
                <a:extLst>
                  <a:ext uri="{FF2B5EF4-FFF2-40B4-BE49-F238E27FC236}">
                    <a16:creationId xmlns:a16="http://schemas.microsoft.com/office/drawing/2014/main" id="{9D43F030-062B-4854-BC72-1A04F091DDC1}"/>
                  </a:ext>
                </a:extLst>
              </p:cNvPr>
              <p:cNvSpPr txBox="1">
                <a:spLocks noRot="1" noChangeAspect="1" noMove="1" noResize="1" noEditPoints="1" noAdjustHandles="1" noChangeArrowheads="1" noChangeShapeType="1" noTextEdit="1"/>
              </p:cNvSpPr>
              <p:nvPr/>
            </p:nvSpPr>
            <p:spPr>
              <a:xfrm>
                <a:off x="9626944" y="247320"/>
                <a:ext cx="2666114" cy="481735"/>
              </a:xfrm>
              <a:prstGeom prst="rect">
                <a:avLst/>
              </a:prstGeom>
              <a:blipFill>
                <a:blip r:embed="rId6"/>
                <a:stretch>
                  <a:fillRect t="-58228" b="-9240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E7266CB7-5EF8-4CBF-91DE-EF39A4F1A7C0}"/>
              </a:ext>
            </a:extLst>
          </p:cNvPr>
          <p:cNvGrpSpPr/>
          <p:nvPr/>
        </p:nvGrpSpPr>
        <p:grpSpPr>
          <a:xfrm>
            <a:off x="-20276" y="446352"/>
            <a:ext cx="5993707" cy="5986462"/>
            <a:chOff x="-20276" y="446352"/>
            <a:chExt cx="5993707" cy="5986462"/>
          </a:xfrm>
        </p:grpSpPr>
        <p:sp>
          <p:nvSpPr>
            <p:cNvPr id="30" name="TextBox 29">
              <a:extLst>
                <a:ext uri="{FF2B5EF4-FFF2-40B4-BE49-F238E27FC236}">
                  <a16:creationId xmlns:a16="http://schemas.microsoft.com/office/drawing/2014/main" id="{3941C32C-700F-4035-B96F-37AF361FA200}"/>
                </a:ext>
              </a:extLst>
            </p:cNvPr>
            <p:cNvSpPr txBox="1"/>
            <p:nvPr/>
          </p:nvSpPr>
          <p:spPr>
            <a:xfrm>
              <a:off x="2292936" y="446352"/>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Hourly Rainfall</a:t>
              </a:r>
            </a:p>
          </p:txBody>
        </p:sp>
        <p:sp>
          <p:nvSpPr>
            <p:cNvPr id="23" name="TextBox 22">
              <a:extLst>
                <a:ext uri="{FF2B5EF4-FFF2-40B4-BE49-F238E27FC236}">
                  <a16:creationId xmlns:a16="http://schemas.microsoft.com/office/drawing/2014/main" id="{CFFB3E07-D8E5-4303-8E8E-CFE0A21306C2}"/>
                </a:ext>
              </a:extLst>
            </p:cNvPr>
            <p:cNvSpPr txBox="1"/>
            <p:nvPr/>
          </p:nvSpPr>
          <p:spPr>
            <a:xfrm rot="16200000">
              <a:off x="-1136607" y="1779404"/>
              <a:ext cx="2601994"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Closest in-situ stations</a:t>
              </a:r>
              <a:endParaRPr lang="en-US" b="1" baseline="-25000" dirty="0">
                <a:latin typeface="Century Gothic" panose="020B0502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CEE1044-1EA3-4AA2-AE3A-D9D33475B148}"/>
                </a:ext>
              </a:extLst>
            </p:cNvPr>
            <p:cNvPicPr>
              <a:picLocks noChangeAspect="1"/>
            </p:cNvPicPr>
            <p:nvPr/>
          </p:nvPicPr>
          <p:blipFill rotWithShape="1">
            <a:blip r:embed="rId7"/>
            <a:srcRect t="7375" r="9292"/>
            <a:stretch/>
          </p:blipFill>
          <p:spPr>
            <a:xfrm>
              <a:off x="392451" y="954402"/>
              <a:ext cx="2910176" cy="2258568"/>
            </a:xfrm>
            <a:prstGeom prst="rect">
              <a:avLst/>
            </a:prstGeom>
          </p:spPr>
        </p:pic>
        <p:pic>
          <p:nvPicPr>
            <p:cNvPr id="3" name="Picture 2">
              <a:extLst>
                <a:ext uri="{FF2B5EF4-FFF2-40B4-BE49-F238E27FC236}">
                  <a16:creationId xmlns:a16="http://schemas.microsoft.com/office/drawing/2014/main" id="{B6F57028-D989-4A8C-B6CF-C37C48540EB9}"/>
                </a:ext>
              </a:extLst>
            </p:cNvPr>
            <p:cNvPicPr>
              <a:picLocks noChangeAspect="1"/>
            </p:cNvPicPr>
            <p:nvPr/>
          </p:nvPicPr>
          <p:blipFill rotWithShape="1">
            <a:blip r:embed="rId8"/>
            <a:srcRect l="12176" t="6411" r="8575"/>
            <a:stretch/>
          </p:blipFill>
          <p:spPr>
            <a:xfrm>
              <a:off x="3431399" y="927911"/>
              <a:ext cx="2542032" cy="2281650"/>
            </a:xfrm>
            <a:prstGeom prst="rect">
              <a:avLst/>
            </a:prstGeom>
          </p:spPr>
        </p:pic>
        <p:pic>
          <p:nvPicPr>
            <p:cNvPr id="19" name="Picture 18">
              <a:extLst>
                <a:ext uri="{FF2B5EF4-FFF2-40B4-BE49-F238E27FC236}">
                  <a16:creationId xmlns:a16="http://schemas.microsoft.com/office/drawing/2014/main" id="{5427F266-68FD-478F-A688-9468108EE086}"/>
                </a:ext>
              </a:extLst>
            </p:cNvPr>
            <p:cNvPicPr>
              <a:picLocks noChangeAspect="1"/>
            </p:cNvPicPr>
            <p:nvPr/>
          </p:nvPicPr>
          <p:blipFill rotWithShape="1">
            <a:blip r:embed="rId9"/>
            <a:srcRect t="6795" r="9150"/>
            <a:stretch/>
          </p:blipFill>
          <p:spPr>
            <a:xfrm>
              <a:off x="1223320" y="3433582"/>
              <a:ext cx="3846425" cy="2999232"/>
            </a:xfrm>
            <a:prstGeom prst="rect">
              <a:avLst/>
            </a:prstGeom>
          </p:spPr>
        </p:pic>
      </p:grpSp>
    </p:spTree>
    <p:extLst>
      <p:ext uri="{BB962C8B-B14F-4D97-AF65-F5344CB8AC3E}">
        <p14:creationId xmlns:p14="http://schemas.microsoft.com/office/powerpoint/2010/main" val="171966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7E84708-4BF3-4880-8F6F-EE3A252F84FA}"/>
              </a:ext>
            </a:extLst>
          </p:cNvPr>
          <p:cNvSpPr txBox="1"/>
          <p:nvPr/>
        </p:nvSpPr>
        <p:spPr>
          <a:xfrm>
            <a:off x="-19050" y="-64131"/>
            <a:ext cx="12211049"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Rainfall Comparison for Highest Elevation Angle</a:t>
            </a:r>
          </a:p>
        </p:txBody>
      </p:sp>
      <p:cxnSp>
        <p:nvCxnSpPr>
          <p:cNvPr id="28" name="Straight Connector 27">
            <a:extLst>
              <a:ext uri="{FF2B5EF4-FFF2-40B4-BE49-F238E27FC236}">
                <a16:creationId xmlns:a16="http://schemas.microsoft.com/office/drawing/2014/main" id="{F63B233E-B2E4-4617-8E13-2645D9D108C7}"/>
              </a:ext>
            </a:extLst>
          </p:cNvPr>
          <p:cNvCxnSpPr>
            <a:cxnSpLocks/>
          </p:cNvCxnSpPr>
          <p:nvPr/>
        </p:nvCxnSpPr>
        <p:spPr>
          <a:xfrm>
            <a:off x="6147514" y="590309"/>
            <a:ext cx="0" cy="588364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6313832-632E-4CFC-9120-1E56C8FB4FEE}"/>
              </a:ext>
            </a:extLst>
          </p:cNvPr>
          <p:cNvSpPr/>
          <p:nvPr/>
        </p:nvSpPr>
        <p:spPr>
          <a:xfrm>
            <a:off x="3327420" y="3769496"/>
            <a:ext cx="191415" cy="18562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69D6BDC-9F5A-42BD-B689-1855F2CC18A5}"/>
              </a:ext>
            </a:extLst>
          </p:cNvPr>
          <p:cNvGrpSpPr/>
          <p:nvPr/>
        </p:nvGrpSpPr>
        <p:grpSpPr>
          <a:xfrm>
            <a:off x="-20279" y="512475"/>
            <a:ext cx="6060618" cy="5884033"/>
            <a:chOff x="-20279" y="512475"/>
            <a:chExt cx="6060618" cy="5884033"/>
          </a:xfrm>
        </p:grpSpPr>
        <p:sp>
          <p:nvSpPr>
            <p:cNvPr id="30" name="TextBox 29">
              <a:extLst>
                <a:ext uri="{FF2B5EF4-FFF2-40B4-BE49-F238E27FC236}">
                  <a16:creationId xmlns:a16="http://schemas.microsoft.com/office/drawing/2014/main" id="{3941C32C-700F-4035-B96F-37AF361FA200}"/>
                </a:ext>
              </a:extLst>
            </p:cNvPr>
            <p:cNvSpPr txBox="1"/>
            <p:nvPr/>
          </p:nvSpPr>
          <p:spPr>
            <a:xfrm>
              <a:off x="2494441" y="512475"/>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Hourly Rainfall</a:t>
              </a:r>
            </a:p>
          </p:txBody>
        </p:sp>
        <p:sp>
          <p:nvSpPr>
            <p:cNvPr id="10" name="TextBox 9">
              <a:extLst>
                <a:ext uri="{FF2B5EF4-FFF2-40B4-BE49-F238E27FC236}">
                  <a16:creationId xmlns:a16="http://schemas.microsoft.com/office/drawing/2014/main" id="{2142149E-38B2-4401-B936-49E74C7F06DF}"/>
                </a:ext>
              </a:extLst>
            </p:cNvPr>
            <p:cNvSpPr txBox="1"/>
            <p:nvPr/>
          </p:nvSpPr>
          <p:spPr>
            <a:xfrm rot="16200000">
              <a:off x="-1136610" y="1779404"/>
              <a:ext cx="2601994"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Closest in-situ stations</a:t>
              </a:r>
              <a:endParaRPr lang="en-US" b="1" baseline="-25000" dirty="0">
                <a:latin typeface="Century Gothic" panose="020B050202020202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A0966DAA-CCEA-41AD-A7EC-C9E67D296936}"/>
                </a:ext>
              </a:extLst>
            </p:cNvPr>
            <p:cNvPicPr>
              <a:picLocks noChangeAspect="1"/>
            </p:cNvPicPr>
            <p:nvPr/>
          </p:nvPicPr>
          <p:blipFill rotWithShape="1">
            <a:blip r:embed="rId3"/>
            <a:srcRect t="6795" r="9150"/>
            <a:stretch/>
          </p:blipFill>
          <p:spPr>
            <a:xfrm>
              <a:off x="1325071" y="3397276"/>
              <a:ext cx="3846425" cy="2999232"/>
            </a:xfrm>
            <a:prstGeom prst="rect">
              <a:avLst/>
            </a:prstGeom>
          </p:spPr>
        </p:pic>
        <p:pic>
          <p:nvPicPr>
            <p:cNvPr id="17" name="Picture 16">
              <a:extLst>
                <a:ext uri="{FF2B5EF4-FFF2-40B4-BE49-F238E27FC236}">
                  <a16:creationId xmlns:a16="http://schemas.microsoft.com/office/drawing/2014/main" id="{53F6FFCE-2022-4FA4-98A0-CD192AA69052}"/>
                </a:ext>
              </a:extLst>
            </p:cNvPr>
            <p:cNvPicPr>
              <a:picLocks noChangeAspect="1"/>
            </p:cNvPicPr>
            <p:nvPr/>
          </p:nvPicPr>
          <p:blipFill rotWithShape="1">
            <a:blip r:embed="rId4"/>
            <a:srcRect t="6636" r="9133"/>
            <a:stretch/>
          </p:blipFill>
          <p:spPr>
            <a:xfrm>
              <a:off x="412557" y="890951"/>
              <a:ext cx="2927316" cy="2286000"/>
            </a:xfrm>
            <a:prstGeom prst="rect">
              <a:avLst/>
            </a:prstGeom>
          </p:spPr>
        </p:pic>
        <p:pic>
          <p:nvPicPr>
            <p:cNvPr id="18" name="Picture 17">
              <a:extLst>
                <a:ext uri="{FF2B5EF4-FFF2-40B4-BE49-F238E27FC236}">
                  <a16:creationId xmlns:a16="http://schemas.microsoft.com/office/drawing/2014/main" id="{A6D29E35-26B7-46E7-B7C8-E6A98EC71D59}"/>
                </a:ext>
              </a:extLst>
            </p:cNvPr>
            <p:cNvPicPr>
              <a:picLocks noChangeAspect="1"/>
            </p:cNvPicPr>
            <p:nvPr/>
          </p:nvPicPr>
          <p:blipFill rotWithShape="1">
            <a:blip r:embed="rId5"/>
            <a:srcRect l="12096" t="6905" r="8193"/>
            <a:stretch/>
          </p:blipFill>
          <p:spPr>
            <a:xfrm>
              <a:off x="3475333" y="901465"/>
              <a:ext cx="2565006" cy="2276856"/>
            </a:xfrm>
            <a:prstGeom prst="rect">
              <a:avLst/>
            </a:prstGeom>
          </p:spPr>
        </p:pic>
      </p:grpSp>
      <p:grpSp>
        <p:nvGrpSpPr>
          <p:cNvPr id="3" name="Group 2">
            <a:extLst>
              <a:ext uri="{FF2B5EF4-FFF2-40B4-BE49-F238E27FC236}">
                <a16:creationId xmlns:a16="http://schemas.microsoft.com/office/drawing/2014/main" id="{02744863-05B0-4BB8-BC96-1F42FB3644F9}"/>
              </a:ext>
            </a:extLst>
          </p:cNvPr>
          <p:cNvGrpSpPr/>
          <p:nvPr/>
        </p:nvGrpSpPr>
        <p:grpSpPr>
          <a:xfrm>
            <a:off x="6357063" y="459089"/>
            <a:ext cx="5657262" cy="5933834"/>
            <a:chOff x="6357063" y="459089"/>
            <a:chExt cx="5657262" cy="5933834"/>
          </a:xfrm>
        </p:grpSpPr>
        <p:sp>
          <p:nvSpPr>
            <p:cNvPr id="34" name="TextBox 33">
              <a:extLst>
                <a:ext uri="{FF2B5EF4-FFF2-40B4-BE49-F238E27FC236}">
                  <a16:creationId xmlns:a16="http://schemas.microsoft.com/office/drawing/2014/main" id="{5E8E7A50-3697-4945-8D71-40143F16BAA8}"/>
                </a:ext>
              </a:extLst>
            </p:cNvPr>
            <p:cNvSpPr txBox="1"/>
            <p:nvPr/>
          </p:nvSpPr>
          <p:spPr>
            <a:xfrm>
              <a:off x="8362080" y="459089"/>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15 min Rainfall</a:t>
              </a:r>
            </a:p>
          </p:txBody>
        </p:sp>
        <p:pic>
          <p:nvPicPr>
            <p:cNvPr id="21" name="Picture 20">
              <a:extLst>
                <a:ext uri="{FF2B5EF4-FFF2-40B4-BE49-F238E27FC236}">
                  <a16:creationId xmlns:a16="http://schemas.microsoft.com/office/drawing/2014/main" id="{76C81BE6-47DB-4B77-949A-C0F08AFFCF14}"/>
                </a:ext>
              </a:extLst>
            </p:cNvPr>
            <p:cNvPicPr>
              <a:picLocks noChangeAspect="1"/>
            </p:cNvPicPr>
            <p:nvPr/>
          </p:nvPicPr>
          <p:blipFill rotWithShape="1">
            <a:blip r:embed="rId6"/>
            <a:srcRect t="6855" r="9554"/>
            <a:stretch/>
          </p:blipFill>
          <p:spPr>
            <a:xfrm>
              <a:off x="7291599" y="3393691"/>
              <a:ext cx="3831817" cy="2999232"/>
            </a:xfrm>
            <a:prstGeom prst="rect">
              <a:avLst/>
            </a:prstGeom>
          </p:spPr>
        </p:pic>
        <p:pic>
          <p:nvPicPr>
            <p:cNvPr id="19" name="Picture 18">
              <a:extLst>
                <a:ext uri="{FF2B5EF4-FFF2-40B4-BE49-F238E27FC236}">
                  <a16:creationId xmlns:a16="http://schemas.microsoft.com/office/drawing/2014/main" id="{05DD8A04-C576-4A87-8F9E-4CFCE8006D0D}"/>
                </a:ext>
              </a:extLst>
            </p:cNvPr>
            <p:cNvPicPr>
              <a:picLocks noChangeAspect="1"/>
            </p:cNvPicPr>
            <p:nvPr/>
          </p:nvPicPr>
          <p:blipFill rotWithShape="1">
            <a:blip r:embed="rId7"/>
            <a:srcRect t="6636" r="8934"/>
            <a:stretch/>
          </p:blipFill>
          <p:spPr>
            <a:xfrm>
              <a:off x="6357063" y="890951"/>
              <a:ext cx="2933703" cy="2286000"/>
            </a:xfrm>
            <a:prstGeom prst="rect">
              <a:avLst/>
            </a:prstGeom>
          </p:spPr>
        </p:pic>
        <p:pic>
          <p:nvPicPr>
            <p:cNvPr id="22" name="Picture 21">
              <a:extLst>
                <a:ext uri="{FF2B5EF4-FFF2-40B4-BE49-F238E27FC236}">
                  <a16:creationId xmlns:a16="http://schemas.microsoft.com/office/drawing/2014/main" id="{1A528145-9315-45FC-B872-1AB63F04C1B3}"/>
                </a:ext>
              </a:extLst>
            </p:cNvPr>
            <p:cNvPicPr>
              <a:picLocks noChangeAspect="1"/>
            </p:cNvPicPr>
            <p:nvPr/>
          </p:nvPicPr>
          <p:blipFill rotWithShape="1">
            <a:blip r:embed="rId8"/>
            <a:srcRect l="12450" t="6411" r="9010"/>
            <a:stretch/>
          </p:blipFill>
          <p:spPr>
            <a:xfrm>
              <a:off x="9500314" y="881807"/>
              <a:ext cx="2514011" cy="2276856"/>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F681C04-9528-40C8-A8E3-0FAC89C0E7C5}"/>
                  </a:ext>
                </a:extLst>
              </p:cNvPr>
              <p:cNvSpPr txBox="1"/>
              <p:nvPr/>
            </p:nvSpPr>
            <p:spPr>
              <a:xfrm>
                <a:off x="9626944" y="247320"/>
                <a:ext cx="2666114" cy="4817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200" b="1" i="1" dirty="0" smtClean="0">
                          <a:latin typeface="Cambria Math" panose="02040503050406030204" pitchFamily="18" charset="0"/>
                          <a:cs typeface="Times New Roman" panose="02020603050405020304" pitchFamily="18" charset="0"/>
                        </a:rPr>
                        <m:t>𝑴𝑹𝑬</m:t>
                      </m:r>
                      <m:r>
                        <a:rPr lang="en-US" sz="1200" b="1" i="1" dirty="0" smtClean="0">
                          <a:latin typeface="Cambria Math" panose="02040503050406030204" pitchFamily="18" charset="0"/>
                          <a:cs typeface="Times New Roman" panose="02020603050405020304" pitchFamily="18" charset="0"/>
                        </a:rPr>
                        <m:t>=</m:t>
                      </m:r>
                      <m:f>
                        <m:fPr>
                          <m:ctrlPr>
                            <a:rPr lang="en-US" sz="1200" b="1" i="1" dirty="0" smtClean="0">
                              <a:latin typeface="Cambria Math" panose="02040503050406030204" pitchFamily="18" charset="0"/>
                              <a:cs typeface="Times New Roman" panose="02020603050405020304" pitchFamily="18" charset="0"/>
                            </a:rPr>
                          </m:ctrlPr>
                        </m:fPr>
                        <m:num>
                          <m:nary>
                            <m:naryPr>
                              <m:chr m:val="∑"/>
                              <m:subHide m:val="on"/>
                              <m:supHide m:val="on"/>
                              <m:ctrlPr>
                                <a:rPr lang="en-US" sz="1200" b="1" i="1" dirty="0" smtClean="0">
                                  <a:latin typeface="Cambria Math" panose="02040503050406030204" pitchFamily="18" charset="0"/>
                                  <a:cs typeface="Times New Roman" panose="02020603050405020304" pitchFamily="18" charset="0"/>
                                </a:rPr>
                              </m:ctrlPr>
                            </m:naryPr>
                            <m:sub/>
                            <m:sup/>
                            <m:e>
                              <m:r>
                                <a:rPr lang="en-US" sz="1200" b="1" i="1" dirty="0" smtClean="0">
                                  <a:latin typeface="Cambria Math" panose="02040503050406030204" pitchFamily="18" charset="0"/>
                                  <a:cs typeface="Times New Roman" panose="02020603050405020304" pitchFamily="18" charset="0"/>
                                </a:rPr>
                                <m:t>(</m:t>
                              </m:r>
                              <m:r>
                                <a:rPr lang="en-US" sz="1200" b="1" i="1" dirty="0" smtClean="0">
                                  <a:latin typeface="Cambria Math" panose="02040503050406030204" pitchFamily="18" charset="0"/>
                                  <a:cs typeface="Times New Roman" panose="02020603050405020304" pitchFamily="18" charset="0"/>
                                </a:rPr>
                                <m:t>𝑫𝑶𝑾</m:t>
                              </m:r>
                              <m:r>
                                <a:rPr lang="en-US" sz="1200" b="1" i="1" dirty="0" smtClean="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m:t>
                              </m:r>
                              <m:r>
                                <a:rPr lang="en-US" sz="1200" b="1" i="1" dirty="0" smtClean="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𝑹𝒆𝒇𝒆𝒓𝒆𝒏𝒄𝒆</m:t>
                              </m:r>
                              <m:r>
                                <a:rPr lang="en-US" sz="1200" b="1" i="1" dirty="0" smtClean="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m:t>
                              </m:r>
                              <m:r>
                                <a:rPr lang="en-US" sz="1200" b="1" i="1" dirty="0" smtClean="0">
                                  <a:latin typeface="Cambria Math" panose="02040503050406030204" pitchFamily="18" charset="0"/>
                                  <a:cs typeface="Times New Roman" panose="02020603050405020304" pitchFamily="18" charset="0"/>
                                </a:rPr>
                                <m:t>)</m:t>
                              </m:r>
                            </m:e>
                          </m:nary>
                        </m:num>
                        <m:den>
                          <m:nary>
                            <m:naryPr>
                              <m:chr m:val="∑"/>
                              <m:subHide m:val="on"/>
                              <m:supHide m:val="on"/>
                              <m:ctrlPr>
                                <a:rPr lang="en-US" sz="1200" b="1" i="1" dirty="0" smtClean="0">
                                  <a:latin typeface="Cambria Math" panose="02040503050406030204" pitchFamily="18" charset="0"/>
                                  <a:cs typeface="Times New Roman" panose="02020603050405020304" pitchFamily="18" charset="0"/>
                                </a:rPr>
                              </m:ctrlPr>
                            </m:naryPr>
                            <m:sub/>
                            <m:sup/>
                            <m:e>
                              <m:r>
                                <a:rPr lang="en-US" sz="1200" b="1" i="1" dirty="0" smtClean="0">
                                  <a:latin typeface="Cambria Math" panose="02040503050406030204" pitchFamily="18" charset="0"/>
                                  <a:cs typeface="Times New Roman" panose="02020603050405020304" pitchFamily="18" charset="0"/>
                                </a:rPr>
                                <m:t>𝑹𝒆𝒇𝒆𝒓𝒆𝒏𝒄𝒆</m:t>
                              </m:r>
                              <m:r>
                                <a:rPr lang="en-US" sz="1200" b="1" i="1" dirty="0">
                                  <a:latin typeface="Cambria Math" panose="02040503050406030204" pitchFamily="18" charset="0"/>
                                  <a:cs typeface="Times New Roman" panose="02020603050405020304" pitchFamily="18" charset="0"/>
                                </a:rPr>
                                <m:t> </m:t>
                              </m:r>
                              <m:r>
                                <a:rPr lang="en-US" sz="1200" b="1" i="1" dirty="0" smtClean="0">
                                  <a:latin typeface="Cambria Math" panose="02040503050406030204" pitchFamily="18" charset="0"/>
                                  <a:cs typeface="Times New Roman" panose="02020603050405020304" pitchFamily="18" charset="0"/>
                                </a:rPr>
                                <m:t>𝑹</m:t>
                              </m:r>
                            </m:e>
                          </m:nary>
                        </m:den>
                      </m:f>
                    </m:oMath>
                  </m:oMathPara>
                </a14:m>
                <a:endParaRPr lang="en-US" sz="1200" b="1" baseline="-25000" dirty="0">
                  <a:latin typeface="Century Gothic" panose="020B0502020202020204" pitchFamily="34" charset="0"/>
                  <a:cs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5F681C04-9528-40C8-A8E3-0FAC89C0E7C5}"/>
                  </a:ext>
                </a:extLst>
              </p:cNvPr>
              <p:cNvSpPr txBox="1">
                <a:spLocks noRot="1" noChangeAspect="1" noMove="1" noResize="1" noEditPoints="1" noAdjustHandles="1" noChangeArrowheads="1" noChangeShapeType="1" noTextEdit="1"/>
              </p:cNvSpPr>
              <p:nvPr/>
            </p:nvSpPr>
            <p:spPr>
              <a:xfrm>
                <a:off x="9626944" y="247320"/>
                <a:ext cx="2666114" cy="481735"/>
              </a:xfrm>
              <a:prstGeom prst="rect">
                <a:avLst/>
              </a:prstGeom>
              <a:blipFill>
                <a:blip r:embed="rId9"/>
                <a:stretch>
                  <a:fillRect t="-58228" b="-92405"/>
                </a:stretch>
              </a:blipFill>
            </p:spPr>
            <p:txBody>
              <a:bodyPr/>
              <a:lstStyle/>
              <a:p>
                <a:r>
                  <a:rPr lang="en-US">
                    <a:noFill/>
                  </a:rPr>
                  <a:t> </a:t>
                </a:r>
              </a:p>
            </p:txBody>
          </p:sp>
        </mc:Fallback>
      </mc:AlternateContent>
    </p:spTree>
    <p:extLst>
      <p:ext uri="{BB962C8B-B14F-4D97-AF65-F5344CB8AC3E}">
        <p14:creationId xmlns:p14="http://schemas.microsoft.com/office/powerpoint/2010/main" val="384694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49CDFE37-6E96-40C1-8C22-E102A46C41DC}"/>
              </a:ext>
            </a:extLst>
          </p:cNvPr>
          <p:cNvCxnSpPr>
            <a:cxnSpLocks/>
          </p:cNvCxnSpPr>
          <p:nvPr/>
        </p:nvCxnSpPr>
        <p:spPr>
          <a:xfrm>
            <a:off x="6121200" y="509837"/>
            <a:ext cx="0" cy="599709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9A492B5-54D4-4AA4-98D7-477023BFC475}"/>
              </a:ext>
            </a:extLst>
          </p:cNvPr>
          <p:cNvSpPr txBox="1"/>
          <p:nvPr/>
        </p:nvSpPr>
        <p:spPr>
          <a:xfrm>
            <a:off x="-19050" y="-13383"/>
            <a:ext cx="1221105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Rainfall Comparison for Lowest &amp; Highest Elevation Angle</a:t>
            </a:r>
          </a:p>
        </p:txBody>
      </p:sp>
      <p:grpSp>
        <p:nvGrpSpPr>
          <p:cNvPr id="43" name="Group 42">
            <a:extLst>
              <a:ext uri="{FF2B5EF4-FFF2-40B4-BE49-F238E27FC236}">
                <a16:creationId xmlns:a16="http://schemas.microsoft.com/office/drawing/2014/main" id="{12DC464F-F29F-4695-887E-55467BD69359}"/>
              </a:ext>
            </a:extLst>
          </p:cNvPr>
          <p:cNvGrpSpPr/>
          <p:nvPr/>
        </p:nvGrpSpPr>
        <p:grpSpPr>
          <a:xfrm>
            <a:off x="10566917" y="406362"/>
            <a:ext cx="1606033" cy="774154"/>
            <a:chOff x="-1373658" y="-1471576"/>
            <a:chExt cx="1915129" cy="774154"/>
          </a:xfrm>
        </p:grpSpPr>
        <p:sp>
          <p:nvSpPr>
            <p:cNvPr id="44" name="TextBox 43">
              <a:extLst>
                <a:ext uri="{FF2B5EF4-FFF2-40B4-BE49-F238E27FC236}">
                  <a16:creationId xmlns:a16="http://schemas.microsoft.com/office/drawing/2014/main" id="{B5C01FC9-6A2E-4F93-8C50-FE709E03063C}"/>
                </a:ext>
              </a:extLst>
            </p:cNvPr>
            <p:cNvSpPr txBox="1"/>
            <p:nvPr/>
          </p:nvSpPr>
          <p:spPr>
            <a:xfrm>
              <a:off x="-1099338" y="-1471576"/>
              <a:ext cx="1640809" cy="338554"/>
            </a:xfrm>
            <a:prstGeom prst="rect">
              <a:avLst/>
            </a:prstGeom>
            <a:noFill/>
          </p:spPr>
          <p:txBody>
            <a:bodyPr wrap="square" rtlCol="0">
              <a:spAutoFit/>
            </a:bodyPr>
            <a:lstStyle/>
            <a:p>
              <a:r>
                <a:rPr lang="en-US" sz="1600" b="1" dirty="0">
                  <a:latin typeface="Century Gothic" panose="020B0502020202020204" pitchFamily="34" charset="0"/>
                  <a:cs typeface="Times New Roman" panose="02020603050405020304" pitchFamily="18" charset="0"/>
                </a:rPr>
                <a:t>Closest RGs</a:t>
              </a:r>
            </a:p>
          </p:txBody>
        </p:sp>
        <p:sp>
          <p:nvSpPr>
            <p:cNvPr id="48" name="Rectangle 47">
              <a:extLst>
                <a:ext uri="{FF2B5EF4-FFF2-40B4-BE49-F238E27FC236}">
                  <a16:creationId xmlns:a16="http://schemas.microsoft.com/office/drawing/2014/main" id="{5B98A075-6A81-4B07-A640-96EB57AF8B0E}"/>
                </a:ext>
              </a:extLst>
            </p:cNvPr>
            <p:cNvSpPr/>
            <p:nvPr/>
          </p:nvSpPr>
          <p:spPr>
            <a:xfrm>
              <a:off x="-1373658" y="-1423703"/>
              <a:ext cx="274320" cy="27432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9" name="Rectangle 48">
              <a:extLst>
                <a:ext uri="{FF2B5EF4-FFF2-40B4-BE49-F238E27FC236}">
                  <a16:creationId xmlns:a16="http://schemas.microsoft.com/office/drawing/2014/main" id="{F3769D33-7E11-4F9A-9601-06D3051901B3}"/>
                </a:ext>
              </a:extLst>
            </p:cNvPr>
            <p:cNvSpPr/>
            <p:nvPr/>
          </p:nvSpPr>
          <p:spPr>
            <a:xfrm>
              <a:off x="-1373658" y="-988470"/>
              <a:ext cx="274320" cy="2743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0" name="TextBox 49">
              <a:extLst>
                <a:ext uri="{FF2B5EF4-FFF2-40B4-BE49-F238E27FC236}">
                  <a16:creationId xmlns:a16="http://schemas.microsoft.com/office/drawing/2014/main" id="{84F6E2C1-DBBF-4426-A4CA-3CF80ADAEB43}"/>
                </a:ext>
              </a:extLst>
            </p:cNvPr>
            <p:cNvSpPr txBox="1"/>
            <p:nvPr/>
          </p:nvSpPr>
          <p:spPr>
            <a:xfrm>
              <a:off x="-1099338" y="-1035976"/>
              <a:ext cx="1390124" cy="338554"/>
            </a:xfrm>
            <a:prstGeom prst="rect">
              <a:avLst/>
            </a:prstGeom>
            <a:noFill/>
          </p:spPr>
          <p:txBody>
            <a:bodyPr wrap="none" rtlCol="0">
              <a:spAutoFit/>
            </a:bodyPr>
            <a:lstStyle/>
            <a:p>
              <a:r>
                <a:rPr lang="en-US" sz="1600" b="1" dirty="0">
                  <a:latin typeface="Century Gothic" panose="020B0502020202020204" pitchFamily="34" charset="0"/>
                  <a:cs typeface="Times New Roman" panose="02020603050405020304" pitchFamily="18" charset="0"/>
                </a:rPr>
                <a:t>Farthest RGs</a:t>
              </a:r>
              <a:endParaRPr lang="en-US" sz="1600" b="1" baseline="-25000" dirty="0">
                <a:latin typeface="Century Gothic" panose="020B0502020202020204" pitchFamily="34"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282B8F8A-3B58-435C-9776-BFC493ABBCBC}"/>
              </a:ext>
            </a:extLst>
          </p:cNvPr>
          <p:cNvGrpSpPr/>
          <p:nvPr/>
        </p:nvGrpSpPr>
        <p:grpSpPr>
          <a:xfrm>
            <a:off x="122915" y="446119"/>
            <a:ext cx="5764458" cy="6004401"/>
            <a:chOff x="122915" y="446119"/>
            <a:chExt cx="5764458" cy="6004401"/>
          </a:xfrm>
        </p:grpSpPr>
        <p:pic>
          <p:nvPicPr>
            <p:cNvPr id="37" name="Picture 36">
              <a:extLst>
                <a:ext uri="{FF2B5EF4-FFF2-40B4-BE49-F238E27FC236}">
                  <a16:creationId xmlns:a16="http://schemas.microsoft.com/office/drawing/2014/main" id="{01CC1D60-E5C6-4840-8338-B27A363C583B}"/>
                </a:ext>
              </a:extLst>
            </p:cNvPr>
            <p:cNvPicPr>
              <a:picLocks/>
            </p:cNvPicPr>
            <p:nvPr/>
          </p:nvPicPr>
          <p:blipFill rotWithShape="1">
            <a:blip r:embed="rId3"/>
            <a:srcRect l="3746" t="5833" r="9175"/>
            <a:stretch/>
          </p:blipFill>
          <p:spPr>
            <a:xfrm>
              <a:off x="2915573" y="4082224"/>
              <a:ext cx="2971800" cy="2368296"/>
            </a:xfrm>
            <a:prstGeom prst="rect">
              <a:avLst/>
            </a:prstGeom>
          </p:spPr>
        </p:pic>
        <p:pic>
          <p:nvPicPr>
            <p:cNvPr id="39" name="Picture 38">
              <a:extLst>
                <a:ext uri="{FF2B5EF4-FFF2-40B4-BE49-F238E27FC236}">
                  <a16:creationId xmlns:a16="http://schemas.microsoft.com/office/drawing/2014/main" id="{9E3A2D49-4939-425C-AE5B-1CA36BD8B09E}"/>
                </a:ext>
              </a:extLst>
            </p:cNvPr>
            <p:cNvPicPr>
              <a:picLocks noChangeAspect="1"/>
            </p:cNvPicPr>
            <p:nvPr/>
          </p:nvPicPr>
          <p:blipFill rotWithShape="1">
            <a:blip r:embed="rId4"/>
            <a:srcRect l="4724" t="6111" r="9283"/>
            <a:stretch/>
          </p:blipFill>
          <p:spPr>
            <a:xfrm>
              <a:off x="150806" y="4079181"/>
              <a:ext cx="2678273" cy="2286000"/>
            </a:xfrm>
            <a:prstGeom prst="rect">
              <a:avLst/>
            </a:prstGeom>
          </p:spPr>
        </p:pic>
        <p:pic>
          <p:nvPicPr>
            <p:cNvPr id="42" name="Picture 41">
              <a:extLst>
                <a:ext uri="{FF2B5EF4-FFF2-40B4-BE49-F238E27FC236}">
                  <a16:creationId xmlns:a16="http://schemas.microsoft.com/office/drawing/2014/main" id="{FF5643C7-0508-4899-A78E-6EC20715F4E4}"/>
                </a:ext>
              </a:extLst>
            </p:cNvPr>
            <p:cNvPicPr>
              <a:picLocks/>
            </p:cNvPicPr>
            <p:nvPr/>
          </p:nvPicPr>
          <p:blipFill rotWithShape="1">
            <a:blip r:embed="rId5"/>
            <a:srcRect l="3963" t="5695" r="9175" b="9305"/>
            <a:stretch/>
          </p:blipFill>
          <p:spPr>
            <a:xfrm>
              <a:off x="2915573" y="1234640"/>
              <a:ext cx="2862072" cy="2093976"/>
            </a:xfrm>
            <a:prstGeom prst="rect">
              <a:avLst/>
            </a:prstGeom>
          </p:spPr>
        </p:pic>
        <p:pic>
          <p:nvPicPr>
            <p:cNvPr id="46" name="Picture 45">
              <a:extLst>
                <a:ext uri="{FF2B5EF4-FFF2-40B4-BE49-F238E27FC236}">
                  <a16:creationId xmlns:a16="http://schemas.microsoft.com/office/drawing/2014/main" id="{47F54DDF-02F0-4AFE-879F-388E55E8D03C}"/>
                </a:ext>
              </a:extLst>
            </p:cNvPr>
            <p:cNvPicPr>
              <a:picLocks/>
            </p:cNvPicPr>
            <p:nvPr/>
          </p:nvPicPr>
          <p:blipFill rotWithShape="1">
            <a:blip r:embed="rId6"/>
            <a:srcRect l="4723" t="6250" r="9392" b="9711"/>
            <a:stretch/>
          </p:blipFill>
          <p:spPr>
            <a:xfrm>
              <a:off x="122915" y="1274953"/>
              <a:ext cx="2734056" cy="2039112"/>
            </a:xfrm>
            <a:prstGeom prst="rect">
              <a:avLst/>
            </a:prstGeom>
          </p:spPr>
        </p:pic>
        <p:sp>
          <p:nvSpPr>
            <p:cNvPr id="38" name="TextBox 37">
              <a:extLst>
                <a:ext uri="{FF2B5EF4-FFF2-40B4-BE49-F238E27FC236}">
                  <a16:creationId xmlns:a16="http://schemas.microsoft.com/office/drawing/2014/main" id="{4AA5937C-5028-43E5-B842-D61C46901A5C}"/>
                </a:ext>
              </a:extLst>
            </p:cNvPr>
            <p:cNvSpPr txBox="1"/>
            <p:nvPr/>
          </p:nvSpPr>
          <p:spPr>
            <a:xfrm>
              <a:off x="2528792" y="870659"/>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Hourly Rainfall</a:t>
              </a:r>
            </a:p>
          </p:txBody>
        </p:sp>
        <p:sp>
          <p:nvSpPr>
            <p:cNvPr id="23" name="TextBox 22">
              <a:extLst>
                <a:ext uri="{FF2B5EF4-FFF2-40B4-BE49-F238E27FC236}">
                  <a16:creationId xmlns:a16="http://schemas.microsoft.com/office/drawing/2014/main" id="{01685358-4A47-4718-ABF7-983D16AD194B}"/>
                </a:ext>
              </a:extLst>
            </p:cNvPr>
            <p:cNvSpPr txBox="1"/>
            <p:nvPr/>
          </p:nvSpPr>
          <p:spPr>
            <a:xfrm>
              <a:off x="2528792" y="3768805"/>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15 min Rainfall</a:t>
              </a:r>
            </a:p>
          </p:txBody>
        </p:sp>
        <p:sp>
          <p:nvSpPr>
            <p:cNvPr id="24" name="TextBox 23">
              <a:extLst>
                <a:ext uri="{FF2B5EF4-FFF2-40B4-BE49-F238E27FC236}">
                  <a16:creationId xmlns:a16="http://schemas.microsoft.com/office/drawing/2014/main" id="{304A88DA-C1D9-450F-8BCE-E2E6F45CF5B5}"/>
                </a:ext>
              </a:extLst>
            </p:cNvPr>
            <p:cNvSpPr txBox="1"/>
            <p:nvPr/>
          </p:nvSpPr>
          <p:spPr>
            <a:xfrm>
              <a:off x="1991038" y="446119"/>
              <a:ext cx="2867269" cy="369332"/>
            </a:xfrm>
            <a:prstGeom prst="rect">
              <a:avLst/>
            </a:prstGeom>
            <a:noFill/>
          </p:spPr>
          <p:txBody>
            <a:bodyPr wrap="square" rtlCol="0">
              <a:spAutoFit/>
            </a:bodyPr>
            <a:lstStyle/>
            <a:p>
              <a:pPr algn="ctr">
                <a:buClr>
                  <a:srgbClr val="FF0000"/>
                </a:buClr>
              </a:pPr>
              <a:r>
                <a:rPr lang="en-US" b="1" dirty="0">
                  <a:latin typeface="Century Gothic" panose="020B0502020202020204" pitchFamily="34" charset="0"/>
                  <a:cs typeface="Arial" panose="020B0604020202020204" pitchFamily="34" charset="0"/>
                </a:rPr>
                <a:t>Lowest Elevation Angle</a:t>
              </a:r>
            </a:p>
          </p:txBody>
        </p:sp>
      </p:grpSp>
      <p:grpSp>
        <p:nvGrpSpPr>
          <p:cNvPr id="9" name="Group 8">
            <a:extLst>
              <a:ext uri="{FF2B5EF4-FFF2-40B4-BE49-F238E27FC236}">
                <a16:creationId xmlns:a16="http://schemas.microsoft.com/office/drawing/2014/main" id="{5F76ABEE-FC31-4FC3-BBEF-7324612753A7}"/>
              </a:ext>
            </a:extLst>
          </p:cNvPr>
          <p:cNvGrpSpPr/>
          <p:nvPr/>
        </p:nvGrpSpPr>
        <p:grpSpPr>
          <a:xfrm>
            <a:off x="6377814" y="459089"/>
            <a:ext cx="5794598" cy="5953351"/>
            <a:chOff x="6377814" y="459089"/>
            <a:chExt cx="5794598" cy="5953351"/>
          </a:xfrm>
        </p:grpSpPr>
        <p:pic>
          <p:nvPicPr>
            <p:cNvPr id="34" name="Picture 33">
              <a:extLst>
                <a:ext uri="{FF2B5EF4-FFF2-40B4-BE49-F238E27FC236}">
                  <a16:creationId xmlns:a16="http://schemas.microsoft.com/office/drawing/2014/main" id="{122E04C7-B7AF-4C96-97E6-8B7B8DF60A5E}"/>
                </a:ext>
              </a:extLst>
            </p:cNvPr>
            <p:cNvPicPr>
              <a:picLocks noChangeAspect="1"/>
            </p:cNvPicPr>
            <p:nvPr/>
          </p:nvPicPr>
          <p:blipFill rotWithShape="1">
            <a:blip r:embed="rId7"/>
            <a:srcRect l="4614" t="6250" r="9175"/>
            <a:stretch/>
          </p:blipFill>
          <p:spPr>
            <a:xfrm>
              <a:off x="6377814" y="4079181"/>
              <a:ext cx="2689013" cy="2286000"/>
            </a:xfrm>
            <a:prstGeom prst="rect">
              <a:avLst/>
            </a:prstGeom>
          </p:spPr>
        </p:pic>
        <p:pic>
          <p:nvPicPr>
            <p:cNvPr id="40" name="Picture 39">
              <a:extLst>
                <a:ext uri="{FF2B5EF4-FFF2-40B4-BE49-F238E27FC236}">
                  <a16:creationId xmlns:a16="http://schemas.microsoft.com/office/drawing/2014/main" id="{51ADEF99-45A2-4D33-ABFB-6752F4B9E762}"/>
                </a:ext>
              </a:extLst>
            </p:cNvPr>
            <p:cNvPicPr>
              <a:picLocks/>
            </p:cNvPicPr>
            <p:nvPr/>
          </p:nvPicPr>
          <p:blipFill rotWithShape="1">
            <a:blip r:embed="rId8"/>
            <a:srcRect l="3963" t="5694" r="9067" b="9711"/>
            <a:stretch/>
          </p:blipFill>
          <p:spPr>
            <a:xfrm>
              <a:off x="9191468" y="1233268"/>
              <a:ext cx="2980944" cy="2084832"/>
            </a:xfrm>
            <a:prstGeom prst="rect">
              <a:avLst/>
            </a:prstGeom>
          </p:spPr>
        </p:pic>
        <p:pic>
          <p:nvPicPr>
            <p:cNvPr id="41" name="Picture 40">
              <a:extLst>
                <a:ext uri="{FF2B5EF4-FFF2-40B4-BE49-F238E27FC236}">
                  <a16:creationId xmlns:a16="http://schemas.microsoft.com/office/drawing/2014/main" id="{9EC00A96-BD24-42FB-A1D3-91E1D75491D5}"/>
                </a:ext>
              </a:extLst>
            </p:cNvPr>
            <p:cNvPicPr>
              <a:picLocks/>
            </p:cNvPicPr>
            <p:nvPr/>
          </p:nvPicPr>
          <p:blipFill rotWithShape="1">
            <a:blip r:embed="rId9"/>
            <a:srcRect l="5489" t="6389" r="9392" b="8881"/>
            <a:stretch/>
          </p:blipFill>
          <p:spPr>
            <a:xfrm>
              <a:off x="6377814" y="1268445"/>
              <a:ext cx="2688336" cy="2029968"/>
            </a:xfrm>
            <a:prstGeom prst="rect">
              <a:avLst/>
            </a:prstGeom>
          </p:spPr>
        </p:pic>
        <p:pic>
          <p:nvPicPr>
            <p:cNvPr id="47" name="Picture 46">
              <a:extLst>
                <a:ext uri="{FF2B5EF4-FFF2-40B4-BE49-F238E27FC236}">
                  <a16:creationId xmlns:a16="http://schemas.microsoft.com/office/drawing/2014/main" id="{B4CD167C-AA6A-442E-ABE8-7DC9FB7BCB50}"/>
                </a:ext>
              </a:extLst>
            </p:cNvPr>
            <p:cNvPicPr>
              <a:picLocks/>
            </p:cNvPicPr>
            <p:nvPr/>
          </p:nvPicPr>
          <p:blipFill rotWithShape="1">
            <a:blip r:embed="rId10"/>
            <a:srcRect l="3637" t="5694" r="9175"/>
            <a:stretch/>
          </p:blipFill>
          <p:spPr>
            <a:xfrm>
              <a:off x="9182324" y="4044144"/>
              <a:ext cx="2990088" cy="2368296"/>
            </a:xfrm>
            <a:prstGeom prst="rect">
              <a:avLst/>
            </a:prstGeom>
          </p:spPr>
        </p:pic>
        <p:sp>
          <p:nvSpPr>
            <p:cNvPr id="45" name="TextBox 44">
              <a:extLst>
                <a:ext uri="{FF2B5EF4-FFF2-40B4-BE49-F238E27FC236}">
                  <a16:creationId xmlns:a16="http://schemas.microsoft.com/office/drawing/2014/main" id="{7BAED8E4-4583-43DC-8695-BD29A6228FF8}"/>
                </a:ext>
              </a:extLst>
            </p:cNvPr>
            <p:cNvSpPr txBox="1"/>
            <p:nvPr/>
          </p:nvSpPr>
          <p:spPr>
            <a:xfrm>
              <a:off x="7514333" y="459089"/>
              <a:ext cx="2977729" cy="369332"/>
            </a:xfrm>
            <a:prstGeom prst="rect">
              <a:avLst/>
            </a:prstGeom>
            <a:noFill/>
          </p:spPr>
          <p:txBody>
            <a:bodyPr wrap="square" rtlCol="0">
              <a:spAutoFit/>
            </a:bodyPr>
            <a:lstStyle/>
            <a:p>
              <a:pPr algn="ctr">
                <a:buClr>
                  <a:srgbClr val="FF0000"/>
                </a:buClr>
              </a:pPr>
              <a:r>
                <a:rPr lang="en-US" b="1" dirty="0">
                  <a:latin typeface="Century Gothic" panose="020B0502020202020204" pitchFamily="34" charset="0"/>
                  <a:cs typeface="Arial" panose="020B0604020202020204" pitchFamily="34" charset="0"/>
                </a:rPr>
                <a:t>Highest Elevation Angle</a:t>
              </a:r>
            </a:p>
          </p:txBody>
        </p:sp>
        <p:sp>
          <p:nvSpPr>
            <p:cNvPr id="27" name="TextBox 26">
              <a:extLst>
                <a:ext uri="{FF2B5EF4-FFF2-40B4-BE49-F238E27FC236}">
                  <a16:creationId xmlns:a16="http://schemas.microsoft.com/office/drawing/2014/main" id="{F9CB6E02-0CC8-4FF7-A203-00225872B897}"/>
                </a:ext>
              </a:extLst>
            </p:cNvPr>
            <p:cNvSpPr txBox="1"/>
            <p:nvPr/>
          </p:nvSpPr>
          <p:spPr>
            <a:xfrm>
              <a:off x="8074512" y="870659"/>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Hourly Rainfall</a:t>
              </a:r>
            </a:p>
          </p:txBody>
        </p:sp>
        <p:sp>
          <p:nvSpPr>
            <p:cNvPr id="36" name="TextBox 35">
              <a:extLst>
                <a:ext uri="{FF2B5EF4-FFF2-40B4-BE49-F238E27FC236}">
                  <a16:creationId xmlns:a16="http://schemas.microsoft.com/office/drawing/2014/main" id="{995A66BA-FA29-4CC9-BE4D-5F5D6B9CA116}"/>
                </a:ext>
              </a:extLst>
            </p:cNvPr>
            <p:cNvSpPr txBox="1"/>
            <p:nvPr/>
          </p:nvSpPr>
          <p:spPr>
            <a:xfrm>
              <a:off x="8074512" y="3763584"/>
              <a:ext cx="1857371" cy="369332"/>
            </a:xfrm>
            <a:prstGeom prst="rect">
              <a:avLst/>
            </a:prstGeom>
            <a:noFill/>
          </p:spPr>
          <p:txBody>
            <a:bodyPr wrap="square" rtlCol="0">
              <a:spAutoFit/>
            </a:bodyPr>
            <a:lstStyle/>
            <a:p>
              <a:pPr algn="ctr">
                <a:buClr>
                  <a:srgbClr val="FF0000"/>
                </a:buClr>
              </a:pPr>
              <a:r>
                <a:rPr lang="en-US" b="1" dirty="0">
                  <a:solidFill>
                    <a:schemeClr val="accent1">
                      <a:lumMod val="75000"/>
                    </a:schemeClr>
                  </a:solidFill>
                  <a:latin typeface="Century Gothic" panose="020B0502020202020204" pitchFamily="34" charset="0"/>
                  <a:cs typeface="Arial" panose="020B0604020202020204" pitchFamily="34" charset="0"/>
                </a:rPr>
                <a:t>15 min Rainfall</a:t>
              </a:r>
            </a:p>
          </p:txBody>
        </p:sp>
      </p:grpSp>
    </p:spTree>
    <p:extLst>
      <p:ext uri="{BB962C8B-B14F-4D97-AF65-F5344CB8AC3E}">
        <p14:creationId xmlns:p14="http://schemas.microsoft.com/office/powerpoint/2010/main" val="1584934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6B52BAB-EA38-419B-96AC-11E91819A991}"/>
              </a:ext>
            </a:extLst>
          </p:cNvPr>
          <p:cNvGrpSpPr/>
          <p:nvPr/>
        </p:nvGrpSpPr>
        <p:grpSpPr>
          <a:xfrm>
            <a:off x="224570" y="509837"/>
            <a:ext cx="4139857" cy="5948453"/>
            <a:chOff x="31530" y="509837"/>
            <a:chExt cx="4139857" cy="5948453"/>
          </a:xfrm>
        </p:grpSpPr>
        <p:pic>
          <p:nvPicPr>
            <p:cNvPr id="6" name="Picture 5">
              <a:extLst>
                <a:ext uri="{FF2B5EF4-FFF2-40B4-BE49-F238E27FC236}">
                  <a16:creationId xmlns:a16="http://schemas.microsoft.com/office/drawing/2014/main" id="{AC33EA64-28D4-4B3B-B804-3B4BDCC7C9CF}"/>
                </a:ext>
              </a:extLst>
            </p:cNvPr>
            <p:cNvPicPr>
              <a:picLocks noChangeAspect="1"/>
            </p:cNvPicPr>
            <p:nvPr/>
          </p:nvPicPr>
          <p:blipFill rotWithShape="1">
            <a:blip r:embed="rId3"/>
            <a:srcRect l="23017" t="4959" r="21897" b="21387"/>
            <a:stretch/>
          </p:blipFill>
          <p:spPr>
            <a:xfrm>
              <a:off x="31530" y="534642"/>
              <a:ext cx="4139857" cy="2698442"/>
            </a:xfrm>
            <a:prstGeom prst="rect">
              <a:avLst/>
            </a:prstGeom>
          </p:spPr>
        </p:pic>
        <p:sp>
          <p:nvSpPr>
            <p:cNvPr id="30" name="TextBox 29">
              <a:extLst>
                <a:ext uri="{FF2B5EF4-FFF2-40B4-BE49-F238E27FC236}">
                  <a16:creationId xmlns:a16="http://schemas.microsoft.com/office/drawing/2014/main" id="{74E25192-EBBC-4A50-BC1D-2BA3DEA38E23}"/>
                </a:ext>
              </a:extLst>
            </p:cNvPr>
            <p:cNvSpPr txBox="1"/>
            <p:nvPr/>
          </p:nvSpPr>
          <p:spPr>
            <a:xfrm>
              <a:off x="493544" y="509837"/>
              <a:ext cx="2867269" cy="307777"/>
            </a:xfrm>
            <a:prstGeom prst="rect">
              <a:avLst/>
            </a:prstGeom>
            <a:noFill/>
          </p:spPr>
          <p:txBody>
            <a:bodyPr wrap="square" rtlCol="0">
              <a:spAutoFit/>
            </a:bodyPr>
            <a:lstStyle/>
            <a:p>
              <a:pPr algn="ctr">
                <a:buClr>
                  <a:srgbClr val="FF0000"/>
                </a:buClr>
              </a:pPr>
              <a:r>
                <a:rPr lang="en-US" sz="1400" b="1" dirty="0">
                  <a:latin typeface="Century Gothic" panose="020B0502020202020204" pitchFamily="34" charset="0"/>
                  <a:cs typeface="Arial" panose="020B0604020202020204" pitchFamily="34" charset="0"/>
                </a:rPr>
                <a:t>Event: 2015 12 08</a:t>
              </a:r>
            </a:p>
          </p:txBody>
        </p:sp>
        <p:pic>
          <p:nvPicPr>
            <p:cNvPr id="7" name="Picture 6">
              <a:extLst>
                <a:ext uri="{FF2B5EF4-FFF2-40B4-BE49-F238E27FC236}">
                  <a16:creationId xmlns:a16="http://schemas.microsoft.com/office/drawing/2014/main" id="{56BFADF1-1654-4F71-A19B-D8CB310E2BE6}"/>
                </a:ext>
              </a:extLst>
            </p:cNvPr>
            <p:cNvPicPr>
              <a:picLocks noChangeAspect="1"/>
            </p:cNvPicPr>
            <p:nvPr/>
          </p:nvPicPr>
          <p:blipFill rotWithShape="1">
            <a:blip r:embed="rId4"/>
            <a:srcRect l="23276" t="4509" r="22069" b="7604"/>
            <a:stretch/>
          </p:blipFill>
          <p:spPr>
            <a:xfrm>
              <a:off x="37984" y="3257890"/>
              <a:ext cx="4082603" cy="3200400"/>
            </a:xfrm>
            <a:prstGeom prst="rect">
              <a:avLst/>
            </a:prstGeom>
          </p:spPr>
        </p:pic>
      </p:grpSp>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9A492B5-54D4-4AA4-98D7-477023BFC475}"/>
              </a:ext>
            </a:extLst>
          </p:cNvPr>
          <p:cNvSpPr txBox="1"/>
          <p:nvPr/>
        </p:nvSpPr>
        <p:spPr>
          <a:xfrm>
            <a:off x="-19050" y="-13383"/>
            <a:ext cx="1221105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Event-based Accumulated Rainfall</a:t>
            </a:r>
          </a:p>
        </p:txBody>
      </p:sp>
      <p:grpSp>
        <p:nvGrpSpPr>
          <p:cNvPr id="16" name="Group 15">
            <a:extLst>
              <a:ext uri="{FF2B5EF4-FFF2-40B4-BE49-F238E27FC236}">
                <a16:creationId xmlns:a16="http://schemas.microsoft.com/office/drawing/2014/main" id="{B318442E-9EFE-492E-8F71-57A5410C4ED9}"/>
              </a:ext>
            </a:extLst>
          </p:cNvPr>
          <p:cNvGrpSpPr/>
          <p:nvPr/>
        </p:nvGrpSpPr>
        <p:grpSpPr>
          <a:xfrm>
            <a:off x="4331931" y="469198"/>
            <a:ext cx="3965203" cy="5960855"/>
            <a:chOff x="4291291" y="509838"/>
            <a:chExt cx="3965203" cy="5960855"/>
          </a:xfrm>
        </p:grpSpPr>
        <p:pic>
          <p:nvPicPr>
            <p:cNvPr id="9" name="Picture 8">
              <a:extLst>
                <a:ext uri="{FF2B5EF4-FFF2-40B4-BE49-F238E27FC236}">
                  <a16:creationId xmlns:a16="http://schemas.microsoft.com/office/drawing/2014/main" id="{E4DCC6AA-4E29-4132-BB92-260113BEB460}"/>
                </a:ext>
              </a:extLst>
            </p:cNvPr>
            <p:cNvPicPr>
              <a:picLocks noChangeAspect="1"/>
            </p:cNvPicPr>
            <p:nvPr/>
          </p:nvPicPr>
          <p:blipFill rotWithShape="1">
            <a:blip r:embed="rId5"/>
            <a:srcRect l="26674" t="5012" r="22000" b="21655"/>
            <a:stretch/>
          </p:blipFill>
          <p:spPr>
            <a:xfrm>
              <a:off x="4378959" y="522721"/>
              <a:ext cx="3872733" cy="2697480"/>
            </a:xfrm>
            <a:prstGeom prst="rect">
              <a:avLst/>
            </a:prstGeom>
          </p:spPr>
        </p:pic>
        <p:sp>
          <p:nvSpPr>
            <p:cNvPr id="31" name="TextBox 30">
              <a:extLst>
                <a:ext uri="{FF2B5EF4-FFF2-40B4-BE49-F238E27FC236}">
                  <a16:creationId xmlns:a16="http://schemas.microsoft.com/office/drawing/2014/main" id="{B4E22798-75EA-4D26-9BD9-D85F03772A2C}"/>
                </a:ext>
              </a:extLst>
            </p:cNvPr>
            <p:cNvSpPr txBox="1"/>
            <p:nvPr/>
          </p:nvSpPr>
          <p:spPr>
            <a:xfrm>
              <a:off x="4539086" y="509838"/>
              <a:ext cx="2867269" cy="307777"/>
            </a:xfrm>
            <a:prstGeom prst="rect">
              <a:avLst/>
            </a:prstGeom>
            <a:noFill/>
          </p:spPr>
          <p:txBody>
            <a:bodyPr wrap="square" rtlCol="0">
              <a:spAutoFit/>
            </a:bodyPr>
            <a:lstStyle/>
            <a:p>
              <a:pPr algn="ctr">
                <a:buClr>
                  <a:srgbClr val="FF0000"/>
                </a:buClr>
              </a:pPr>
              <a:r>
                <a:rPr lang="en-US" sz="1400" b="1" dirty="0">
                  <a:latin typeface="Century Gothic" panose="020B0502020202020204" pitchFamily="34" charset="0"/>
                  <a:cs typeface="Arial" panose="020B0604020202020204" pitchFamily="34" charset="0"/>
                </a:rPr>
                <a:t>Event: 2015 12 09</a:t>
              </a:r>
            </a:p>
          </p:txBody>
        </p:sp>
        <p:pic>
          <p:nvPicPr>
            <p:cNvPr id="10" name="Picture 9">
              <a:extLst>
                <a:ext uri="{FF2B5EF4-FFF2-40B4-BE49-F238E27FC236}">
                  <a16:creationId xmlns:a16="http://schemas.microsoft.com/office/drawing/2014/main" id="{1A0BF674-851F-44C5-A5E4-3AEF34939098}"/>
                </a:ext>
              </a:extLst>
            </p:cNvPr>
            <p:cNvPicPr>
              <a:picLocks noChangeAspect="1"/>
            </p:cNvPicPr>
            <p:nvPr/>
          </p:nvPicPr>
          <p:blipFill rotWithShape="1">
            <a:blip r:embed="rId6"/>
            <a:srcRect l="25512" t="4446" r="21915" b="8376"/>
            <a:stretch/>
          </p:blipFill>
          <p:spPr>
            <a:xfrm>
              <a:off x="4297680" y="3270293"/>
              <a:ext cx="3958814" cy="3200400"/>
            </a:xfrm>
            <a:prstGeom prst="rect">
              <a:avLst/>
            </a:prstGeom>
          </p:spPr>
        </p:pic>
        <p:sp>
          <p:nvSpPr>
            <p:cNvPr id="15" name="Rectangle 14">
              <a:extLst>
                <a:ext uri="{FF2B5EF4-FFF2-40B4-BE49-F238E27FC236}">
                  <a16:creationId xmlns:a16="http://schemas.microsoft.com/office/drawing/2014/main" id="{CCCDBC08-E3F9-405A-A5FA-4D44854794D7}"/>
                </a:ext>
              </a:extLst>
            </p:cNvPr>
            <p:cNvSpPr/>
            <p:nvPr/>
          </p:nvSpPr>
          <p:spPr>
            <a:xfrm>
              <a:off x="4291291" y="3285149"/>
              <a:ext cx="87668" cy="2697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566CBE92-EB2E-42A1-9E5A-895BA92C3DFA}"/>
              </a:ext>
            </a:extLst>
          </p:cNvPr>
          <p:cNvGrpSpPr/>
          <p:nvPr/>
        </p:nvGrpSpPr>
        <p:grpSpPr>
          <a:xfrm>
            <a:off x="8307229" y="508843"/>
            <a:ext cx="3958814" cy="5925906"/>
            <a:chOff x="8449469" y="529163"/>
            <a:chExt cx="3958814" cy="5925906"/>
          </a:xfrm>
        </p:grpSpPr>
        <p:pic>
          <p:nvPicPr>
            <p:cNvPr id="12" name="Picture 11">
              <a:extLst>
                <a:ext uri="{FF2B5EF4-FFF2-40B4-BE49-F238E27FC236}">
                  <a16:creationId xmlns:a16="http://schemas.microsoft.com/office/drawing/2014/main" id="{49DED929-AB81-489A-AE7B-B69508A6D376}"/>
                </a:ext>
              </a:extLst>
            </p:cNvPr>
            <p:cNvPicPr>
              <a:picLocks noChangeAspect="1"/>
            </p:cNvPicPr>
            <p:nvPr/>
          </p:nvPicPr>
          <p:blipFill rotWithShape="1">
            <a:blip r:embed="rId7"/>
            <a:srcRect l="26867" t="4445" r="23083" b="21197"/>
            <a:stretch/>
          </p:blipFill>
          <p:spPr>
            <a:xfrm>
              <a:off x="8556803" y="529163"/>
              <a:ext cx="3724395" cy="2697480"/>
            </a:xfrm>
            <a:prstGeom prst="rect">
              <a:avLst/>
            </a:prstGeom>
          </p:spPr>
        </p:pic>
        <p:sp>
          <p:nvSpPr>
            <p:cNvPr id="32" name="TextBox 31">
              <a:extLst>
                <a:ext uri="{FF2B5EF4-FFF2-40B4-BE49-F238E27FC236}">
                  <a16:creationId xmlns:a16="http://schemas.microsoft.com/office/drawing/2014/main" id="{7763D341-AD8A-423A-B453-C21A92A609EE}"/>
                </a:ext>
              </a:extLst>
            </p:cNvPr>
            <p:cNvSpPr txBox="1"/>
            <p:nvPr/>
          </p:nvSpPr>
          <p:spPr>
            <a:xfrm>
              <a:off x="8838407" y="553628"/>
              <a:ext cx="2867269" cy="307777"/>
            </a:xfrm>
            <a:prstGeom prst="rect">
              <a:avLst/>
            </a:prstGeom>
            <a:noFill/>
          </p:spPr>
          <p:txBody>
            <a:bodyPr wrap="square" rtlCol="0">
              <a:spAutoFit/>
            </a:bodyPr>
            <a:lstStyle/>
            <a:p>
              <a:pPr algn="ctr">
                <a:buClr>
                  <a:srgbClr val="FF0000"/>
                </a:buClr>
              </a:pPr>
              <a:r>
                <a:rPr lang="en-US" sz="1400" b="1" dirty="0">
                  <a:latin typeface="Century Gothic" panose="020B0502020202020204" pitchFamily="34" charset="0"/>
                  <a:cs typeface="Arial" panose="020B0604020202020204" pitchFamily="34" charset="0"/>
                </a:rPr>
                <a:t>Event: 2015 12 13</a:t>
              </a:r>
            </a:p>
          </p:txBody>
        </p:sp>
        <p:pic>
          <p:nvPicPr>
            <p:cNvPr id="13" name="Picture 12">
              <a:extLst>
                <a:ext uri="{FF2B5EF4-FFF2-40B4-BE49-F238E27FC236}">
                  <a16:creationId xmlns:a16="http://schemas.microsoft.com/office/drawing/2014/main" id="{A37B7DD5-B2C6-4F80-BFBE-5FCE8274396F}"/>
                </a:ext>
              </a:extLst>
            </p:cNvPr>
            <p:cNvPicPr>
              <a:picLocks noChangeAspect="1"/>
            </p:cNvPicPr>
            <p:nvPr/>
          </p:nvPicPr>
          <p:blipFill rotWithShape="1">
            <a:blip r:embed="rId8"/>
            <a:srcRect l="25635" t="4786" r="22000" b="8376"/>
            <a:stretch/>
          </p:blipFill>
          <p:spPr>
            <a:xfrm>
              <a:off x="8449469" y="3254669"/>
              <a:ext cx="3958814" cy="3200400"/>
            </a:xfrm>
            <a:prstGeom prst="rect">
              <a:avLst/>
            </a:prstGeom>
          </p:spPr>
        </p:pic>
        <p:sp>
          <p:nvSpPr>
            <p:cNvPr id="24" name="Rectangle 23">
              <a:extLst>
                <a:ext uri="{FF2B5EF4-FFF2-40B4-BE49-F238E27FC236}">
                  <a16:creationId xmlns:a16="http://schemas.microsoft.com/office/drawing/2014/main" id="{5789365F-A100-4E3A-9D83-6FF3F72C777E}"/>
                </a:ext>
              </a:extLst>
            </p:cNvPr>
            <p:cNvSpPr/>
            <p:nvPr/>
          </p:nvSpPr>
          <p:spPr>
            <a:xfrm>
              <a:off x="8449469" y="3254669"/>
              <a:ext cx="87668" cy="2697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CDF2C070-0775-462A-BE79-39255B567CA1}"/>
              </a:ext>
            </a:extLst>
          </p:cNvPr>
          <p:cNvSpPr txBox="1"/>
          <p:nvPr/>
        </p:nvSpPr>
        <p:spPr>
          <a:xfrm rot="16200000">
            <a:off x="-622304" y="1646155"/>
            <a:ext cx="1531188"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Disdrometer</a:t>
            </a:r>
            <a:endParaRPr lang="en-US" b="1" baseline="-25000" dirty="0">
              <a:latin typeface="Century Gothic" panose="020B0502020202020204" pitchFamily="34" charset="0"/>
              <a:cs typeface="Times New Roman" panose="02020603050405020304" pitchFamily="18" charset="0"/>
            </a:endParaRPr>
          </a:p>
        </p:txBody>
      </p:sp>
      <p:sp>
        <p:nvSpPr>
          <p:cNvPr id="33" name="TextBox 32">
            <a:extLst>
              <a:ext uri="{FF2B5EF4-FFF2-40B4-BE49-F238E27FC236}">
                <a16:creationId xmlns:a16="http://schemas.microsoft.com/office/drawing/2014/main" id="{F1B482CC-41FA-4695-B7D3-14C73EC1A9CA}"/>
              </a:ext>
            </a:extLst>
          </p:cNvPr>
          <p:cNvSpPr txBox="1"/>
          <p:nvPr/>
        </p:nvSpPr>
        <p:spPr>
          <a:xfrm rot="16200000">
            <a:off x="-702541" y="4398423"/>
            <a:ext cx="1614545" cy="369332"/>
          </a:xfrm>
          <a:prstGeom prst="rect">
            <a:avLst/>
          </a:prstGeom>
          <a:noFill/>
        </p:spPr>
        <p:txBody>
          <a:bodyPr wrap="none" rtlCol="0">
            <a:spAutoFit/>
          </a:bodyPr>
          <a:lstStyle/>
          <a:p>
            <a:r>
              <a:rPr lang="en-US" b="1" dirty="0">
                <a:latin typeface="Century Gothic" panose="020B0502020202020204" pitchFamily="34" charset="0"/>
                <a:cs typeface="Times New Roman" panose="02020603050405020304" pitchFamily="18" charset="0"/>
              </a:rPr>
              <a:t>Rain Gauges</a:t>
            </a:r>
            <a:endParaRPr lang="en-US" b="1" baseline="-25000"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70443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F9A492B5-54D4-4AA4-98D7-477023BFC475}"/>
              </a:ext>
            </a:extLst>
          </p:cNvPr>
          <p:cNvSpPr txBox="1"/>
          <p:nvPr/>
        </p:nvSpPr>
        <p:spPr>
          <a:xfrm>
            <a:off x="-19050" y="-13383"/>
            <a:ext cx="12211050" cy="830997"/>
          </a:xfrm>
          <a:prstGeom prst="rect">
            <a:avLst/>
          </a:prstGeom>
          <a:noFill/>
        </p:spPr>
        <p:txBody>
          <a:bodyPr wrap="square" rtlCol="0">
            <a:spAutoFit/>
          </a:bodyPr>
          <a:lstStyle/>
          <a:p>
            <a:pPr>
              <a:buClr>
                <a:srgbClr val="FF0000"/>
              </a:buClr>
            </a:pPr>
            <a:r>
              <a:rPr lang="en-US" sz="2400" b="1" dirty="0">
                <a:solidFill>
                  <a:schemeClr val="accent1">
                    <a:lumMod val="75000"/>
                  </a:schemeClr>
                </a:solidFill>
                <a:latin typeface="Century Gothic" panose="020B0502020202020204" pitchFamily="34" charset="0"/>
                <a:cs typeface="Arial" panose="020B0604020202020204" pitchFamily="34" charset="0"/>
              </a:rPr>
              <a:t>Event-based </a:t>
            </a:r>
            <a:r>
              <a:rPr lang="en-US" sz="2400" b="1" dirty="0" err="1">
                <a:solidFill>
                  <a:schemeClr val="accent1">
                    <a:lumMod val="75000"/>
                  </a:schemeClr>
                </a:solidFill>
                <a:latin typeface="Century Gothic" panose="020B0502020202020204" pitchFamily="34" charset="0"/>
                <a:cs typeface="Arial" panose="020B0604020202020204" pitchFamily="34" charset="0"/>
              </a:rPr>
              <a:t>PDFc</a:t>
            </a:r>
            <a:r>
              <a:rPr lang="en-US" sz="2400" b="1" dirty="0">
                <a:solidFill>
                  <a:schemeClr val="accent1">
                    <a:lumMod val="75000"/>
                  </a:schemeClr>
                </a:solidFill>
                <a:latin typeface="Century Gothic" panose="020B0502020202020204" pitchFamily="34" charset="0"/>
                <a:cs typeface="Arial" panose="020B0604020202020204" pitchFamily="34" charset="0"/>
              </a:rPr>
              <a:t> (PDF by occurrence of rain rates) and </a:t>
            </a:r>
            <a:r>
              <a:rPr lang="en-US" sz="2400" b="1" dirty="0" err="1">
                <a:solidFill>
                  <a:schemeClr val="accent1">
                    <a:lumMod val="75000"/>
                  </a:schemeClr>
                </a:solidFill>
                <a:latin typeface="Century Gothic" panose="020B0502020202020204" pitchFamily="34" charset="0"/>
                <a:cs typeface="Arial" panose="020B0604020202020204" pitchFamily="34" charset="0"/>
              </a:rPr>
              <a:t>PDFv</a:t>
            </a:r>
            <a:r>
              <a:rPr lang="en-US" sz="2400" b="1" dirty="0">
                <a:solidFill>
                  <a:schemeClr val="accent1">
                    <a:lumMod val="75000"/>
                  </a:schemeClr>
                </a:solidFill>
                <a:latin typeface="Century Gothic" panose="020B0502020202020204" pitchFamily="34" charset="0"/>
                <a:cs typeface="Arial" panose="020B0604020202020204" pitchFamily="34" charset="0"/>
              </a:rPr>
              <a:t> (PDF by volume of rain rates)</a:t>
            </a:r>
          </a:p>
        </p:txBody>
      </p:sp>
      <p:grpSp>
        <p:nvGrpSpPr>
          <p:cNvPr id="9" name="Group 8">
            <a:extLst>
              <a:ext uri="{FF2B5EF4-FFF2-40B4-BE49-F238E27FC236}">
                <a16:creationId xmlns:a16="http://schemas.microsoft.com/office/drawing/2014/main" id="{A6670997-70CE-44E7-BDF8-47863B9F308C}"/>
              </a:ext>
            </a:extLst>
          </p:cNvPr>
          <p:cNvGrpSpPr/>
          <p:nvPr/>
        </p:nvGrpSpPr>
        <p:grpSpPr>
          <a:xfrm>
            <a:off x="2159866" y="644225"/>
            <a:ext cx="3657601" cy="2926080"/>
            <a:chOff x="1974766" y="811401"/>
            <a:chExt cx="3657601" cy="2926080"/>
          </a:xfrm>
        </p:grpSpPr>
        <p:pic>
          <p:nvPicPr>
            <p:cNvPr id="15" name="Picture 14">
              <a:extLst>
                <a:ext uri="{FF2B5EF4-FFF2-40B4-BE49-F238E27FC236}">
                  <a16:creationId xmlns:a16="http://schemas.microsoft.com/office/drawing/2014/main" id="{8BA3A148-4A62-4CC3-A5CE-049C628D9DB2}"/>
                </a:ext>
              </a:extLst>
            </p:cNvPr>
            <p:cNvPicPr>
              <a:picLocks noChangeAspect="1"/>
            </p:cNvPicPr>
            <p:nvPr/>
          </p:nvPicPr>
          <p:blipFill rotWithShape="1">
            <a:blip r:embed="rId3"/>
            <a:srcRect l="3689" t="5185" r="8361"/>
            <a:stretch/>
          </p:blipFill>
          <p:spPr>
            <a:xfrm>
              <a:off x="1974766" y="811401"/>
              <a:ext cx="3657601" cy="2926080"/>
            </a:xfrm>
            <a:prstGeom prst="rect">
              <a:avLst/>
            </a:prstGeom>
          </p:spPr>
        </p:pic>
        <p:sp>
          <p:nvSpPr>
            <p:cNvPr id="16" name="TextBox 15">
              <a:extLst>
                <a:ext uri="{FF2B5EF4-FFF2-40B4-BE49-F238E27FC236}">
                  <a16:creationId xmlns:a16="http://schemas.microsoft.com/office/drawing/2014/main" id="{6FE89500-339F-4D29-8C0A-D4ABC10F58F6}"/>
                </a:ext>
              </a:extLst>
            </p:cNvPr>
            <p:cNvSpPr txBox="1"/>
            <p:nvPr/>
          </p:nvSpPr>
          <p:spPr>
            <a:xfrm>
              <a:off x="2541381" y="908008"/>
              <a:ext cx="2867269" cy="307777"/>
            </a:xfrm>
            <a:prstGeom prst="rect">
              <a:avLst/>
            </a:prstGeom>
            <a:noFill/>
          </p:spPr>
          <p:txBody>
            <a:bodyPr wrap="square" rtlCol="0">
              <a:spAutoFit/>
            </a:bodyPr>
            <a:lstStyle/>
            <a:p>
              <a:pPr algn="ctr">
                <a:buClr>
                  <a:srgbClr val="FF0000"/>
                </a:buClr>
              </a:pPr>
              <a:r>
                <a:rPr lang="en-US" sz="1400" b="1" dirty="0">
                  <a:latin typeface="Century Gothic" panose="020B0502020202020204" pitchFamily="34" charset="0"/>
                  <a:cs typeface="Arial" panose="020B0604020202020204" pitchFamily="34" charset="0"/>
                </a:rPr>
                <a:t>Event: 2015 12 08</a:t>
              </a:r>
            </a:p>
          </p:txBody>
        </p:sp>
      </p:grpSp>
      <p:grpSp>
        <p:nvGrpSpPr>
          <p:cNvPr id="10" name="Group 9">
            <a:extLst>
              <a:ext uri="{FF2B5EF4-FFF2-40B4-BE49-F238E27FC236}">
                <a16:creationId xmlns:a16="http://schemas.microsoft.com/office/drawing/2014/main" id="{1101DD9C-4F07-4F18-9DB3-3B792B9C45EE}"/>
              </a:ext>
            </a:extLst>
          </p:cNvPr>
          <p:cNvGrpSpPr/>
          <p:nvPr/>
        </p:nvGrpSpPr>
        <p:grpSpPr>
          <a:xfrm>
            <a:off x="6008329" y="657513"/>
            <a:ext cx="3651841" cy="2926080"/>
            <a:chOff x="5975267" y="811401"/>
            <a:chExt cx="3651841" cy="2926080"/>
          </a:xfrm>
        </p:grpSpPr>
        <p:pic>
          <p:nvPicPr>
            <p:cNvPr id="14" name="Picture 13">
              <a:extLst>
                <a:ext uri="{FF2B5EF4-FFF2-40B4-BE49-F238E27FC236}">
                  <a16:creationId xmlns:a16="http://schemas.microsoft.com/office/drawing/2014/main" id="{A47C42BC-9430-45AA-93B8-BF1DB9A4C761}"/>
                </a:ext>
              </a:extLst>
            </p:cNvPr>
            <p:cNvPicPr>
              <a:picLocks noChangeAspect="1"/>
            </p:cNvPicPr>
            <p:nvPr/>
          </p:nvPicPr>
          <p:blipFill rotWithShape="1">
            <a:blip r:embed="rId4"/>
            <a:srcRect l="3964" t="5926" r="8911"/>
            <a:stretch/>
          </p:blipFill>
          <p:spPr>
            <a:xfrm>
              <a:off x="5975267" y="811401"/>
              <a:ext cx="3651841" cy="2926080"/>
            </a:xfrm>
            <a:prstGeom prst="rect">
              <a:avLst/>
            </a:prstGeom>
          </p:spPr>
        </p:pic>
        <p:sp>
          <p:nvSpPr>
            <p:cNvPr id="17" name="TextBox 16">
              <a:extLst>
                <a:ext uri="{FF2B5EF4-FFF2-40B4-BE49-F238E27FC236}">
                  <a16:creationId xmlns:a16="http://schemas.microsoft.com/office/drawing/2014/main" id="{CA9E277E-20B5-4710-B2A3-7035A23F3A4E}"/>
                </a:ext>
              </a:extLst>
            </p:cNvPr>
            <p:cNvSpPr txBox="1"/>
            <p:nvPr/>
          </p:nvSpPr>
          <p:spPr>
            <a:xfrm>
              <a:off x="6608651" y="909225"/>
              <a:ext cx="2867269" cy="307777"/>
            </a:xfrm>
            <a:prstGeom prst="rect">
              <a:avLst/>
            </a:prstGeom>
            <a:noFill/>
          </p:spPr>
          <p:txBody>
            <a:bodyPr wrap="square" rtlCol="0">
              <a:spAutoFit/>
            </a:bodyPr>
            <a:lstStyle/>
            <a:p>
              <a:pPr algn="ctr">
                <a:buClr>
                  <a:srgbClr val="FF0000"/>
                </a:buClr>
              </a:pPr>
              <a:r>
                <a:rPr lang="en-US" sz="1400" b="1" dirty="0">
                  <a:latin typeface="Century Gothic" panose="020B0502020202020204" pitchFamily="34" charset="0"/>
                  <a:cs typeface="Arial" panose="020B0604020202020204" pitchFamily="34" charset="0"/>
                </a:rPr>
                <a:t>Event: 2015 12 09</a:t>
              </a:r>
            </a:p>
          </p:txBody>
        </p:sp>
      </p:grpSp>
      <p:grpSp>
        <p:nvGrpSpPr>
          <p:cNvPr id="8" name="Group 7">
            <a:extLst>
              <a:ext uri="{FF2B5EF4-FFF2-40B4-BE49-F238E27FC236}">
                <a16:creationId xmlns:a16="http://schemas.microsoft.com/office/drawing/2014/main" id="{2A515D6D-561B-4414-8A37-23C15D1BFD93}"/>
              </a:ext>
            </a:extLst>
          </p:cNvPr>
          <p:cNvGrpSpPr/>
          <p:nvPr/>
        </p:nvGrpSpPr>
        <p:grpSpPr>
          <a:xfrm>
            <a:off x="3975015" y="3570305"/>
            <a:ext cx="3684906" cy="2926080"/>
            <a:chOff x="3975015" y="3583593"/>
            <a:chExt cx="3684906" cy="2926080"/>
          </a:xfrm>
        </p:grpSpPr>
        <p:pic>
          <p:nvPicPr>
            <p:cNvPr id="13" name="Picture 12">
              <a:extLst>
                <a:ext uri="{FF2B5EF4-FFF2-40B4-BE49-F238E27FC236}">
                  <a16:creationId xmlns:a16="http://schemas.microsoft.com/office/drawing/2014/main" id="{B6C3E4B2-FA72-4DFD-AC83-CB3935168F2C}"/>
                </a:ext>
              </a:extLst>
            </p:cNvPr>
            <p:cNvPicPr>
              <a:picLocks noChangeAspect="1"/>
            </p:cNvPicPr>
            <p:nvPr/>
          </p:nvPicPr>
          <p:blipFill rotWithShape="1">
            <a:blip r:embed="rId5"/>
            <a:srcRect l="3689" t="5740" r="8224"/>
            <a:stretch/>
          </p:blipFill>
          <p:spPr>
            <a:xfrm>
              <a:off x="3975015" y="3583593"/>
              <a:ext cx="3684906" cy="2926080"/>
            </a:xfrm>
            <a:prstGeom prst="rect">
              <a:avLst/>
            </a:prstGeom>
          </p:spPr>
        </p:pic>
        <p:sp>
          <p:nvSpPr>
            <p:cNvPr id="18" name="TextBox 17">
              <a:extLst>
                <a:ext uri="{FF2B5EF4-FFF2-40B4-BE49-F238E27FC236}">
                  <a16:creationId xmlns:a16="http://schemas.microsoft.com/office/drawing/2014/main" id="{3E4E53D5-DD54-4248-AB81-172CCC877BE1}"/>
                </a:ext>
              </a:extLst>
            </p:cNvPr>
            <p:cNvSpPr txBox="1"/>
            <p:nvPr/>
          </p:nvSpPr>
          <p:spPr>
            <a:xfrm>
              <a:off x="4383833" y="3653623"/>
              <a:ext cx="2867269" cy="307777"/>
            </a:xfrm>
            <a:prstGeom prst="rect">
              <a:avLst/>
            </a:prstGeom>
            <a:noFill/>
          </p:spPr>
          <p:txBody>
            <a:bodyPr wrap="square" rtlCol="0">
              <a:spAutoFit/>
            </a:bodyPr>
            <a:lstStyle/>
            <a:p>
              <a:pPr algn="ctr">
                <a:buClr>
                  <a:srgbClr val="FF0000"/>
                </a:buClr>
              </a:pPr>
              <a:r>
                <a:rPr lang="en-US" sz="1400" b="1" dirty="0">
                  <a:latin typeface="Century Gothic" panose="020B0502020202020204" pitchFamily="34" charset="0"/>
                  <a:cs typeface="Arial" panose="020B0604020202020204" pitchFamily="34" charset="0"/>
                </a:rPr>
                <a:t>Event: 2015 12 13</a:t>
              </a:r>
            </a:p>
          </p:txBody>
        </p:sp>
      </p:grpSp>
    </p:spTree>
    <p:extLst>
      <p:ext uri="{BB962C8B-B14F-4D97-AF65-F5344CB8AC3E}">
        <p14:creationId xmlns:p14="http://schemas.microsoft.com/office/powerpoint/2010/main" val="39592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7E84708-4BF3-4880-8F6F-EE3A252F84FA}"/>
              </a:ext>
            </a:extLst>
          </p:cNvPr>
          <p:cNvSpPr txBox="1"/>
          <p:nvPr/>
        </p:nvSpPr>
        <p:spPr>
          <a:xfrm>
            <a:off x="-28575" y="-1308"/>
            <a:ext cx="12211049"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Closing Remarks</a:t>
            </a:r>
          </a:p>
        </p:txBody>
      </p:sp>
      <p:sp>
        <p:nvSpPr>
          <p:cNvPr id="21" name="TextBox 20">
            <a:extLst>
              <a:ext uri="{FF2B5EF4-FFF2-40B4-BE49-F238E27FC236}">
                <a16:creationId xmlns:a16="http://schemas.microsoft.com/office/drawing/2014/main" id="{B9B32C06-1DFB-4CD6-A97A-FB1369BF2BB3}"/>
              </a:ext>
            </a:extLst>
          </p:cNvPr>
          <p:cNvSpPr txBox="1"/>
          <p:nvPr/>
        </p:nvSpPr>
        <p:spPr>
          <a:xfrm>
            <a:off x="-9525" y="1056314"/>
            <a:ext cx="12191999" cy="4502451"/>
          </a:xfrm>
          <a:prstGeom prst="rect">
            <a:avLst/>
          </a:prstGeom>
          <a:noFill/>
        </p:spPr>
        <p:txBody>
          <a:bodyPr wrap="square" rtlCol="0">
            <a:spAutoFit/>
          </a:bodyPr>
          <a:lstStyle/>
          <a:p>
            <a:pPr marL="285750" indent="-285750">
              <a:lnSpc>
                <a:spcPct val="150000"/>
              </a:lnSpc>
              <a:spcAft>
                <a:spcPts val="1200"/>
              </a:spcAft>
              <a:buClr>
                <a:schemeClr val="accent1">
                  <a:lumMod val="75000"/>
                </a:schemeClr>
              </a:buClr>
              <a:buFont typeface="Arial" panose="020B0604020202020204" pitchFamily="34" charset="0"/>
              <a:buChar char="•"/>
            </a:pPr>
            <a:r>
              <a:rPr lang="en-US" dirty="0">
                <a:latin typeface="Century Gothic" panose="020B0502020202020204" pitchFamily="34" charset="0"/>
                <a:cs typeface="Arial" panose="020B0604020202020204" pitchFamily="34" charset="0"/>
              </a:rPr>
              <a:t>Our error analysis over North Carolina and Northeast Italy showed that PMW-based estimates have systematic underestimation particularly of high rain rates. In addition we showed that GPROF algorithm (both versions) applied on GMI has the least conditional bias. Almost all sensors have problem detecting light precipitation rates, however, performance varies across different algorithms. </a:t>
            </a:r>
          </a:p>
          <a:p>
            <a:pPr marL="285750" indent="-285750">
              <a:lnSpc>
                <a:spcPct val="150000"/>
              </a:lnSpc>
              <a:spcAft>
                <a:spcPts val="1200"/>
              </a:spcAft>
              <a:buClr>
                <a:schemeClr val="accent1">
                  <a:lumMod val="75000"/>
                </a:schemeClr>
              </a:buClr>
              <a:buFont typeface="Arial" panose="020B0604020202020204" pitchFamily="34" charset="0"/>
              <a:buChar char="•"/>
            </a:pPr>
            <a:endParaRPr lang="en-US" dirty="0">
              <a:latin typeface="Century Gothic" panose="020B0502020202020204" pitchFamily="34" charset="0"/>
              <a:cs typeface="Arial" panose="020B0604020202020204" pitchFamily="34" charset="0"/>
            </a:endParaRPr>
          </a:p>
          <a:p>
            <a:pPr marL="285750" indent="-285750">
              <a:lnSpc>
                <a:spcPct val="150000"/>
              </a:lnSpc>
              <a:spcAft>
                <a:spcPts val="1200"/>
              </a:spcAft>
              <a:buClr>
                <a:schemeClr val="accent1">
                  <a:lumMod val="75000"/>
                </a:schemeClr>
              </a:buClr>
              <a:buFont typeface="Arial" panose="020B0604020202020204" pitchFamily="34" charset="0"/>
              <a:buChar char="•"/>
            </a:pPr>
            <a:r>
              <a:rPr lang="en-US" dirty="0">
                <a:latin typeface="Century Gothic" panose="020B0502020202020204" pitchFamily="34" charset="0"/>
                <a:cs typeface="Arial" panose="020B0604020202020204" pitchFamily="34" charset="0"/>
              </a:rPr>
              <a:t>The XPOL algorithm presented in this study would facilitate more comprehensive investigation of those PMW retrieval error characteristics, because the XPOL estimates were shown to have consistently low bias and random errors across different radar ranges and rainfall magnitudes. In addition, we showed that rainfall estimation error statistics is comparable to random error evaluated by comparing collocated in-situ stations.</a:t>
            </a:r>
          </a:p>
        </p:txBody>
      </p:sp>
    </p:spTree>
    <p:extLst>
      <p:ext uri="{BB962C8B-B14F-4D97-AF65-F5344CB8AC3E}">
        <p14:creationId xmlns:p14="http://schemas.microsoft.com/office/powerpoint/2010/main" val="2864463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7E84708-4BF3-4880-8F6F-EE3A252F84FA}"/>
              </a:ext>
            </a:extLst>
          </p:cNvPr>
          <p:cNvSpPr txBox="1"/>
          <p:nvPr/>
        </p:nvSpPr>
        <p:spPr>
          <a:xfrm>
            <a:off x="-28576" y="18697"/>
            <a:ext cx="12211049" cy="461665"/>
          </a:xfrm>
          <a:prstGeom prst="rect">
            <a:avLst/>
          </a:prstGeom>
          <a:noFill/>
        </p:spPr>
        <p:txBody>
          <a:bodyPr wrap="square" rtlCol="0">
            <a:spAutoFit/>
          </a:bodyPr>
          <a:lstStyle/>
          <a:p>
            <a:pPr>
              <a:buClr>
                <a:srgbClr val="FF0000"/>
              </a:buClr>
            </a:pPr>
            <a:r>
              <a:rPr lang="en-US" sz="2400" b="1" i="1" u="sng" dirty="0">
                <a:solidFill>
                  <a:schemeClr val="accent1">
                    <a:lumMod val="75000"/>
                  </a:schemeClr>
                </a:solidFill>
                <a:latin typeface="Century Gothic" panose="020B0502020202020204" pitchFamily="34" charset="0"/>
                <a:cs typeface="Arial" panose="020B0604020202020204" pitchFamily="34" charset="0"/>
              </a:rPr>
              <a:t>Future Work</a:t>
            </a:r>
          </a:p>
        </p:txBody>
      </p:sp>
      <p:sp>
        <p:nvSpPr>
          <p:cNvPr id="21" name="TextBox 20">
            <a:extLst>
              <a:ext uri="{FF2B5EF4-FFF2-40B4-BE49-F238E27FC236}">
                <a16:creationId xmlns:a16="http://schemas.microsoft.com/office/drawing/2014/main" id="{B9B32C06-1DFB-4CD6-A97A-FB1369BF2BB3}"/>
              </a:ext>
            </a:extLst>
          </p:cNvPr>
          <p:cNvSpPr txBox="1"/>
          <p:nvPr/>
        </p:nvSpPr>
        <p:spPr>
          <a:xfrm>
            <a:off x="7457" y="290124"/>
            <a:ext cx="12191999" cy="1285993"/>
          </a:xfrm>
          <a:prstGeom prst="rect">
            <a:avLst/>
          </a:prstGeom>
          <a:noFill/>
        </p:spPr>
        <p:txBody>
          <a:bodyPr wrap="square" rtlCol="0">
            <a:spAutoFit/>
          </a:bodyPr>
          <a:lstStyle/>
          <a:p>
            <a:pPr marL="285750" indent="-285750">
              <a:lnSpc>
                <a:spcPct val="150000"/>
              </a:lnSpc>
              <a:buClr>
                <a:srgbClr val="FF0000"/>
              </a:buClr>
              <a:buFont typeface="Arial" panose="020B0604020202020204" pitchFamily="34" charset="0"/>
              <a:buChar char="•"/>
            </a:pPr>
            <a:r>
              <a:rPr lang="en-US" dirty="0">
                <a:latin typeface="Century Gothic" panose="020B0502020202020204" pitchFamily="34" charset="0"/>
                <a:cs typeface="Arial" panose="020B0604020202020204" pitchFamily="34" charset="0"/>
              </a:rPr>
              <a:t>Apply XPOL estimates to study PMW retrieval uncertainty</a:t>
            </a:r>
          </a:p>
          <a:p>
            <a:pPr marL="285750" indent="-285750">
              <a:lnSpc>
                <a:spcPct val="150000"/>
              </a:lnSpc>
              <a:buClr>
                <a:srgbClr val="FF0000"/>
              </a:buClr>
              <a:buFont typeface="Arial" panose="020B0604020202020204" pitchFamily="34" charset="0"/>
              <a:buChar char="•"/>
            </a:pPr>
            <a:r>
              <a:rPr lang="en-US" dirty="0">
                <a:latin typeface="Century Gothic" panose="020B0502020202020204" pitchFamily="34" charset="0"/>
                <a:cs typeface="Arial" panose="020B0604020202020204" pitchFamily="34" charset="0"/>
              </a:rPr>
              <a:t>Extend the work to additional complex terrain study areas capitalizing on their local XPOL observations.			</a:t>
            </a:r>
            <a:endParaRPr lang="en-US" b="1" dirty="0">
              <a:latin typeface="Century Gothic" panose="020B0502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D507DA64-EF32-4F74-A1FA-51708285E0F0}"/>
              </a:ext>
            </a:extLst>
          </p:cNvPr>
          <p:cNvGraphicFramePr>
            <a:graphicFrameLocks noGrp="1"/>
          </p:cNvGraphicFramePr>
          <p:nvPr>
            <p:extLst>
              <p:ext uri="{D42A27DB-BD31-4B8C-83A1-F6EECF244321}">
                <p14:modId xmlns:p14="http://schemas.microsoft.com/office/powerpoint/2010/main" val="1943066254"/>
              </p:ext>
            </p:extLst>
          </p:nvPr>
        </p:nvGraphicFramePr>
        <p:xfrm>
          <a:off x="734496" y="1127413"/>
          <a:ext cx="10080236" cy="5355683"/>
        </p:xfrm>
        <a:graphic>
          <a:graphicData uri="http://schemas.openxmlformats.org/drawingml/2006/table">
            <a:tbl>
              <a:tblPr firstRow="1" firstCol="1" bandRow="1">
                <a:tableStyleId>{2D5ABB26-0587-4C30-8999-92F81FD0307C}</a:tableStyleId>
              </a:tblPr>
              <a:tblGrid>
                <a:gridCol w="160651">
                  <a:extLst>
                    <a:ext uri="{9D8B030D-6E8A-4147-A177-3AD203B41FA5}">
                      <a16:colId xmlns:a16="http://schemas.microsoft.com/office/drawing/2014/main" val="1019629725"/>
                    </a:ext>
                  </a:extLst>
                </a:gridCol>
                <a:gridCol w="327017">
                  <a:extLst>
                    <a:ext uri="{9D8B030D-6E8A-4147-A177-3AD203B41FA5}">
                      <a16:colId xmlns:a16="http://schemas.microsoft.com/office/drawing/2014/main" val="3909709621"/>
                    </a:ext>
                  </a:extLst>
                </a:gridCol>
                <a:gridCol w="1187673">
                  <a:extLst>
                    <a:ext uri="{9D8B030D-6E8A-4147-A177-3AD203B41FA5}">
                      <a16:colId xmlns:a16="http://schemas.microsoft.com/office/drawing/2014/main" val="2995205951"/>
                    </a:ext>
                  </a:extLst>
                </a:gridCol>
                <a:gridCol w="922314">
                  <a:extLst>
                    <a:ext uri="{9D8B030D-6E8A-4147-A177-3AD203B41FA5}">
                      <a16:colId xmlns:a16="http://schemas.microsoft.com/office/drawing/2014/main" val="3668291103"/>
                    </a:ext>
                  </a:extLst>
                </a:gridCol>
                <a:gridCol w="1916359">
                  <a:extLst>
                    <a:ext uri="{9D8B030D-6E8A-4147-A177-3AD203B41FA5}">
                      <a16:colId xmlns:a16="http://schemas.microsoft.com/office/drawing/2014/main" val="3768535012"/>
                    </a:ext>
                  </a:extLst>
                </a:gridCol>
                <a:gridCol w="2637061">
                  <a:extLst>
                    <a:ext uri="{9D8B030D-6E8A-4147-A177-3AD203B41FA5}">
                      <a16:colId xmlns:a16="http://schemas.microsoft.com/office/drawing/2014/main" val="3337045705"/>
                    </a:ext>
                  </a:extLst>
                </a:gridCol>
                <a:gridCol w="2929161">
                  <a:extLst>
                    <a:ext uri="{9D8B030D-6E8A-4147-A177-3AD203B41FA5}">
                      <a16:colId xmlns:a16="http://schemas.microsoft.com/office/drawing/2014/main" val="1262194202"/>
                    </a:ext>
                  </a:extLst>
                </a:gridCol>
              </a:tblGrid>
              <a:tr h="318391">
                <a:tc>
                  <a:txBody>
                    <a:bodyPr/>
                    <a:lstStyle/>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R w="28575" cap="flat" cmpd="sng" algn="ctr">
                      <a:noFill/>
                      <a:prstDash val="solid"/>
                      <a:round/>
                      <a:headEnd type="none" w="med" len="med"/>
                      <a:tailEnd type="none" w="med" len="med"/>
                    </a:lnR>
                  </a:tcPr>
                </a:tc>
                <a:tc>
                  <a:txBody>
                    <a:bodyPr/>
                    <a:lstStyle/>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L w="28575" cap="flat" cmpd="sng" algn="ctr">
                      <a:noFill/>
                      <a:prstDash val="solid"/>
                      <a:round/>
                      <a:headEnd type="none" w="med" len="med"/>
                      <a:tailEnd type="none" w="med" len="med"/>
                    </a:lnL>
                    <a:lnB w="28575"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entury Gothic" panose="020B0502020202020204" pitchFamily="34" charset="0"/>
                        </a:rPr>
                        <a:t>Ground Radar</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B w="28575"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dirty="0">
                          <a:effectLst/>
                          <a:latin typeface="Century Gothic" panose="020B0502020202020204" pitchFamily="34" charset="0"/>
                        </a:rPr>
                        <a:t>Location</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B w="28575"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dirty="0">
                          <a:effectLst/>
                          <a:latin typeface="Century Gothic" panose="020B0502020202020204" pitchFamily="34" charset="0"/>
                        </a:rPr>
                        <a:t>Period</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B w="28575"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entury Gothic" panose="020B0502020202020204" pitchFamily="34" charset="0"/>
                        </a:rPr>
                        <a:t>Collaborator</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8837337"/>
                  </a:ext>
                </a:extLst>
              </a:tr>
              <a:tr h="318391">
                <a:tc rowSpan="4">
                  <a:txBody>
                    <a:bodyPr/>
                    <a:lstStyle/>
                    <a:p>
                      <a:pPr marL="71755" marR="71755" algn="ctr">
                        <a:spcBef>
                          <a:spcPts val="0"/>
                        </a:spcBef>
                        <a:spcAft>
                          <a:spcPts val="0"/>
                        </a:spcAft>
                      </a:pPr>
                      <a:r>
                        <a:rPr lang="en-US" sz="1200" dirty="0">
                          <a:effectLst/>
                          <a:latin typeface="Century Gothic" panose="020B0502020202020204" pitchFamily="34" charset="0"/>
                        </a:rPr>
                        <a:t>Processed</a:t>
                      </a:r>
                      <a:endParaRPr lang="en-US" sz="1200" dirty="0">
                        <a:effectLst/>
                        <a:latin typeface="Century Gothic" panose="020B0502020202020204" pitchFamily="34" charset="0"/>
                        <a:ea typeface="Times New Roman" panose="02020603050405020304" pitchFamily="18" charset="0"/>
                      </a:endParaRPr>
                    </a:p>
                  </a:txBody>
                  <a:tcPr marL="39799" marR="39799" marT="0" marB="0" vert="vert270" anchor="ctr">
                    <a:lnR w="28575"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lnT w="28575" cap="flat" cmpd="sng" algn="ctr">
                      <a:noFill/>
                      <a:prstDash val="solid"/>
                      <a:round/>
                      <a:headEnd type="none" w="med" len="med"/>
                      <a:tailEnd type="none" w="med" len="med"/>
                    </a:lnT>
                  </a:tcPr>
                </a:tc>
                <a:tc>
                  <a:txBody>
                    <a:bodyPr/>
                    <a:lstStyle/>
                    <a:p>
                      <a:pPr marL="0" marR="0" algn="ctr">
                        <a:spcBef>
                          <a:spcPts val="0"/>
                        </a:spcBef>
                        <a:spcAft>
                          <a:spcPts val="0"/>
                        </a:spcAft>
                      </a:pPr>
                      <a:r>
                        <a:rPr lang="en-US" sz="1200" dirty="0">
                          <a:effectLst/>
                          <a:latin typeface="Century Gothic" panose="020B0502020202020204" pitchFamily="34" charset="0"/>
                        </a:rPr>
                        <a:t>X-POL</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dirty="0">
                          <a:effectLst/>
                          <a:latin typeface="Century Gothic" panose="020B0502020202020204" pitchFamily="34" charset="0"/>
                        </a:rPr>
                        <a:t>Northeast Italian Alps</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07/2014-09/2014 (21 events)</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John Kalogiros, NOA</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1059186"/>
                  </a:ext>
                </a:extLst>
              </a:tr>
              <a:tr h="318391">
                <a:tc v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dirty="0">
                          <a:effectLst/>
                          <a:latin typeface="Century Gothic" panose="020B0502020202020204" pitchFamily="34" charset="0"/>
                        </a:rPr>
                        <a:t>NOXP</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dirty="0">
                          <a:effectLst/>
                          <a:latin typeface="Century Gothic" panose="020B0502020202020204" pitchFamily="34" charset="0"/>
                        </a:rPr>
                        <a:t>Appalachian, North Carolina</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05/2014-06/2014 (25 events)</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NASA, IPHEX</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963428"/>
                  </a:ext>
                </a:extLst>
              </a:tr>
              <a:tr h="318391">
                <a:tc v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dirty="0">
                          <a:effectLst/>
                          <a:latin typeface="Century Gothic" panose="020B0502020202020204" pitchFamily="34" charset="0"/>
                        </a:rPr>
                        <a:t>DOW</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dirty="0">
                          <a:effectLst/>
                          <a:latin typeface="Century Gothic" panose="020B0502020202020204" pitchFamily="34" charset="0"/>
                        </a:rPr>
                        <a:t>Olympic Mountain, Washington</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10/2015-02/2016 (39 events)</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NASA, OLYMPEX</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6975037"/>
                  </a:ext>
                </a:extLst>
              </a:tr>
              <a:tr h="742911">
                <a:tc vMerge="1">
                  <a:txBody>
                    <a:bodyPr/>
                    <a:lstStyle/>
                    <a:p>
                      <a:endParaRPr lang="en-US"/>
                    </a:p>
                  </a:txBody>
                  <a:tcPr/>
                </a:tc>
                <a:tc>
                  <a:txBody>
                    <a:bodyPr/>
                    <a:lstStyle/>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entury Gothic" panose="020B0502020202020204" pitchFamily="34" charset="0"/>
                        </a:rPr>
                        <a:t>NOXP</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a:effectLst/>
                          <a:latin typeface="Century Gothic" panose="020B0502020202020204" pitchFamily="34" charset="0"/>
                        </a:rPr>
                        <a:t>Rocky Mountains, Colorado</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dirty="0">
                          <a:effectLst/>
                          <a:latin typeface="Century Gothic" panose="020B0502020202020204" pitchFamily="34" charset="0"/>
                        </a:rPr>
                        <a:t>09/04/2014-10/13/2014 (35 events)</a:t>
                      </a:r>
                    </a:p>
                    <a:p>
                      <a:pPr marL="0" marR="0" algn="ctr">
                        <a:spcBef>
                          <a:spcPts val="0"/>
                        </a:spcBef>
                        <a:spcAft>
                          <a:spcPts val="0"/>
                        </a:spcAft>
                      </a:pPr>
                      <a:r>
                        <a:rPr lang="en-US" sz="1200" dirty="0">
                          <a:effectLst/>
                          <a:latin typeface="Century Gothic" panose="020B0502020202020204" pitchFamily="34" charset="0"/>
                        </a:rPr>
                        <a:t>07/31/2015-09/30/2015 (53 events)</a:t>
                      </a:r>
                    </a:p>
                    <a:p>
                      <a:pPr marL="0" marR="0" algn="ctr">
                        <a:spcBef>
                          <a:spcPts val="0"/>
                        </a:spcBef>
                        <a:spcAft>
                          <a:spcPts val="0"/>
                        </a:spcAft>
                      </a:pPr>
                      <a:r>
                        <a:rPr lang="en-US" sz="1200" dirty="0">
                          <a:effectLst/>
                          <a:latin typeface="Century Gothic" panose="020B0502020202020204" pitchFamily="34" charset="0"/>
                        </a:rPr>
                        <a:t>03/01/2017-04/21/2017 (32 events)</a:t>
                      </a:r>
                    </a:p>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Pierre Kirstetter, OU</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312462"/>
                  </a:ext>
                </a:extLst>
              </a:tr>
              <a:tr h="106130">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tc>
                <a:tc gridSpan="3">
                  <a:txBody>
                    <a:bodyPr/>
                    <a:lstStyle/>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noFill/>
                      <a:prstDash val="solid"/>
                      <a:round/>
                      <a:headEnd type="none" w="med" len="med"/>
                      <a:tailEnd type="none" w="med" len="med"/>
                    </a:lnT>
                  </a:tcPr>
                </a:tc>
                <a:tc hMerge="1">
                  <a:txBody>
                    <a:bodyPr/>
                    <a:lstStyle/>
                    <a:p>
                      <a:endParaRPr lang="en-US"/>
                    </a:p>
                  </a:txBody>
                  <a:tcPr/>
                </a:tc>
                <a:tc hMerge="1">
                  <a:txBody>
                    <a:bodyPr/>
                    <a:lstStyle/>
                    <a:p>
                      <a:endParaRPr lang="en-US"/>
                    </a:p>
                  </a:txBody>
                  <a:tcPr/>
                </a:tc>
                <a:tc gridSpan="3">
                  <a:txBody>
                    <a:bodyPr/>
                    <a:lstStyle/>
                    <a:p>
                      <a:pPr marL="0" marR="0">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T w="12700" cap="flat" cmpd="sng" algn="ctr">
                      <a:solidFill>
                        <a:schemeClr val="tx1"/>
                      </a:solidFill>
                      <a:prstDash val="solid"/>
                      <a:round/>
                      <a:headEnd type="none" w="med" len="med"/>
                      <a:tailEnd type="none" w="med" len="med"/>
                    </a:lnT>
                  </a:tcPr>
                </a:tc>
                <a:tc hMerge="1">
                  <a:txBody>
                    <a:bodyPr/>
                    <a:lstStyle/>
                    <a:p>
                      <a:endParaRPr lang="en-US"/>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16887472"/>
                  </a:ext>
                </a:extLst>
              </a:tr>
              <a:tr h="530651">
                <a:tc rowSpan="6">
                  <a:txBody>
                    <a:bodyPr/>
                    <a:lstStyle/>
                    <a:p>
                      <a:pPr marL="71755" marR="71755" algn="ctr">
                        <a:spcBef>
                          <a:spcPts val="0"/>
                        </a:spcBef>
                        <a:spcAft>
                          <a:spcPts val="0"/>
                        </a:spcAft>
                      </a:pPr>
                      <a:r>
                        <a:rPr lang="en-US" sz="1200" dirty="0">
                          <a:effectLst/>
                          <a:latin typeface="Century Gothic" panose="020B0502020202020204" pitchFamily="34" charset="0"/>
                        </a:rPr>
                        <a:t>To be processed</a:t>
                      </a:r>
                      <a:endParaRPr lang="en-US" sz="1200" dirty="0">
                        <a:effectLst/>
                        <a:latin typeface="Century Gothic" panose="020B0502020202020204" pitchFamily="34" charset="0"/>
                        <a:ea typeface="Times New Roman" panose="02020603050405020304" pitchFamily="18" charset="0"/>
                      </a:endParaRPr>
                    </a:p>
                  </a:txBody>
                  <a:tcPr marL="39799" marR="39799" marT="0" marB="0" vert="vert270" anchor="ctr">
                    <a:lnR w="28575" cap="flat" cmpd="sng" algn="ctr">
                      <a:solidFill>
                        <a:schemeClr val="tx1"/>
                      </a:solidFill>
                      <a:prstDash val="solid"/>
                      <a:round/>
                      <a:headEnd type="none" w="med" len="med"/>
                      <a:tailEnd type="none" w="med" len="med"/>
                    </a:lnR>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dirty="0">
                          <a:effectLst/>
                          <a:latin typeface="Century Gothic" panose="020B0502020202020204" pitchFamily="34" charset="0"/>
                        </a:rPr>
                        <a:t>X-POL</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dirty="0">
                          <a:effectLst/>
                          <a:latin typeface="Century Gothic" panose="020B0502020202020204" pitchFamily="34" charset="0"/>
                        </a:rPr>
                        <a:t>Swiss Alps</a:t>
                      </a:r>
                    </a:p>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02/2014</a:t>
                      </a:r>
                    </a:p>
                    <a:p>
                      <a:pPr marL="0" marR="0" algn="ctr">
                        <a:spcBef>
                          <a:spcPts val="0"/>
                        </a:spcBef>
                        <a:spcAft>
                          <a:spcPts val="0"/>
                        </a:spcAft>
                      </a:pPr>
                      <a:r>
                        <a:rPr lang="en-US" sz="1200">
                          <a:effectLst/>
                          <a:latin typeface="Century Gothic" panose="020B0502020202020204" pitchFamily="34" charset="0"/>
                        </a:rPr>
                        <a:t>03/2014-06/2014</a:t>
                      </a:r>
                    </a:p>
                    <a:p>
                      <a:pPr marL="0" marR="0" algn="ctr">
                        <a:spcBef>
                          <a:spcPts val="0"/>
                        </a:spcBef>
                        <a:spcAft>
                          <a:spcPts val="0"/>
                        </a:spcAft>
                      </a:pPr>
                      <a:r>
                        <a:rPr lang="en-US" sz="1200">
                          <a:effectLst/>
                          <a:latin typeface="Century Gothic" panose="020B0502020202020204" pitchFamily="34" charset="0"/>
                        </a:rPr>
                        <a:t>06/2014-05/2015</a:t>
                      </a:r>
                    </a:p>
                    <a:p>
                      <a:pPr marL="0" marR="0" algn="ctr">
                        <a:spcBef>
                          <a:spcPts val="0"/>
                        </a:spcBef>
                        <a:spcAft>
                          <a:spcPts val="0"/>
                        </a:spcAft>
                      </a:pPr>
                      <a:r>
                        <a:rPr lang="en-US" sz="1200">
                          <a:effectLst/>
                          <a:latin typeface="Century Gothic" panose="020B0502020202020204" pitchFamily="34" charset="0"/>
                        </a:rPr>
                        <a:t>11/2016-current</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Alexis Berne, EPFL</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5109605"/>
                  </a:ext>
                </a:extLst>
              </a:tr>
              <a:tr h="318391">
                <a:tc v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dirty="0">
                          <a:effectLst/>
                          <a:latin typeface="Century Gothic" panose="020B0502020202020204" pitchFamily="34" charset="0"/>
                        </a:rPr>
                        <a:t>NOXP</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a:effectLst/>
                          <a:latin typeface="Century Gothic" panose="020B0502020202020204" pitchFamily="34" charset="0"/>
                        </a:rPr>
                        <a:t>Andes, Peru</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01/18/2018-04/02/2018 (45 events)</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Boonleng Cheong, OU</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5634696"/>
                  </a:ext>
                </a:extLst>
              </a:tr>
              <a:tr h="318391">
                <a:tc v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dirty="0">
                          <a:effectLst/>
                          <a:latin typeface="Century Gothic" panose="020B0502020202020204" pitchFamily="34" charset="0"/>
                        </a:rPr>
                        <a:t>X-POL</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dirty="0">
                          <a:effectLst/>
                          <a:latin typeface="Century Gothic" panose="020B0502020202020204" pitchFamily="34" charset="0"/>
                        </a:rPr>
                        <a:t>French Cevennes</a:t>
                      </a:r>
                    </a:p>
                    <a:p>
                      <a:pPr marL="0" marR="0" algn="ctr">
                        <a:spcBef>
                          <a:spcPts val="0"/>
                        </a:spcBef>
                        <a:spcAft>
                          <a:spcPts val="0"/>
                        </a:spcAft>
                      </a:pPr>
                      <a:r>
                        <a:rPr lang="en-US" sz="1200" dirty="0">
                          <a:effectLst/>
                          <a:latin typeface="Century Gothic" panose="020B0502020202020204" pitchFamily="34" charset="0"/>
                        </a:rPr>
                        <a:t>&amp; Alps</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dirty="0">
                          <a:effectLst/>
                          <a:latin typeface="Century Gothic" panose="020B0502020202020204" pitchFamily="34" charset="0"/>
                        </a:rPr>
                        <a:t>09/2012-10/2012</a:t>
                      </a:r>
                    </a:p>
                    <a:p>
                      <a:pPr marL="0" marR="0" algn="ctr">
                        <a:spcBef>
                          <a:spcPts val="0"/>
                        </a:spcBef>
                        <a:spcAft>
                          <a:spcPts val="0"/>
                        </a:spcAft>
                      </a:pPr>
                      <a:r>
                        <a:rPr lang="en-US" sz="1200" dirty="0">
                          <a:effectLst/>
                          <a:latin typeface="Century Gothic" panose="020B0502020202020204" pitchFamily="34" charset="0"/>
                        </a:rPr>
                        <a:t>09/2013-current</a:t>
                      </a:r>
                    </a:p>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dirty="0">
                          <a:effectLst/>
                          <a:latin typeface="Century Gothic" panose="020B0502020202020204" pitchFamily="34" charset="0"/>
                        </a:rPr>
                        <a:t>Guy </a:t>
                      </a:r>
                      <a:r>
                        <a:rPr lang="en-US" sz="1200" dirty="0" err="1">
                          <a:effectLst/>
                          <a:latin typeface="Century Gothic" panose="020B0502020202020204" pitchFamily="34" charset="0"/>
                        </a:rPr>
                        <a:t>Delrieu</a:t>
                      </a:r>
                      <a:endParaRPr lang="en-US" sz="1200" dirty="0">
                        <a:effectLst/>
                        <a:latin typeface="Century Gothic" panose="020B0502020202020204" pitchFamily="34" charset="0"/>
                      </a:endParaRPr>
                    </a:p>
                    <a:p>
                      <a:pPr marL="0" marR="0" algn="ctr">
                        <a:spcBef>
                          <a:spcPts val="0"/>
                        </a:spcBef>
                        <a:spcAft>
                          <a:spcPts val="0"/>
                        </a:spcAft>
                      </a:pPr>
                      <a:r>
                        <a:rPr lang="en-US" sz="1200" dirty="0">
                          <a:effectLst/>
                          <a:latin typeface="Century Gothic" panose="020B0502020202020204" pitchFamily="34" charset="0"/>
                        </a:rPr>
                        <a:t>Univ. of Grenoble</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642921"/>
                  </a:ext>
                </a:extLst>
              </a:tr>
              <a:tr h="424521">
                <a:tc v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dirty="0">
                          <a:effectLst/>
                          <a:latin typeface="Century Gothic" panose="020B0502020202020204" pitchFamily="34" charset="0"/>
                        </a:rPr>
                        <a:t>X-POL</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a:effectLst/>
                          <a:latin typeface="Century Gothic" panose="020B0502020202020204" pitchFamily="34" charset="0"/>
                        </a:rPr>
                        <a:t>Korea</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01/14/2018-03/12/2018</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Alexis Berne, EPFL</a:t>
                      </a:r>
                    </a:p>
                    <a:p>
                      <a:pPr marL="0" marR="0" algn="ctr">
                        <a:spcBef>
                          <a:spcPts val="0"/>
                        </a:spcBef>
                        <a:spcAft>
                          <a:spcPts val="0"/>
                        </a:spcAft>
                      </a:pPr>
                      <a:r>
                        <a:rPr lang="en-US" sz="1200">
                          <a:effectLst/>
                          <a:latin typeface="Century Gothic" panose="020B0502020202020204" pitchFamily="34" charset="0"/>
                        </a:rPr>
                        <a:t>ICE-POP</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2984252"/>
                  </a:ext>
                </a:extLst>
              </a:tr>
              <a:tr h="212260">
                <a:tc v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dirty="0">
                          <a:effectLst/>
                          <a:latin typeface="Century Gothic" panose="020B0502020202020204" pitchFamily="34" charset="0"/>
                        </a:rPr>
                        <a:t>X-POL</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algn="ctr">
                        <a:spcBef>
                          <a:spcPts val="0"/>
                        </a:spcBef>
                        <a:spcAft>
                          <a:spcPts val="0"/>
                        </a:spcAft>
                      </a:pPr>
                      <a:r>
                        <a:rPr lang="en-US" sz="1200">
                          <a:effectLst/>
                          <a:latin typeface="Century Gothic" panose="020B0502020202020204" pitchFamily="34" charset="0"/>
                        </a:rPr>
                        <a:t>Arizona</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2018 summer (to be deployed)</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200">
                          <a:effectLst/>
                          <a:latin typeface="Century Gothic" panose="020B0502020202020204" pitchFamily="34" charset="0"/>
                        </a:rPr>
                        <a:t>Jonathan Gourley, OU</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4979065"/>
                  </a:ext>
                </a:extLst>
              </a:tr>
              <a:tr h="424521">
                <a:tc vMerge="1">
                  <a:txBody>
                    <a:bodyPr/>
                    <a:lstStyle/>
                    <a:p>
                      <a:endParaRPr lang="en-US"/>
                    </a:p>
                  </a:txBody>
                  <a:tcPr/>
                </a:tc>
                <a:tc>
                  <a:txBody>
                    <a:bodyPr/>
                    <a:lstStyle/>
                    <a:p>
                      <a:pPr marL="0" marR="0" algn="ctr">
                        <a:spcBef>
                          <a:spcPts val="0"/>
                        </a:spcBef>
                        <a:spcAft>
                          <a:spcPts val="0"/>
                        </a:spcAft>
                      </a:pPr>
                      <a:r>
                        <a:rPr lang="en-US" sz="1200" dirty="0">
                          <a:effectLst/>
                          <a:latin typeface="Century Gothic" panose="020B0502020202020204" pitchFamily="34" charset="0"/>
                        </a:rPr>
                        <a:t> </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L w="28575"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200">
                          <a:effectLst/>
                          <a:latin typeface="Century Gothic" panose="020B0502020202020204" pitchFamily="34" charset="0"/>
                        </a:rPr>
                        <a:t>X-POL</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tcPr>
                </a:tc>
                <a:tc gridSpan="2">
                  <a:txBody>
                    <a:bodyPr/>
                    <a:lstStyle/>
                    <a:p>
                      <a:pPr marL="0" marR="0" algn="ctr">
                        <a:spcBef>
                          <a:spcPts val="0"/>
                        </a:spcBef>
                        <a:spcAft>
                          <a:spcPts val="0"/>
                        </a:spcAft>
                      </a:pPr>
                      <a:r>
                        <a:rPr lang="fr-FR" sz="1200" dirty="0">
                          <a:effectLst/>
                          <a:latin typeface="Century Gothic" panose="020B0502020202020204" pitchFamily="34" charset="0"/>
                        </a:rPr>
                        <a:t>Sierras de Córdoba </a:t>
                      </a:r>
                      <a:r>
                        <a:rPr lang="fr-FR" sz="1200" dirty="0" err="1">
                          <a:effectLst/>
                          <a:latin typeface="Century Gothic" panose="020B0502020202020204" pitchFamily="34" charset="0"/>
                        </a:rPr>
                        <a:t>Mountain</a:t>
                      </a:r>
                      <a:r>
                        <a:rPr lang="fr-FR" sz="1200" dirty="0">
                          <a:effectLst/>
                          <a:latin typeface="Century Gothic" panose="020B0502020202020204" pitchFamily="34" charset="0"/>
                        </a:rPr>
                        <a:t> range,</a:t>
                      </a:r>
                      <a:endParaRPr lang="en-US" sz="1200" dirty="0">
                        <a:effectLst/>
                        <a:latin typeface="Century Gothic" panose="020B0502020202020204" pitchFamily="34" charset="0"/>
                      </a:endParaRPr>
                    </a:p>
                    <a:p>
                      <a:pPr marL="0" marR="0" algn="ctr">
                        <a:spcBef>
                          <a:spcPts val="0"/>
                        </a:spcBef>
                        <a:spcAft>
                          <a:spcPts val="0"/>
                        </a:spcAft>
                      </a:pPr>
                      <a:r>
                        <a:rPr lang="en-US" sz="1200" dirty="0">
                          <a:effectLst/>
                          <a:latin typeface="Century Gothic" panose="020B0502020202020204" pitchFamily="34" charset="0"/>
                        </a:rPr>
                        <a:t>Argentina</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tcPr>
                </a:tc>
                <a:tc hMerge="1">
                  <a:txBody>
                    <a:bodyPr/>
                    <a:lstStyle/>
                    <a:p>
                      <a:endParaRPr lang="en-US"/>
                    </a:p>
                  </a:txBody>
                  <a:tcPr/>
                </a:tc>
                <a:tc>
                  <a:txBody>
                    <a:bodyPr/>
                    <a:lstStyle/>
                    <a:p>
                      <a:pPr marL="0" marR="0" algn="ctr">
                        <a:spcBef>
                          <a:spcPts val="0"/>
                        </a:spcBef>
                        <a:spcAft>
                          <a:spcPts val="0"/>
                        </a:spcAft>
                      </a:pPr>
                      <a:r>
                        <a:rPr lang="en-US" sz="1200">
                          <a:effectLst/>
                          <a:latin typeface="Century Gothic" panose="020B0502020202020204" pitchFamily="34" charset="0"/>
                        </a:rPr>
                        <a:t>2018 (to be deployed)</a:t>
                      </a:r>
                    </a:p>
                    <a:p>
                      <a:pPr marL="0" marR="0" algn="ctr">
                        <a:spcBef>
                          <a:spcPts val="0"/>
                        </a:spcBef>
                        <a:spcAft>
                          <a:spcPts val="0"/>
                        </a:spcAft>
                      </a:pPr>
                      <a:r>
                        <a:rPr lang="en-US" sz="1200">
                          <a:effectLst/>
                          <a:latin typeface="Century Gothic" panose="020B0502020202020204" pitchFamily="34" charset="0"/>
                        </a:rPr>
                        <a:t> </a:t>
                      </a:r>
                      <a:endParaRPr lang="en-US" sz="120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200" dirty="0">
                          <a:effectLst/>
                          <a:latin typeface="Century Gothic" panose="020B0502020202020204" pitchFamily="34" charset="0"/>
                        </a:rPr>
                        <a:t>Joseph C. Hardin,</a:t>
                      </a:r>
                    </a:p>
                    <a:p>
                      <a:pPr marL="0" marR="0" algn="ctr">
                        <a:spcBef>
                          <a:spcPts val="0"/>
                        </a:spcBef>
                        <a:spcAft>
                          <a:spcPts val="0"/>
                        </a:spcAft>
                      </a:pPr>
                      <a:r>
                        <a:rPr lang="en-US" sz="1200" dirty="0">
                          <a:effectLst/>
                          <a:latin typeface="Century Gothic" panose="020B0502020202020204" pitchFamily="34" charset="0"/>
                        </a:rPr>
                        <a:t>Pacific Northwest National Laboratory</a:t>
                      </a:r>
                      <a:endParaRPr lang="en-US" sz="1200" dirty="0">
                        <a:effectLst/>
                        <a:latin typeface="Century Gothic" panose="020B0502020202020204" pitchFamily="34" charset="0"/>
                        <a:ea typeface="Times New Roman" panose="02020603050405020304" pitchFamily="18" charset="0"/>
                      </a:endParaRPr>
                    </a:p>
                  </a:txBody>
                  <a:tcPr marL="39799" marR="39799"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52060381"/>
                  </a:ext>
                </a:extLst>
              </a:tr>
            </a:tbl>
          </a:graphicData>
        </a:graphic>
      </p:graphicFrame>
    </p:spTree>
    <p:extLst>
      <p:ext uri="{BB962C8B-B14F-4D97-AF65-F5344CB8AC3E}">
        <p14:creationId xmlns:p14="http://schemas.microsoft.com/office/powerpoint/2010/main" val="2950988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746" y="0"/>
            <a:ext cx="12192000" cy="6848856"/>
            <a:chOff x="0" y="0"/>
            <a:chExt cx="12192000" cy="6848856"/>
          </a:xfrm>
        </p:grpSpPr>
        <p:sp>
          <p:nvSpPr>
            <p:cNvPr id="4" name="Rectangle 3"/>
            <p:cNvSpPr/>
            <p:nvPr/>
          </p:nvSpPr>
          <p:spPr>
            <a:xfrm>
              <a:off x="0" y="850392"/>
              <a:ext cx="12192000" cy="563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200" y="0"/>
              <a:ext cx="1828800" cy="1000853"/>
            </a:xfrm>
            <a:prstGeom prst="ellipse">
              <a:avLst/>
            </a:prstGeom>
            <a:ln>
              <a:noFill/>
            </a:ln>
            <a:effectLst>
              <a:softEdge rad="112500"/>
            </a:effectLst>
          </p:spPr>
        </p:pic>
      </p:grpSp>
      <p:sp>
        <p:nvSpPr>
          <p:cNvPr id="18" name="TextBox 17"/>
          <p:cNvSpPr txBox="1"/>
          <p:nvPr/>
        </p:nvSpPr>
        <p:spPr>
          <a:xfrm>
            <a:off x="7781" y="6532"/>
            <a:ext cx="12191999" cy="954107"/>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Multi-regional Satellite Precipitation Products Evaluation over Complex Terrain</a:t>
            </a:r>
          </a:p>
        </p:txBody>
      </p:sp>
      <p:pic>
        <p:nvPicPr>
          <p:cNvPr id="2" name="Picture 1"/>
          <p:cNvPicPr>
            <a:picLocks noChangeAspect="1"/>
          </p:cNvPicPr>
          <p:nvPr/>
        </p:nvPicPr>
        <p:blipFill>
          <a:blip r:embed="rId3"/>
          <a:stretch>
            <a:fillRect/>
          </a:stretch>
        </p:blipFill>
        <p:spPr>
          <a:xfrm>
            <a:off x="2537299" y="860292"/>
            <a:ext cx="7125182" cy="5337054"/>
          </a:xfrm>
          <a:prstGeom prst="rect">
            <a:avLst/>
          </a:prstGeom>
        </p:spPr>
      </p:pic>
      <p:sp>
        <p:nvSpPr>
          <p:cNvPr id="12" name="TextBox 11"/>
          <p:cNvSpPr txBox="1"/>
          <p:nvPr/>
        </p:nvSpPr>
        <p:spPr>
          <a:xfrm>
            <a:off x="7780" y="6097238"/>
            <a:ext cx="12192000" cy="415498"/>
          </a:xfrm>
          <a:prstGeom prst="rect">
            <a:avLst/>
          </a:prstGeom>
          <a:noFill/>
        </p:spPr>
        <p:txBody>
          <a:bodyPr wrap="square" rtlCol="0">
            <a:spAutoFit/>
          </a:bodyPr>
          <a:lstStyle/>
          <a:p>
            <a:r>
              <a:rPr lang="en-US" sz="1050" dirty="0">
                <a:solidFill>
                  <a:schemeClr val="tx1">
                    <a:lumMod val="50000"/>
                    <a:lumOff val="50000"/>
                  </a:schemeClr>
                </a:solidFill>
                <a:latin typeface="Century Gothic" panose="020B0502020202020204" pitchFamily="34" charset="0"/>
              </a:rPr>
              <a:t>Derin, Y., E. N. </a:t>
            </a:r>
            <a:r>
              <a:rPr lang="en-US" sz="1050" dirty="0" err="1">
                <a:solidFill>
                  <a:schemeClr val="tx1">
                    <a:lumMod val="50000"/>
                    <a:lumOff val="50000"/>
                  </a:schemeClr>
                </a:solidFill>
                <a:latin typeface="Century Gothic" panose="020B0502020202020204" pitchFamily="34" charset="0"/>
              </a:rPr>
              <a:t>Anagnostou</a:t>
            </a:r>
            <a:r>
              <a:rPr lang="en-US" sz="1050" dirty="0">
                <a:solidFill>
                  <a:schemeClr val="tx1">
                    <a:lumMod val="50000"/>
                    <a:lumOff val="50000"/>
                  </a:schemeClr>
                </a:solidFill>
                <a:latin typeface="Century Gothic" panose="020B0502020202020204" pitchFamily="34" charset="0"/>
              </a:rPr>
              <a:t>, A. Berne, M. </a:t>
            </a:r>
            <a:r>
              <a:rPr lang="en-US" sz="1050" dirty="0" err="1">
                <a:solidFill>
                  <a:schemeClr val="tx1">
                    <a:lumMod val="50000"/>
                    <a:lumOff val="50000"/>
                  </a:schemeClr>
                </a:solidFill>
                <a:latin typeface="Century Gothic" panose="020B0502020202020204" pitchFamily="34" charset="0"/>
              </a:rPr>
              <a:t>Borga</a:t>
            </a:r>
            <a:r>
              <a:rPr lang="en-US" sz="1050" dirty="0">
                <a:solidFill>
                  <a:schemeClr val="tx1">
                    <a:lumMod val="50000"/>
                    <a:lumOff val="50000"/>
                  </a:schemeClr>
                </a:solidFill>
                <a:latin typeface="Century Gothic" panose="020B0502020202020204" pitchFamily="34" charset="0"/>
              </a:rPr>
              <a:t>, B. </a:t>
            </a:r>
            <a:r>
              <a:rPr lang="en-US" sz="1050" dirty="0" err="1">
                <a:solidFill>
                  <a:schemeClr val="tx1">
                    <a:lumMod val="50000"/>
                    <a:lumOff val="50000"/>
                  </a:schemeClr>
                </a:solidFill>
                <a:latin typeface="Century Gothic" panose="020B0502020202020204" pitchFamily="34" charset="0"/>
              </a:rPr>
              <a:t>Boudevillain</a:t>
            </a:r>
            <a:r>
              <a:rPr lang="en-US" sz="1050" dirty="0">
                <a:solidFill>
                  <a:schemeClr val="tx1">
                    <a:lumMod val="50000"/>
                    <a:lumOff val="50000"/>
                  </a:schemeClr>
                </a:solidFill>
                <a:latin typeface="Century Gothic" panose="020B0502020202020204" pitchFamily="34" charset="0"/>
              </a:rPr>
              <a:t>, W. </a:t>
            </a:r>
            <a:r>
              <a:rPr lang="en-US" sz="1050" dirty="0" err="1">
                <a:solidFill>
                  <a:schemeClr val="tx1">
                    <a:lumMod val="50000"/>
                    <a:lumOff val="50000"/>
                  </a:schemeClr>
                </a:solidFill>
                <a:latin typeface="Century Gothic" panose="020B0502020202020204" pitchFamily="34" charset="0"/>
              </a:rPr>
              <a:t>Buytaert</a:t>
            </a:r>
            <a:r>
              <a:rPr lang="en-US" sz="1050" dirty="0">
                <a:solidFill>
                  <a:schemeClr val="tx1">
                    <a:lumMod val="50000"/>
                    <a:lumOff val="50000"/>
                  </a:schemeClr>
                </a:solidFill>
                <a:latin typeface="Century Gothic" panose="020B0502020202020204" pitchFamily="34" charset="0"/>
              </a:rPr>
              <a:t>, C-H. Chang, G. </a:t>
            </a:r>
            <a:r>
              <a:rPr lang="en-US" sz="1050" dirty="0" err="1">
                <a:solidFill>
                  <a:schemeClr val="tx1">
                    <a:lumMod val="50000"/>
                    <a:lumOff val="50000"/>
                  </a:schemeClr>
                </a:solidFill>
                <a:latin typeface="Century Gothic" panose="020B0502020202020204" pitchFamily="34" charset="0"/>
              </a:rPr>
              <a:t>Delrieu</a:t>
            </a:r>
            <a:r>
              <a:rPr lang="en-US" sz="1050" dirty="0">
                <a:solidFill>
                  <a:schemeClr val="tx1">
                    <a:lumMod val="50000"/>
                    <a:lumOff val="50000"/>
                  </a:schemeClr>
                </a:solidFill>
                <a:latin typeface="Century Gothic" panose="020B0502020202020204" pitchFamily="34" charset="0"/>
              </a:rPr>
              <a:t>, Y. Hong, Y. C. Hsu, W. </a:t>
            </a:r>
            <a:r>
              <a:rPr lang="en-US" sz="1050" dirty="0" err="1">
                <a:solidFill>
                  <a:schemeClr val="tx1">
                    <a:lumMod val="50000"/>
                    <a:lumOff val="50000"/>
                  </a:schemeClr>
                </a:solidFill>
                <a:latin typeface="Century Gothic" panose="020B0502020202020204" pitchFamily="34" charset="0"/>
              </a:rPr>
              <a:t>Lavado-Casimiro</a:t>
            </a:r>
            <a:r>
              <a:rPr lang="en-US" sz="1050" dirty="0">
                <a:solidFill>
                  <a:schemeClr val="tx1">
                    <a:lumMod val="50000"/>
                    <a:lumOff val="50000"/>
                  </a:schemeClr>
                </a:solidFill>
                <a:latin typeface="Century Gothic" panose="020B0502020202020204" pitchFamily="34" charset="0"/>
              </a:rPr>
              <a:t>, B. </a:t>
            </a:r>
            <a:r>
              <a:rPr lang="en-US" sz="1050" dirty="0" err="1">
                <a:solidFill>
                  <a:schemeClr val="tx1">
                    <a:lumMod val="50000"/>
                    <a:lumOff val="50000"/>
                  </a:schemeClr>
                </a:solidFill>
                <a:latin typeface="Century Gothic" panose="020B0502020202020204" pitchFamily="34" charset="0"/>
              </a:rPr>
              <a:t>Manz</a:t>
            </a:r>
            <a:r>
              <a:rPr lang="en-US" sz="1050" dirty="0">
                <a:solidFill>
                  <a:schemeClr val="tx1">
                    <a:lumMod val="50000"/>
                    <a:lumOff val="50000"/>
                  </a:schemeClr>
                </a:solidFill>
                <a:latin typeface="Century Gothic" panose="020B0502020202020204" pitchFamily="34" charset="0"/>
              </a:rPr>
              <a:t>, S. </a:t>
            </a:r>
            <a:r>
              <a:rPr lang="en-US" sz="1050" dirty="0" err="1">
                <a:solidFill>
                  <a:schemeClr val="tx1">
                    <a:lumMod val="50000"/>
                    <a:lumOff val="50000"/>
                  </a:schemeClr>
                </a:solidFill>
                <a:latin typeface="Century Gothic" panose="020B0502020202020204" pitchFamily="34" charset="0"/>
              </a:rPr>
              <a:t>Moges</a:t>
            </a:r>
            <a:r>
              <a:rPr lang="en-US" sz="1050" dirty="0">
                <a:solidFill>
                  <a:schemeClr val="tx1">
                    <a:lumMod val="50000"/>
                    <a:lumOff val="50000"/>
                  </a:schemeClr>
                </a:solidFill>
                <a:latin typeface="Century Gothic" panose="020B0502020202020204" pitchFamily="34" charset="0"/>
              </a:rPr>
              <a:t>, E. I. </a:t>
            </a:r>
            <a:r>
              <a:rPr lang="en-US" sz="1050" dirty="0" err="1">
                <a:solidFill>
                  <a:schemeClr val="tx1">
                    <a:lumMod val="50000"/>
                    <a:lumOff val="50000"/>
                  </a:schemeClr>
                </a:solidFill>
                <a:latin typeface="Century Gothic" panose="020B0502020202020204" pitchFamily="34" charset="0"/>
              </a:rPr>
              <a:t>Nikolopoulos</a:t>
            </a:r>
            <a:r>
              <a:rPr lang="en-US" sz="1050" dirty="0">
                <a:solidFill>
                  <a:schemeClr val="tx1">
                    <a:lumMod val="50000"/>
                    <a:lumOff val="50000"/>
                  </a:schemeClr>
                </a:solidFill>
                <a:latin typeface="Century Gothic" panose="020B0502020202020204" pitchFamily="34" charset="0"/>
              </a:rPr>
              <a:t>, D. </a:t>
            </a:r>
            <a:r>
              <a:rPr lang="en-US" sz="1050" dirty="0" err="1">
                <a:solidFill>
                  <a:schemeClr val="tx1">
                    <a:lumMod val="50000"/>
                    <a:lumOff val="50000"/>
                  </a:schemeClr>
                </a:solidFill>
                <a:latin typeface="Century Gothic" panose="020B0502020202020204" pitchFamily="34" charset="0"/>
              </a:rPr>
              <a:t>Sahlu</a:t>
            </a:r>
            <a:r>
              <a:rPr lang="en-US" sz="1050" dirty="0">
                <a:solidFill>
                  <a:schemeClr val="tx1">
                    <a:lumMod val="50000"/>
                    <a:lumOff val="50000"/>
                  </a:schemeClr>
                </a:solidFill>
                <a:latin typeface="Century Gothic" panose="020B0502020202020204" pitchFamily="34" charset="0"/>
              </a:rPr>
              <a:t>, F. Salerno, J-P. Rodrigues-Sanchez, H. J. </a:t>
            </a:r>
            <a:r>
              <a:rPr lang="en-US" sz="1050" dirty="0" err="1">
                <a:solidFill>
                  <a:schemeClr val="tx1">
                    <a:lumMod val="50000"/>
                    <a:lumOff val="50000"/>
                  </a:schemeClr>
                </a:solidFill>
                <a:latin typeface="Century Gothic" panose="020B0502020202020204" pitchFamily="34" charset="0"/>
              </a:rPr>
              <a:t>Vergera</a:t>
            </a:r>
            <a:r>
              <a:rPr lang="en-US" sz="1050" dirty="0">
                <a:solidFill>
                  <a:schemeClr val="tx1">
                    <a:lumMod val="50000"/>
                    <a:lumOff val="50000"/>
                  </a:schemeClr>
                </a:solidFill>
                <a:latin typeface="Century Gothic" panose="020B0502020202020204" pitchFamily="34" charset="0"/>
              </a:rPr>
              <a:t>, and K. K. Yilmaz, 2016: Multi-regional satellite precipitation products evaluation over complex terrain. J. Hydrometeor., 17, 1817-1836.</a:t>
            </a:r>
          </a:p>
        </p:txBody>
      </p:sp>
      <p:grpSp>
        <p:nvGrpSpPr>
          <p:cNvPr id="10" name="Group 9">
            <a:extLst>
              <a:ext uri="{FF2B5EF4-FFF2-40B4-BE49-F238E27FC236}">
                <a16:creationId xmlns:a16="http://schemas.microsoft.com/office/drawing/2014/main" id="{1A85102F-1A00-4992-9BC9-97F4B425D199}"/>
              </a:ext>
            </a:extLst>
          </p:cNvPr>
          <p:cNvGrpSpPr/>
          <p:nvPr/>
        </p:nvGrpSpPr>
        <p:grpSpPr>
          <a:xfrm>
            <a:off x="10009870" y="1583521"/>
            <a:ext cx="2707648" cy="938302"/>
            <a:chOff x="-1373658" y="-1471576"/>
            <a:chExt cx="2765579" cy="938302"/>
          </a:xfrm>
        </p:grpSpPr>
        <p:sp>
          <p:nvSpPr>
            <p:cNvPr id="11" name="TextBox 10">
              <a:extLst>
                <a:ext uri="{FF2B5EF4-FFF2-40B4-BE49-F238E27FC236}">
                  <a16:creationId xmlns:a16="http://schemas.microsoft.com/office/drawing/2014/main" id="{AD76A049-11EF-4CBE-AD34-101976E30F72}"/>
                </a:ext>
              </a:extLst>
            </p:cNvPr>
            <p:cNvSpPr txBox="1"/>
            <p:nvPr/>
          </p:nvSpPr>
          <p:spPr>
            <a:xfrm>
              <a:off x="-1099338" y="-1471576"/>
              <a:ext cx="1640809" cy="584775"/>
            </a:xfrm>
            <a:prstGeom prst="rect">
              <a:avLst/>
            </a:prstGeom>
            <a:noFill/>
          </p:spPr>
          <p:txBody>
            <a:bodyPr wrap="square" rtlCol="0">
              <a:spAutoFit/>
            </a:bodyPr>
            <a:lstStyle/>
            <a:p>
              <a:r>
                <a:rPr lang="en-US" sz="1600" b="1" dirty="0">
                  <a:latin typeface="Century Gothic" panose="020B0502020202020204" pitchFamily="34" charset="0"/>
                  <a:cs typeface="Times New Roman" panose="02020603050405020304" pitchFamily="18" charset="0"/>
                </a:rPr>
                <a:t>Rain Gauge corrected SBR</a:t>
              </a:r>
            </a:p>
          </p:txBody>
        </p:sp>
        <p:sp>
          <p:nvSpPr>
            <p:cNvPr id="15" name="Rectangle 14">
              <a:extLst>
                <a:ext uri="{FF2B5EF4-FFF2-40B4-BE49-F238E27FC236}">
                  <a16:creationId xmlns:a16="http://schemas.microsoft.com/office/drawing/2014/main" id="{0B6F2085-625F-4F4E-BF4B-F4FC5B6423BC}"/>
                </a:ext>
              </a:extLst>
            </p:cNvPr>
            <p:cNvSpPr/>
            <p:nvPr/>
          </p:nvSpPr>
          <p:spPr>
            <a:xfrm>
              <a:off x="-1373658" y="-1423703"/>
              <a:ext cx="274320" cy="27432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6" name="Rectangle 15">
              <a:extLst>
                <a:ext uri="{FF2B5EF4-FFF2-40B4-BE49-F238E27FC236}">
                  <a16:creationId xmlns:a16="http://schemas.microsoft.com/office/drawing/2014/main" id="{5A03A3B5-5616-46E7-82D0-BAD9C7F58CFB}"/>
                </a:ext>
              </a:extLst>
            </p:cNvPr>
            <p:cNvSpPr/>
            <p:nvPr/>
          </p:nvSpPr>
          <p:spPr>
            <a:xfrm>
              <a:off x="-1373658" y="-988470"/>
              <a:ext cx="274320" cy="2743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extBox 16">
              <a:extLst>
                <a:ext uri="{FF2B5EF4-FFF2-40B4-BE49-F238E27FC236}">
                  <a16:creationId xmlns:a16="http://schemas.microsoft.com/office/drawing/2014/main" id="{348467FA-64F8-44D6-824C-D7963A50FB09}"/>
                </a:ext>
              </a:extLst>
            </p:cNvPr>
            <p:cNvSpPr txBox="1"/>
            <p:nvPr/>
          </p:nvSpPr>
          <p:spPr>
            <a:xfrm>
              <a:off x="-1099338" y="-1035976"/>
              <a:ext cx="2491259" cy="502702"/>
            </a:xfrm>
            <a:prstGeom prst="rect">
              <a:avLst/>
            </a:prstGeom>
            <a:noFill/>
          </p:spPr>
          <p:txBody>
            <a:bodyPr wrap="square" rtlCol="0">
              <a:spAutoFit/>
            </a:bodyPr>
            <a:lstStyle/>
            <a:p>
              <a:endParaRPr lang="en-US" sz="1600" b="1" baseline="-25000" dirty="0">
                <a:latin typeface="Century Gothic" panose="020B0502020202020204" pitchFamily="34" charset="0"/>
                <a:cs typeface="Times New Roman" panose="02020603050405020304" pitchFamily="18" charset="0"/>
              </a:endParaRPr>
            </a:p>
            <a:p>
              <a:r>
                <a:rPr lang="en-US" sz="1600" b="1" dirty="0">
                  <a:latin typeface="Century Gothic" panose="020B0502020202020204" pitchFamily="34" charset="0"/>
                  <a:cs typeface="Times New Roman" panose="02020603050405020304" pitchFamily="18" charset="0"/>
                </a:rPr>
                <a:t>Satellite only SBR</a:t>
              </a:r>
            </a:p>
          </p:txBody>
        </p:sp>
      </p:grpSp>
    </p:spTree>
    <p:extLst>
      <p:ext uri="{BB962C8B-B14F-4D97-AF65-F5344CB8AC3E}">
        <p14:creationId xmlns:p14="http://schemas.microsoft.com/office/powerpoint/2010/main" val="3495845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746" y="0"/>
            <a:ext cx="12192000" cy="6848856"/>
            <a:chOff x="0" y="0"/>
            <a:chExt cx="12192000" cy="6848856"/>
          </a:xfrm>
        </p:grpSpPr>
        <p:sp>
          <p:nvSpPr>
            <p:cNvPr id="4" name="Rectangle 3"/>
            <p:cNvSpPr/>
            <p:nvPr/>
          </p:nvSpPr>
          <p:spPr>
            <a:xfrm>
              <a:off x="0" y="850392"/>
              <a:ext cx="12192000" cy="563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200" y="0"/>
              <a:ext cx="1828800" cy="1000853"/>
            </a:xfrm>
            <a:prstGeom prst="ellipse">
              <a:avLst/>
            </a:prstGeom>
            <a:ln>
              <a:noFill/>
            </a:ln>
            <a:effectLst>
              <a:softEdge rad="112500"/>
            </a:effectLst>
          </p:spPr>
        </p:pic>
      </p:grpSp>
      <p:sp>
        <p:nvSpPr>
          <p:cNvPr id="18" name="TextBox 17"/>
          <p:cNvSpPr txBox="1"/>
          <p:nvPr/>
        </p:nvSpPr>
        <p:spPr>
          <a:xfrm>
            <a:off x="7781" y="6532"/>
            <a:ext cx="12191999" cy="954107"/>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Multi-regional Satellite Precipitation Products Evaluation over Complex Terrain</a:t>
            </a:r>
          </a:p>
        </p:txBody>
      </p:sp>
      <p:sp>
        <p:nvSpPr>
          <p:cNvPr id="12" name="TextBox 11"/>
          <p:cNvSpPr txBox="1"/>
          <p:nvPr/>
        </p:nvSpPr>
        <p:spPr>
          <a:xfrm>
            <a:off x="7780" y="6097238"/>
            <a:ext cx="12192000" cy="415498"/>
          </a:xfrm>
          <a:prstGeom prst="rect">
            <a:avLst/>
          </a:prstGeom>
          <a:noFill/>
        </p:spPr>
        <p:txBody>
          <a:bodyPr wrap="square" rtlCol="0">
            <a:spAutoFit/>
          </a:bodyPr>
          <a:lstStyle/>
          <a:p>
            <a:r>
              <a:rPr lang="en-US" sz="1050" dirty="0">
                <a:solidFill>
                  <a:schemeClr val="tx1">
                    <a:lumMod val="50000"/>
                    <a:lumOff val="50000"/>
                  </a:schemeClr>
                </a:solidFill>
                <a:latin typeface="Century Gothic" panose="020B0502020202020204" pitchFamily="34" charset="0"/>
              </a:rPr>
              <a:t>Derin, Y., E. N. </a:t>
            </a:r>
            <a:r>
              <a:rPr lang="en-US" sz="1050" dirty="0" err="1">
                <a:solidFill>
                  <a:schemeClr val="tx1">
                    <a:lumMod val="50000"/>
                    <a:lumOff val="50000"/>
                  </a:schemeClr>
                </a:solidFill>
                <a:latin typeface="Century Gothic" panose="020B0502020202020204" pitchFamily="34" charset="0"/>
              </a:rPr>
              <a:t>Anagnostou</a:t>
            </a:r>
            <a:r>
              <a:rPr lang="en-US" sz="1050" dirty="0">
                <a:solidFill>
                  <a:schemeClr val="tx1">
                    <a:lumMod val="50000"/>
                    <a:lumOff val="50000"/>
                  </a:schemeClr>
                </a:solidFill>
                <a:latin typeface="Century Gothic" panose="020B0502020202020204" pitchFamily="34" charset="0"/>
              </a:rPr>
              <a:t>, A. Berne, M. </a:t>
            </a:r>
            <a:r>
              <a:rPr lang="en-US" sz="1050" dirty="0" err="1">
                <a:solidFill>
                  <a:schemeClr val="tx1">
                    <a:lumMod val="50000"/>
                    <a:lumOff val="50000"/>
                  </a:schemeClr>
                </a:solidFill>
                <a:latin typeface="Century Gothic" panose="020B0502020202020204" pitchFamily="34" charset="0"/>
              </a:rPr>
              <a:t>Borga</a:t>
            </a:r>
            <a:r>
              <a:rPr lang="en-US" sz="1050" dirty="0">
                <a:solidFill>
                  <a:schemeClr val="tx1">
                    <a:lumMod val="50000"/>
                    <a:lumOff val="50000"/>
                  </a:schemeClr>
                </a:solidFill>
                <a:latin typeface="Century Gothic" panose="020B0502020202020204" pitchFamily="34" charset="0"/>
              </a:rPr>
              <a:t>, B. </a:t>
            </a:r>
            <a:r>
              <a:rPr lang="en-US" sz="1050" dirty="0" err="1">
                <a:solidFill>
                  <a:schemeClr val="tx1">
                    <a:lumMod val="50000"/>
                    <a:lumOff val="50000"/>
                  </a:schemeClr>
                </a:solidFill>
                <a:latin typeface="Century Gothic" panose="020B0502020202020204" pitchFamily="34" charset="0"/>
              </a:rPr>
              <a:t>Boudevillain</a:t>
            </a:r>
            <a:r>
              <a:rPr lang="en-US" sz="1050" dirty="0">
                <a:solidFill>
                  <a:schemeClr val="tx1">
                    <a:lumMod val="50000"/>
                    <a:lumOff val="50000"/>
                  </a:schemeClr>
                </a:solidFill>
                <a:latin typeface="Century Gothic" panose="020B0502020202020204" pitchFamily="34" charset="0"/>
              </a:rPr>
              <a:t>, W. </a:t>
            </a:r>
            <a:r>
              <a:rPr lang="en-US" sz="1050" dirty="0" err="1">
                <a:solidFill>
                  <a:schemeClr val="tx1">
                    <a:lumMod val="50000"/>
                    <a:lumOff val="50000"/>
                  </a:schemeClr>
                </a:solidFill>
                <a:latin typeface="Century Gothic" panose="020B0502020202020204" pitchFamily="34" charset="0"/>
              </a:rPr>
              <a:t>Buytaert</a:t>
            </a:r>
            <a:r>
              <a:rPr lang="en-US" sz="1050" dirty="0">
                <a:solidFill>
                  <a:schemeClr val="tx1">
                    <a:lumMod val="50000"/>
                    <a:lumOff val="50000"/>
                  </a:schemeClr>
                </a:solidFill>
                <a:latin typeface="Century Gothic" panose="020B0502020202020204" pitchFamily="34" charset="0"/>
              </a:rPr>
              <a:t>, C-H. Chang, G. </a:t>
            </a:r>
            <a:r>
              <a:rPr lang="en-US" sz="1050" dirty="0" err="1">
                <a:solidFill>
                  <a:schemeClr val="tx1">
                    <a:lumMod val="50000"/>
                    <a:lumOff val="50000"/>
                  </a:schemeClr>
                </a:solidFill>
                <a:latin typeface="Century Gothic" panose="020B0502020202020204" pitchFamily="34" charset="0"/>
              </a:rPr>
              <a:t>Delrieu</a:t>
            </a:r>
            <a:r>
              <a:rPr lang="en-US" sz="1050" dirty="0">
                <a:solidFill>
                  <a:schemeClr val="tx1">
                    <a:lumMod val="50000"/>
                    <a:lumOff val="50000"/>
                  </a:schemeClr>
                </a:solidFill>
                <a:latin typeface="Century Gothic" panose="020B0502020202020204" pitchFamily="34" charset="0"/>
              </a:rPr>
              <a:t>, Y. Hong, Y. C. Hsu, W. </a:t>
            </a:r>
            <a:r>
              <a:rPr lang="en-US" sz="1050" dirty="0" err="1">
                <a:solidFill>
                  <a:schemeClr val="tx1">
                    <a:lumMod val="50000"/>
                    <a:lumOff val="50000"/>
                  </a:schemeClr>
                </a:solidFill>
                <a:latin typeface="Century Gothic" panose="020B0502020202020204" pitchFamily="34" charset="0"/>
              </a:rPr>
              <a:t>Lavado-Casimiro</a:t>
            </a:r>
            <a:r>
              <a:rPr lang="en-US" sz="1050" dirty="0">
                <a:solidFill>
                  <a:schemeClr val="tx1">
                    <a:lumMod val="50000"/>
                    <a:lumOff val="50000"/>
                  </a:schemeClr>
                </a:solidFill>
                <a:latin typeface="Century Gothic" panose="020B0502020202020204" pitchFamily="34" charset="0"/>
              </a:rPr>
              <a:t>, B. </a:t>
            </a:r>
            <a:r>
              <a:rPr lang="en-US" sz="1050" dirty="0" err="1">
                <a:solidFill>
                  <a:schemeClr val="tx1">
                    <a:lumMod val="50000"/>
                    <a:lumOff val="50000"/>
                  </a:schemeClr>
                </a:solidFill>
                <a:latin typeface="Century Gothic" panose="020B0502020202020204" pitchFamily="34" charset="0"/>
              </a:rPr>
              <a:t>Manz</a:t>
            </a:r>
            <a:r>
              <a:rPr lang="en-US" sz="1050" dirty="0">
                <a:solidFill>
                  <a:schemeClr val="tx1">
                    <a:lumMod val="50000"/>
                    <a:lumOff val="50000"/>
                  </a:schemeClr>
                </a:solidFill>
                <a:latin typeface="Century Gothic" panose="020B0502020202020204" pitchFamily="34" charset="0"/>
              </a:rPr>
              <a:t>, S. </a:t>
            </a:r>
            <a:r>
              <a:rPr lang="en-US" sz="1050" dirty="0" err="1">
                <a:solidFill>
                  <a:schemeClr val="tx1">
                    <a:lumMod val="50000"/>
                    <a:lumOff val="50000"/>
                  </a:schemeClr>
                </a:solidFill>
                <a:latin typeface="Century Gothic" panose="020B0502020202020204" pitchFamily="34" charset="0"/>
              </a:rPr>
              <a:t>Moges</a:t>
            </a:r>
            <a:r>
              <a:rPr lang="en-US" sz="1050" dirty="0">
                <a:solidFill>
                  <a:schemeClr val="tx1">
                    <a:lumMod val="50000"/>
                    <a:lumOff val="50000"/>
                  </a:schemeClr>
                </a:solidFill>
                <a:latin typeface="Century Gothic" panose="020B0502020202020204" pitchFamily="34" charset="0"/>
              </a:rPr>
              <a:t>, E. I. </a:t>
            </a:r>
            <a:r>
              <a:rPr lang="en-US" sz="1050" dirty="0" err="1">
                <a:solidFill>
                  <a:schemeClr val="tx1">
                    <a:lumMod val="50000"/>
                    <a:lumOff val="50000"/>
                  </a:schemeClr>
                </a:solidFill>
                <a:latin typeface="Century Gothic" panose="020B0502020202020204" pitchFamily="34" charset="0"/>
              </a:rPr>
              <a:t>Nikolopoulos</a:t>
            </a:r>
            <a:r>
              <a:rPr lang="en-US" sz="1050" dirty="0">
                <a:solidFill>
                  <a:schemeClr val="tx1">
                    <a:lumMod val="50000"/>
                    <a:lumOff val="50000"/>
                  </a:schemeClr>
                </a:solidFill>
                <a:latin typeface="Century Gothic" panose="020B0502020202020204" pitchFamily="34" charset="0"/>
              </a:rPr>
              <a:t>, D. </a:t>
            </a:r>
            <a:r>
              <a:rPr lang="en-US" sz="1050" dirty="0" err="1">
                <a:solidFill>
                  <a:schemeClr val="tx1">
                    <a:lumMod val="50000"/>
                    <a:lumOff val="50000"/>
                  </a:schemeClr>
                </a:solidFill>
                <a:latin typeface="Century Gothic" panose="020B0502020202020204" pitchFamily="34" charset="0"/>
              </a:rPr>
              <a:t>Sahlu</a:t>
            </a:r>
            <a:r>
              <a:rPr lang="en-US" sz="1050" dirty="0">
                <a:solidFill>
                  <a:schemeClr val="tx1">
                    <a:lumMod val="50000"/>
                    <a:lumOff val="50000"/>
                  </a:schemeClr>
                </a:solidFill>
                <a:latin typeface="Century Gothic" panose="020B0502020202020204" pitchFamily="34" charset="0"/>
              </a:rPr>
              <a:t>, F. Salerno, J-P. Rodrigues-Sanchez, H. J. </a:t>
            </a:r>
            <a:r>
              <a:rPr lang="en-US" sz="1050" dirty="0" err="1">
                <a:solidFill>
                  <a:schemeClr val="tx1">
                    <a:lumMod val="50000"/>
                    <a:lumOff val="50000"/>
                  </a:schemeClr>
                </a:solidFill>
                <a:latin typeface="Century Gothic" panose="020B0502020202020204" pitchFamily="34" charset="0"/>
              </a:rPr>
              <a:t>Vergera</a:t>
            </a:r>
            <a:r>
              <a:rPr lang="en-US" sz="1050" dirty="0">
                <a:solidFill>
                  <a:schemeClr val="tx1">
                    <a:lumMod val="50000"/>
                    <a:lumOff val="50000"/>
                  </a:schemeClr>
                </a:solidFill>
                <a:latin typeface="Century Gothic" panose="020B0502020202020204" pitchFamily="34" charset="0"/>
              </a:rPr>
              <a:t>, and K. K. Yilmaz: Multi-regional Evaluation of Satellite Precipitation Product IMERG over Complex Terrains. Under Preparation.</a:t>
            </a:r>
          </a:p>
        </p:txBody>
      </p:sp>
      <p:pic>
        <p:nvPicPr>
          <p:cNvPr id="3" name="Picture 2">
            <a:extLst>
              <a:ext uri="{FF2B5EF4-FFF2-40B4-BE49-F238E27FC236}">
                <a16:creationId xmlns:a16="http://schemas.microsoft.com/office/drawing/2014/main" id="{9F6D523F-081D-407E-A30F-79D5584A2E6D}"/>
              </a:ext>
            </a:extLst>
          </p:cNvPr>
          <p:cNvPicPr>
            <a:picLocks noChangeAspect="1"/>
          </p:cNvPicPr>
          <p:nvPr/>
        </p:nvPicPr>
        <p:blipFill>
          <a:blip r:embed="rId3"/>
          <a:stretch>
            <a:fillRect/>
          </a:stretch>
        </p:blipFill>
        <p:spPr>
          <a:xfrm>
            <a:off x="2444018" y="885924"/>
            <a:ext cx="6742023" cy="5086152"/>
          </a:xfrm>
          <a:prstGeom prst="rect">
            <a:avLst/>
          </a:prstGeom>
        </p:spPr>
      </p:pic>
      <p:grpSp>
        <p:nvGrpSpPr>
          <p:cNvPr id="44" name="Group 43">
            <a:extLst>
              <a:ext uri="{FF2B5EF4-FFF2-40B4-BE49-F238E27FC236}">
                <a16:creationId xmlns:a16="http://schemas.microsoft.com/office/drawing/2014/main" id="{458463C0-C11C-4737-AE74-877AFA4439CF}"/>
              </a:ext>
            </a:extLst>
          </p:cNvPr>
          <p:cNvGrpSpPr/>
          <p:nvPr/>
        </p:nvGrpSpPr>
        <p:grpSpPr>
          <a:xfrm>
            <a:off x="9552203" y="1851245"/>
            <a:ext cx="2623051" cy="2231586"/>
            <a:chOff x="13220249" y="2370061"/>
            <a:chExt cx="3238951" cy="2231586"/>
          </a:xfrm>
        </p:grpSpPr>
        <p:sp>
          <p:nvSpPr>
            <p:cNvPr id="45" name="Subtitle 2">
              <a:extLst>
                <a:ext uri="{FF2B5EF4-FFF2-40B4-BE49-F238E27FC236}">
                  <a16:creationId xmlns:a16="http://schemas.microsoft.com/office/drawing/2014/main" id="{E98C96F3-FA5B-4757-82F8-E195180EA84E}"/>
                </a:ext>
              </a:extLst>
            </p:cNvPr>
            <p:cNvSpPr txBox="1">
              <a:spLocks/>
            </p:cNvSpPr>
            <p:nvPr/>
          </p:nvSpPr>
          <p:spPr>
            <a:xfrm>
              <a:off x="13220249" y="2370061"/>
              <a:ext cx="3238951" cy="215444"/>
            </a:xfrm>
            <a:prstGeom prst="rect">
              <a:avLst/>
            </a:prstGeom>
          </p:spPr>
          <p:txBody>
            <a:bodyPr vert="horz" wrap="square" lIns="0" tIns="0" rIns="0" bIns="0" rtlCol="0">
              <a:spAutoFit/>
            </a:bodyPr>
            <a:lstStyle>
              <a:lvl1pPr marL="0" indent="0" algn="ctr" defTabSz="3133379" rtl="0" eaLnBrk="1" latinLnBrk="0" hangingPunct="1">
                <a:spcBef>
                  <a:spcPct val="20000"/>
                </a:spcBef>
                <a:buFont typeface="Arial" pitchFamily="34" charset="0"/>
                <a:buNone/>
                <a:defRPr sz="11000" kern="1200">
                  <a:solidFill>
                    <a:schemeClr val="tx1">
                      <a:tint val="75000"/>
                    </a:schemeClr>
                  </a:solidFill>
                  <a:latin typeface="+mn-lt"/>
                  <a:ea typeface="+mn-ea"/>
                  <a:cs typeface="+mn-cs"/>
                </a:defRPr>
              </a:lvl1pPr>
              <a:lvl2pPr marL="1566690" indent="0" algn="ctr" defTabSz="3133379"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2pPr>
              <a:lvl3pPr marL="3133379" indent="0" algn="ctr" defTabSz="3133379" rtl="0" eaLnBrk="1" latinLnBrk="0" hangingPunct="1">
                <a:spcBef>
                  <a:spcPct val="20000"/>
                </a:spcBef>
                <a:buFont typeface="Arial" pitchFamily="34" charset="0"/>
                <a:buNone/>
                <a:defRPr sz="8200" kern="1200">
                  <a:solidFill>
                    <a:schemeClr val="tx1">
                      <a:tint val="75000"/>
                    </a:schemeClr>
                  </a:solidFill>
                  <a:latin typeface="+mn-lt"/>
                  <a:ea typeface="+mn-ea"/>
                  <a:cs typeface="+mn-cs"/>
                </a:defRPr>
              </a:lvl3pPr>
              <a:lvl4pPr marL="4700069"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4pPr>
              <a:lvl5pPr marL="626675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5pPr>
              <a:lvl6pPr marL="783344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6pPr>
              <a:lvl7pPr marL="940013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7pPr>
              <a:lvl8pPr marL="1096682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8pPr>
              <a:lvl9pPr marL="12533516"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9pPr>
            </a:lstStyle>
            <a:p>
              <a:pPr algn="just">
                <a:spcBef>
                  <a:spcPts val="0"/>
                </a:spcBef>
                <a:buClr>
                  <a:schemeClr val="tx2"/>
                </a:buClr>
              </a:pPr>
              <a:r>
                <a:rPr lang="en-US" sz="1400" b="1" dirty="0">
                  <a:solidFill>
                    <a:schemeClr val="tx1"/>
                  </a:solidFill>
                  <a:latin typeface="Times New Roman" panose="02020603050405020304" pitchFamily="18" charset="0"/>
                  <a:cs typeface="Times New Roman" panose="02020603050405020304" pitchFamily="18" charset="0"/>
                </a:rPr>
                <a:t>Legend</a:t>
              </a:r>
            </a:p>
          </p:txBody>
        </p:sp>
        <p:sp>
          <p:nvSpPr>
            <p:cNvPr id="46" name="Subtitle 2">
              <a:extLst>
                <a:ext uri="{FF2B5EF4-FFF2-40B4-BE49-F238E27FC236}">
                  <a16:creationId xmlns:a16="http://schemas.microsoft.com/office/drawing/2014/main" id="{F9C160C5-4013-401A-8DB7-F9DD9A9539F7}"/>
                </a:ext>
              </a:extLst>
            </p:cNvPr>
            <p:cNvSpPr txBox="1">
              <a:spLocks/>
            </p:cNvSpPr>
            <p:nvPr/>
          </p:nvSpPr>
          <p:spPr>
            <a:xfrm>
              <a:off x="14017992" y="3167143"/>
              <a:ext cx="2427049" cy="430887"/>
            </a:xfrm>
            <a:prstGeom prst="rect">
              <a:avLst/>
            </a:prstGeom>
          </p:spPr>
          <p:txBody>
            <a:bodyPr vert="horz" wrap="square" lIns="0" tIns="0" rIns="0" bIns="0" rtlCol="0">
              <a:spAutoFit/>
            </a:bodyPr>
            <a:lstStyle>
              <a:lvl1pPr marL="0" indent="0" algn="ctr" defTabSz="3133379" rtl="0" eaLnBrk="1" latinLnBrk="0" hangingPunct="1">
                <a:spcBef>
                  <a:spcPct val="20000"/>
                </a:spcBef>
                <a:buFont typeface="Arial" pitchFamily="34" charset="0"/>
                <a:buNone/>
                <a:defRPr sz="11000" kern="1200">
                  <a:solidFill>
                    <a:schemeClr val="tx1">
                      <a:tint val="75000"/>
                    </a:schemeClr>
                  </a:solidFill>
                  <a:latin typeface="+mn-lt"/>
                  <a:ea typeface="+mn-ea"/>
                  <a:cs typeface="+mn-cs"/>
                </a:defRPr>
              </a:lvl1pPr>
              <a:lvl2pPr marL="1566690" indent="0" algn="ctr" defTabSz="3133379"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2pPr>
              <a:lvl3pPr marL="3133379" indent="0" algn="ctr" defTabSz="3133379" rtl="0" eaLnBrk="1" latinLnBrk="0" hangingPunct="1">
                <a:spcBef>
                  <a:spcPct val="20000"/>
                </a:spcBef>
                <a:buFont typeface="Arial" pitchFamily="34" charset="0"/>
                <a:buNone/>
                <a:defRPr sz="8200" kern="1200">
                  <a:solidFill>
                    <a:schemeClr val="tx1">
                      <a:tint val="75000"/>
                    </a:schemeClr>
                  </a:solidFill>
                  <a:latin typeface="+mn-lt"/>
                  <a:ea typeface="+mn-ea"/>
                  <a:cs typeface="+mn-cs"/>
                </a:defRPr>
              </a:lvl3pPr>
              <a:lvl4pPr marL="4700069"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4pPr>
              <a:lvl5pPr marL="626675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5pPr>
              <a:lvl6pPr marL="783344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6pPr>
              <a:lvl7pPr marL="940013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7pPr>
              <a:lvl8pPr marL="1096682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8pPr>
              <a:lvl9pPr marL="12533516"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9pPr>
            </a:lstStyle>
            <a:p>
              <a:pPr algn="just">
                <a:spcBef>
                  <a:spcPts val="0"/>
                </a:spcBef>
                <a:buClr>
                  <a:schemeClr val="tx2"/>
                </a:buClr>
              </a:pPr>
              <a:r>
                <a:rPr lang="en-US" sz="1400" b="1" dirty="0">
                  <a:solidFill>
                    <a:schemeClr val="tx1"/>
                  </a:solidFill>
                  <a:latin typeface="Times New Roman" panose="02020603050405020304" pitchFamily="18" charset="0"/>
                  <a:cs typeface="Times New Roman" panose="02020603050405020304" pitchFamily="18" charset="0"/>
                </a:rPr>
                <a:t>Lower elevation rain gauges corresponding SBR values</a:t>
              </a:r>
            </a:p>
          </p:txBody>
        </p:sp>
        <p:cxnSp>
          <p:nvCxnSpPr>
            <p:cNvPr id="47" name="Straight Connector 46">
              <a:extLst>
                <a:ext uri="{FF2B5EF4-FFF2-40B4-BE49-F238E27FC236}">
                  <a16:creationId xmlns:a16="http://schemas.microsoft.com/office/drawing/2014/main" id="{190F10C7-67DB-41CE-8DD2-5E62BE5D50EF}"/>
                </a:ext>
              </a:extLst>
            </p:cNvPr>
            <p:cNvCxnSpPr/>
            <p:nvPr/>
          </p:nvCxnSpPr>
          <p:spPr>
            <a:xfrm>
              <a:off x="13220249" y="2920080"/>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ubtitle 2">
              <a:extLst>
                <a:ext uri="{FF2B5EF4-FFF2-40B4-BE49-F238E27FC236}">
                  <a16:creationId xmlns:a16="http://schemas.microsoft.com/office/drawing/2014/main" id="{B517A26A-47A4-4E57-A1D1-340FF03D9DF7}"/>
                </a:ext>
              </a:extLst>
            </p:cNvPr>
            <p:cNvSpPr txBox="1">
              <a:spLocks/>
            </p:cNvSpPr>
            <p:nvPr/>
          </p:nvSpPr>
          <p:spPr>
            <a:xfrm>
              <a:off x="14032151" y="2781581"/>
              <a:ext cx="2427049" cy="215444"/>
            </a:xfrm>
            <a:prstGeom prst="rect">
              <a:avLst/>
            </a:prstGeom>
          </p:spPr>
          <p:txBody>
            <a:bodyPr vert="horz" wrap="square" lIns="0" tIns="0" rIns="0" bIns="0" rtlCol="0">
              <a:spAutoFit/>
            </a:bodyPr>
            <a:lstStyle>
              <a:lvl1pPr marL="0" indent="0" algn="ctr" defTabSz="3133379" rtl="0" eaLnBrk="1" latinLnBrk="0" hangingPunct="1">
                <a:spcBef>
                  <a:spcPct val="20000"/>
                </a:spcBef>
                <a:buFont typeface="Arial" pitchFamily="34" charset="0"/>
                <a:buNone/>
                <a:defRPr sz="11000" kern="1200">
                  <a:solidFill>
                    <a:schemeClr val="tx1">
                      <a:tint val="75000"/>
                    </a:schemeClr>
                  </a:solidFill>
                  <a:latin typeface="+mn-lt"/>
                  <a:ea typeface="+mn-ea"/>
                  <a:cs typeface="+mn-cs"/>
                </a:defRPr>
              </a:lvl1pPr>
              <a:lvl2pPr marL="1566690" indent="0" algn="ctr" defTabSz="3133379"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2pPr>
              <a:lvl3pPr marL="3133379" indent="0" algn="ctr" defTabSz="3133379" rtl="0" eaLnBrk="1" latinLnBrk="0" hangingPunct="1">
                <a:spcBef>
                  <a:spcPct val="20000"/>
                </a:spcBef>
                <a:buFont typeface="Arial" pitchFamily="34" charset="0"/>
                <a:buNone/>
                <a:defRPr sz="8200" kern="1200">
                  <a:solidFill>
                    <a:schemeClr val="tx1">
                      <a:tint val="75000"/>
                    </a:schemeClr>
                  </a:solidFill>
                  <a:latin typeface="+mn-lt"/>
                  <a:ea typeface="+mn-ea"/>
                  <a:cs typeface="+mn-cs"/>
                </a:defRPr>
              </a:lvl3pPr>
              <a:lvl4pPr marL="4700069"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4pPr>
              <a:lvl5pPr marL="626675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5pPr>
              <a:lvl6pPr marL="783344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6pPr>
              <a:lvl7pPr marL="940013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7pPr>
              <a:lvl8pPr marL="1096682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8pPr>
              <a:lvl9pPr marL="12533516"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9pPr>
            </a:lstStyle>
            <a:p>
              <a:pPr algn="just">
                <a:spcBef>
                  <a:spcPts val="0"/>
                </a:spcBef>
                <a:buClr>
                  <a:schemeClr val="tx2"/>
                </a:buClr>
              </a:pPr>
              <a:r>
                <a:rPr lang="en-US" sz="1400" b="1" dirty="0">
                  <a:solidFill>
                    <a:schemeClr val="tx1"/>
                  </a:solidFill>
                  <a:latin typeface="Times New Roman" panose="02020603050405020304" pitchFamily="18" charset="0"/>
                  <a:cs typeface="Times New Roman" panose="02020603050405020304" pitchFamily="18" charset="0"/>
                </a:rPr>
                <a:t>Rain Gauges</a:t>
              </a:r>
            </a:p>
          </p:txBody>
        </p:sp>
        <p:sp>
          <p:nvSpPr>
            <p:cNvPr id="49" name="Rectangle 48">
              <a:extLst>
                <a:ext uri="{FF2B5EF4-FFF2-40B4-BE49-F238E27FC236}">
                  <a16:creationId xmlns:a16="http://schemas.microsoft.com/office/drawing/2014/main" id="{1F8737AB-7381-4D3B-AAC1-610AA59C2C18}"/>
                </a:ext>
              </a:extLst>
            </p:cNvPr>
            <p:cNvSpPr/>
            <p:nvPr/>
          </p:nvSpPr>
          <p:spPr>
            <a:xfrm>
              <a:off x="13333659" y="3198521"/>
              <a:ext cx="343790" cy="377907"/>
            </a:xfrm>
            <a:prstGeom prst="rect">
              <a:avLst/>
            </a:prstGeom>
            <a:solidFill>
              <a:srgbClr val="808080"/>
            </a:solid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0" name="Rectangle 49">
              <a:extLst>
                <a:ext uri="{FF2B5EF4-FFF2-40B4-BE49-F238E27FC236}">
                  <a16:creationId xmlns:a16="http://schemas.microsoft.com/office/drawing/2014/main" id="{A3630F64-E813-4899-A5EC-B43C91660A7B}"/>
                </a:ext>
              </a:extLst>
            </p:cNvPr>
            <p:cNvSpPr/>
            <p:nvPr/>
          </p:nvSpPr>
          <p:spPr>
            <a:xfrm>
              <a:off x="13365659" y="4204855"/>
              <a:ext cx="343790" cy="377907"/>
            </a:xfrm>
            <a:prstGeom prst="rect">
              <a:avLst/>
            </a:prstGeom>
            <a:solidFill>
              <a:srgbClr val="CCCCCC"/>
            </a:solidFill>
            <a:ln>
              <a:solidFill>
                <a:srgbClr val="CCCC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p>
          </p:txBody>
        </p:sp>
        <p:sp>
          <p:nvSpPr>
            <p:cNvPr id="51" name="Subtitle 2">
              <a:extLst>
                <a:ext uri="{FF2B5EF4-FFF2-40B4-BE49-F238E27FC236}">
                  <a16:creationId xmlns:a16="http://schemas.microsoft.com/office/drawing/2014/main" id="{2E453DD6-EA62-4290-9F86-9831631DCB18}"/>
                </a:ext>
              </a:extLst>
            </p:cNvPr>
            <p:cNvSpPr txBox="1">
              <a:spLocks/>
            </p:cNvSpPr>
            <p:nvPr/>
          </p:nvSpPr>
          <p:spPr>
            <a:xfrm>
              <a:off x="14017992" y="4170760"/>
              <a:ext cx="2427049" cy="430887"/>
            </a:xfrm>
            <a:prstGeom prst="rect">
              <a:avLst/>
            </a:prstGeom>
          </p:spPr>
          <p:txBody>
            <a:bodyPr vert="horz" wrap="square" lIns="0" tIns="0" rIns="0" bIns="0" rtlCol="0">
              <a:spAutoFit/>
            </a:bodyPr>
            <a:lstStyle>
              <a:lvl1pPr marL="0" indent="0" algn="ctr" defTabSz="3133379" rtl="0" eaLnBrk="1" latinLnBrk="0" hangingPunct="1">
                <a:spcBef>
                  <a:spcPct val="20000"/>
                </a:spcBef>
                <a:buFont typeface="Arial" pitchFamily="34" charset="0"/>
                <a:buNone/>
                <a:defRPr sz="11000" kern="1200">
                  <a:solidFill>
                    <a:schemeClr val="tx1">
                      <a:tint val="75000"/>
                    </a:schemeClr>
                  </a:solidFill>
                  <a:latin typeface="+mn-lt"/>
                  <a:ea typeface="+mn-ea"/>
                  <a:cs typeface="+mn-cs"/>
                </a:defRPr>
              </a:lvl1pPr>
              <a:lvl2pPr marL="1566690" indent="0" algn="ctr" defTabSz="3133379" rtl="0" eaLnBrk="1" latinLnBrk="0" hangingPunct="1">
                <a:spcBef>
                  <a:spcPct val="20000"/>
                </a:spcBef>
                <a:buFont typeface="Arial" pitchFamily="34" charset="0"/>
                <a:buNone/>
                <a:defRPr sz="9600" kern="1200">
                  <a:solidFill>
                    <a:schemeClr val="tx1">
                      <a:tint val="75000"/>
                    </a:schemeClr>
                  </a:solidFill>
                  <a:latin typeface="+mn-lt"/>
                  <a:ea typeface="+mn-ea"/>
                  <a:cs typeface="+mn-cs"/>
                </a:defRPr>
              </a:lvl2pPr>
              <a:lvl3pPr marL="3133379" indent="0" algn="ctr" defTabSz="3133379" rtl="0" eaLnBrk="1" latinLnBrk="0" hangingPunct="1">
                <a:spcBef>
                  <a:spcPct val="20000"/>
                </a:spcBef>
                <a:buFont typeface="Arial" pitchFamily="34" charset="0"/>
                <a:buNone/>
                <a:defRPr sz="8200" kern="1200">
                  <a:solidFill>
                    <a:schemeClr val="tx1">
                      <a:tint val="75000"/>
                    </a:schemeClr>
                  </a:solidFill>
                  <a:latin typeface="+mn-lt"/>
                  <a:ea typeface="+mn-ea"/>
                  <a:cs typeface="+mn-cs"/>
                </a:defRPr>
              </a:lvl3pPr>
              <a:lvl4pPr marL="4700069"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4pPr>
              <a:lvl5pPr marL="626675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5pPr>
              <a:lvl6pPr marL="7833448"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6pPr>
              <a:lvl7pPr marL="940013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7pPr>
              <a:lvl8pPr marL="10966827"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8pPr>
              <a:lvl9pPr marL="12533516" indent="0" algn="ctr" defTabSz="3133379" rtl="0" eaLnBrk="1" latinLnBrk="0" hangingPunct="1">
                <a:spcBef>
                  <a:spcPct val="20000"/>
                </a:spcBef>
                <a:buFont typeface="Arial" pitchFamily="34" charset="0"/>
                <a:buNone/>
                <a:defRPr sz="6900" kern="1200">
                  <a:solidFill>
                    <a:schemeClr val="tx1">
                      <a:tint val="75000"/>
                    </a:schemeClr>
                  </a:solidFill>
                  <a:latin typeface="+mn-lt"/>
                  <a:ea typeface="+mn-ea"/>
                  <a:cs typeface="+mn-cs"/>
                </a:defRPr>
              </a:lvl9pPr>
            </a:lstStyle>
            <a:p>
              <a:pPr algn="just">
                <a:spcBef>
                  <a:spcPts val="0"/>
                </a:spcBef>
                <a:buClr>
                  <a:schemeClr val="tx2"/>
                </a:buClr>
              </a:pPr>
              <a:r>
                <a:rPr lang="en-US" sz="1400" b="1" dirty="0">
                  <a:solidFill>
                    <a:schemeClr val="tx1"/>
                  </a:solidFill>
                  <a:latin typeface="Times New Roman" panose="02020603050405020304" pitchFamily="18" charset="0"/>
                  <a:cs typeface="Times New Roman" panose="02020603050405020304" pitchFamily="18" charset="0"/>
                </a:rPr>
                <a:t>Higher elevation rain gauges corresponding SBR values</a:t>
              </a:r>
            </a:p>
          </p:txBody>
        </p:sp>
      </p:grpSp>
    </p:spTree>
    <p:extLst>
      <p:ext uri="{BB962C8B-B14F-4D97-AF65-F5344CB8AC3E}">
        <p14:creationId xmlns:p14="http://schemas.microsoft.com/office/powerpoint/2010/main" val="2287976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6746" y="0"/>
            <a:ext cx="12192000" cy="6848856"/>
            <a:chOff x="0" y="0"/>
            <a:chExt cx="12192000" cy="6848856"/>
          </a:xfrm>
        </p:grpSpPr>
        <p:sp>
          <p:nvSpPr>
            <p:cNvPr id="4" name="Rectangle 3"/>
            <p:cNvSpPr/>
            <p:nvPr/>
          </p:nvSpPr>
          <p:spPr>
            <a:xfrm>
              <a:off x="0" y="850392"/>
              <a:ext cx="12192000" cy="563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3200" y="0"/>
              <a:ext cx="1828800" cy="1000853"/>
            </a:xfrm>
            <a:prstGeom prst="ellipse">
              <a:avLst/>
            </a:prstGeom>
            <a:ln>
              <a:noFill/>
            </a:ln>
            <a:effectLst>
              <a:softEdge rad="112500"/>
            </a:effectLst>
          </p:spPr>
        </p:pic>
      </p:grpSp>
      <p:sp>
        <p:nvSpPr>
          <p:cNvPr id="18" name="TextBox 17"/>
          <p:cNvSpPr txBox="1"/>
          <p:nvPr/>
        </p:nvSpPr>
        <p:spPr>
          <a:xfrm>
            <a:off x="7781" y="6532"/>
            <a:ext cx="12191999" cy="954107"/>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Multi-regional Satellite Precipitation Products Evaluation over Complex Terrain</a:t>
            </a:r>
          </a:p>
        </p:txBody>
      </p:sp>
      <p:sp>
        <p:nvSpPr>
          <p:cNvPr id="12" name="TextBox 11"/>
          <p:cNvSpPr txBox="1"/>
          <p:nvPr/>
        </p:nvSpPr>
        <p:spPr>
          <a:xfrm>
            <a:off x="7780" y="6097238"/>
            <a:ext cx="12192000" cy="415498"/>
          </a:xfrm>
          <a:prstGeom prst="rect">
            <a:avLst/>
          </a:prstGeom>
          <a:noFill/>
        </p:spPr>
        <p:txBody>
          <a:bodyPr wrap="square" rtlCol="0">
            <a:spAutoFit/>
          </a:bodyPr>
          <a:lstStyle/>
          <a:p>
            <a:r>
              <a:rPr lang="en-US" sz="1050" dirty="0">
                <a:solidFill>
                  <a:schemeClr val="tx1">
                    <a:lumMod val="50000"/>
                    <a:lumOff val="50000"/>
                  </a:schemeClr>
                </a:solidFill>
                <a:latin typeface="Century Gothic" panose="020B0502020202020204" pitchFamily="34" charset="0"/>
              </a:rPr>
              <a:t>Y. Derin, E. Nikolopoulos and </a:t>
            </a:r>
            <a:r>
              <a:rPr lang="en-US" sz="1050" dirty="0" err="1">
                <a:solidFill>
                  <a:schemeClr val="tx1">
                    <a:lumMod val="50000"/>
                    <a:lumOff val="50000"/>
                  </a:schemeClr>
                </a:solidFill>
                <a:latin typeface="Century Gothic" panose="020B0502020202020204" pitchFamily="34" charset="0"/>
              </a:rPr>
              <a:t>Anagnostou</a:t>
            </a:r>
            <a:r>
              <a:rPr lang="en-US" sz="1050" dirty="0">
                <a:solidFill>
                  <a:schemeClr val="tx1">
                    <a:lumMod val="50000"/>
                    <a:lumOff val="50000"/>
                  </a:schemeClr>
                </a:solidFill>
                <a:latin typeface="Century Gothic" panose="020B0502020202020204" pitchFamily="34" charset="0"/>
              </a:rPr>
              <a:t>., M. N., 2018: Retrieving Extreme Precipitation with Multiple Satellite-based Precipitation Products, Extreme Hydroclimatic Events and Multivariate Hazards in a Changing Climate, Elsevier</a:t>
            </a:r>
          </a:p>
        </p:txBody>
      </p:sp>
      <p:pic>
        <p:nvPicPr>
          <p:cNvPr id="3" name="Picture 2">
            <a:extLst>
              <a:ext uri="{FF2B5EF4-FFF2-40B4-BE49-F238E27FC236}">
                <a16:creationId xmlns:a16="http://schemas.microsoft.com/office/drawing/2014/main" id="{621E9A9C-66DC-4DFA-8FEB-74EBC1E34B32}"/>
              </a:ext>
            </a:extLst>
          </p:cNvPr>
          <p:cNvPicPr>
            <a:picLocks noChangeAspect="1"/>
          </p:cNvPicPr>
          <p:nvPr/>
        </p:nvPicPr>
        <p:blipFill>
          <a:blip r:embed="rId3"/>
          <a:stretch>
            <a:fillRect/>
          </a:stretch>
        </p:blipFill>
        <p:spPr>
          <a:xfrm>
            <a:off x="2287505" y="882731"/>
            <a:ext cx="7245377" cy="5214005"/>
          </a:xfrm>
          <a:prstGeom prst="rect">
            <a:avLst/>
          </a:prstGeom>
        </p:spPr>
      </p:pic>
    </p:spTree>
    <p:extLst>
      <p:ext uri="{BB962C8B-B14F-4D97-AF65-F5344CB8AC3E}">
        <p14:creationId xmlns:p14="http://schemas.microsoft.com/office/powerpoint/2010/main" val="3632620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71" y="0"/>
            <a:ext cx="12161520" cy="6848856"/>
            <a:chOff x="0" y="0"/>
            <a:chExt cx="12192000" cy="6848856"/>
          </a:xfrm>
        </p:grpSpPr>
        <p:sp>
          <p:nvSpPr>
            <p:cNvPr id="4" name="Rectangle 3"/>
            <p:cNvSpPr/>
            <p:nvPr/>
          </p:nvSpPr>
          <p:spPr>
            <a:xfrm>
              <a:off x="0" y="850392"/>
              <a:ext cx="12192000" cy="563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0"/>
              <a:ext cx="1828800" cy="1000853"/>
            </a:xfrm>
            <a:prstGeom prst="ellipse">
              <a:avLst/>
            </a:prstGeom>
            <a:ln>
              <a:noFill/>
            </a:ln>
            <a:effectLst>
              <a:softEdge rad="112500"/>
            </a:effectLst>
          </p:spPr>
        </p:pic>
      </p:grpSp>
      <p:sp>
        <p:nvSpPr>
          <p:cNvPr id="18" name="TextBox 17"/>
          <p:cNvSpPr txBox="1"/>
          <p:nvPr/>
        </p:nvSpPr>
        <p:spPr>
          <a:xfrm>
            <a:off x="7781" y="6532"/>
            <a:ext cx="10619579" cy="830997"/>
          </a:xfrm>
          <a:prstGeom prst="rect">
            <a:avLst/>
          </a:prstGeom>
          <a:noFill/>
        </p:spPr>
        <p:txBody>
          <a:bodyPr wrap="square" rtlCol="0">
            <a:spAutoFit/>
          </a:bodyPr>
          <a:lstStyle/>
          <a:p>
            <a:pPr>
              <a:buClr>
                <a:srgbClr val="FF0000"/>
              </a:buClr>
            </a:pPr>
            <a:r>
              <a:rPr lang="en-US" sz="2400" b="1" dirty="0">
                <a:solidFill>
                  <a:schemeClr val="accent1">
                    <a:lumMod val="75000"/>
                  </a:schemeClr>
                </a:solidFill>
                <a:latin typeface="Century Gothic" panose="020B0502020202020204" pitchFamily="34" charset="0"/>
                <a:cs typeface="Arial" panose="020B0604020202020204" pitchFamily="34" charset="0"/>
              </a:rPr>
              <a:t>Passive Microwave Rainfall Error Analysis Using High-Resolution X-Band Dual-Polarization Radar Observations in Complex Terrain</a:t>
            </a:r>
          </a:p>
        </p:txBody>
      </p:sp>
      <p:sp>
        <p:nvSpPr>
          <p:cNvPr id="12" name="TextBox 11"/>
          <p:cNvSpPr txBox="1"/>
          <p:nvPr/>
        </p:nvSpPr>
        <p:spPr>
          <a:xfrm>
            <a:off x="7780" y="6097238"/>
            <a:ext cx="12192000" cy="415498"/>
          </a:xfrm>
          <a:prstGeom prst="rect">
            <a:avLst/>
          </a:prstGeom>
          <a:noFill/>
        </p:spPr>
        <p:txBody>
          <a:bodyPr wrap="square" rtlCol="0">
            <a:spAutoFit/>
          </a:bodyPr>
          <a:lstStyle/>
          <a:p>
            <a:r>
              <a:rPr lang="en-US" sz="1050" dirty="0">
                <a:solidFill>
                  <a:schemeClr val="tx1">
                    <a:lumMod val="50000"/>
                    <a:lumOff val="50000"/>
                  </a:schemeClr>
                </a:solidFill>
                <a:latin typeface="Century Gothic" panose="020B0502020202020204" pitchFamily="34" charset="0"/>
              </a:rPr>
              <a:t>Derin, Y., </a:t>
            </a:r>
            <a:r>
              <a:rPr lang="en-US" sz="1050" dirty="0" err="1">
                <a:solidFill>
                  <a:schemeClr val="tx1">
                    <a:lumMod val="50000"/>
                    <a:lumOff val="50000"/>
                  </a:schemeClr>
                </a:solidFill>
                <a:latin typeface="Century Gothic" panose="020B0502020202020204" pitchFamily="34" charset="0"/>
              </a:rPr>
              <a:t>Anagnostou</a:t>
            </a:r>
            <a:r>
              <a:rPr lang="en-US" sz="1050" dirty="0">
                <a:solidFill>
                  <a:schemeClr val="tx1">
                    <a:lumMod val="50000"/>
                    <a:lumOff val="50000"/>
                  </a:schemeClr>
                </a:solidFill>
                <a:latin typeface="Century Gothic" panose="020B0502020202020204" pitchFamily="34" charset="0"/>
              </a:rPr>
              <a:t> E., </a:t>
            </a:r>
            <a:r>
              <a:rPr lang="en-US" sz="1050" dirty="0" err="1">
                <a:solidFill>
                  <a:schemeClr val="tx1">
                    <a:lumMod val="50000"/>
                    <a:lumOff val="50000"/>
                  </a:schemeClr>
                </a:solidFill>
                <a:latin typeface="Century Gothic" panose="020B0502020202020204" pitchFamily="34" charset="0"/>
              </a:rPr>
              <a:t>Anagnostou</a:t>
            </a:r>
            <a:r>
              <a:rPr lang="en-US" sz="1050" dirty="0">
                <a:solidFill>
                  <a:schemeClr val="tx1">
                    <a:lumMod val="50000"/>
                    <a:lumOff val="50000"/>
                  </a:schemeClr>
                </a:solidFill>
                <a:latin typeface="Century Gothic" panose="020B0502020202020204" pitchFamily="34" charset="0"/>
              </a:rPr>
              <a:t> M. N., </a:t>
            </a:r>
            <a:r>
              <a:rPr lang="en-US" sz="1050" dirty="0" err="1">
                <a:solidFill>
                  <a:schemeClr val="tx1">
                    <a:lumMod val="50000"/>
                    <a:lumOff val="50000"/>
                  </a:schemeClr>
                </a:solidFill>
                <a:latin typeface="Century Gothic" panose="020B0502020202020204" pitchFamily="34" charset="0"/>
              </a:rPr>
              <a:t>Kalogiros</a:t>
            </a:r>
            <a:r>
              <a:rPr lang="en-US" sz="1050" dirty="0">
                <a:solidFill>
                  <a:schemeClr val="tx1">
                    <a:lumMod val="50000"/>
                    <a:lumOff val="50000"/>
                  </a:schemeClr>
                </a:solidFill>
                <a:latin typeface="Century Gothic" panose="020B0502020202020204" pitchFamily="34" charset="0"/>
              </a:rPr>
              <a:t> J., Casella D., </a:t>
            </a:r>
            <a:r>
              <a:rPr lang="en-US" sz="1050" dirty="0" err="1">
                <a:solidFill>
                  <a:schemeClr val="tx1">
                    <a:lumMod val="50000"/>
                    <a:lumOff val="50000"/>
                  </a:schemeClr>
                </a:solidFill>
                <a:latin typeface="Century Gothic" panose="020B0502020202020204" pitchFamily="34" charset="0"/>
              </a:rPr>
              <a:t>Marra</a:t>
            </a:r>
            <a:r>
              <a:rPr lang="en-US" sz="1050" dirty="0">
                <a:solidFill>
                  <a:schemeClr val="tx1">
                    <a:lumMod val="50000"/>
                    <a:lumOff val="50000"/>
                  </a:schemeClr>
                </a:solidFill>
                <a:latin typeface="Century Gothic" panose="020B0502020202020204" pitchFamily="34" charset="0"/>
              </a:rPr>
              <a:t> A. C., </a:t>
            </a:r>
            <a:r>
              <a:rPr lang="en-US" sz="1050" dirty="0" err="1">
                <a:solidFill>
                  <a:schemeClr val="tx1">
                    <a:lumMod val="50000"/>
                    <a:lumOff val="50000"/>
                  </a:schemeClr>
                </a:solidFill>
                <a:latin typeface="Century Gothic" panose="020B0502020202020204" pitchFamily="34" charset="0"/>
              </a:rPr>
              <a:t>Panegrossi</a:t>
            </a:r>
            <a:r>
              <a:rPr lang="en-US" sz="1050" dirty="0">
                <a:solidFill>
                  <a:schemeClr val="tx1">
                    <a:lumMod val="50000"/>
                    <a:lumOff val="50000"/>
                  </a:schemeClr>
                </a:solidFill>
                <a:latin typeface="Century Gothic" panose="020B0502020202020204" pitchFamily="34" charset="0"/>
              </a:rPr>
              <a:t> G., and Sano P., 2018: Passive Microwave Rainfall Error Analysis Using High-Resolution X-Band Dual-Polarization Radar Observations in Complex Terrain. IEEE Transactions on Geoscience and Remote Sensing, 56:5, 2565-2586; 10.1109/TGRS.2017.2763622</a:t>
            </a:r>
          </a:p>
        </p:txBody>
      </p:sp>
      <p:pic>
        <p:nvPicPr>
          <p:cNvPr id="3" name="Picture 2">
            <a:extLst>
              <a:ext uri="{FF2B5EF4-FFF2-40B4-BE49-F238E27FC236}">
                <a16:creationId xmlns:a16="http://schemas.microsoft.com/office/drawing/2014/main" id="{6D261FA0-2A58-4479-8B49-477679DA60A8}"/>
              </a:ext>
            </a:extLst>
          </p:cNvPr>
          <p:cNvPicPr>
            <a:picLocks noChangeAspect="1"/>
          </p:cNvPicPr>
          <p:nvPr/>
        </p:nvPicPr>
        <p:blipFill>
          <a:blip r:embed="rId4"/>
          <a:stretch>
            <a:fillRect/>
          </a:stretch>
        </p:blipFill>
        <p:spPr>
          <a:xfrm>
            <a:off x="6948669" y="992063"/>
            <a:ext cx="5191380" cy="4769055"/>
          </a:xfrm>
          <a:prstGeom prst="rect">
            <a:avLst/>
          </a:prstGeom>
        </p:spPr>
      </p:pic>
      <p:sp>
        <p:nvSpPr>
          <p:cNvPr id="32" name="TextBox 31">
            <a:extLst>
              <a:ext uri="{FF2B5EF4-FFF2-40B4-BE49-F238E27FC236}">
                <a16:creationId xmlns:a16="http://schemas.microsoft.com/office/drawing/2014/main" id="{4BCF511E-FBDF-48F7-B2C5-E8D469001C3D}"/>
              </a:ext>
            </a:extLst>
          </p:cNvPr>
          <p:cNvSpPr txBox="1"/>
          <p:nvPr/>
        </p:nvSpPr>
        <p:spPr>
          <a:xfrm>
            <a:off x="0" y="3960894"/>
            <a:ext cx="6671876" cy="2046714"/>
          </a:xfrm>
          <a:prstGeom prst="rect">
            <a:avLst/>
          </a:prstGeom>
          <a:noFill/>
        </p:spPr>
        <p:txBody>
          <a:bodyPr wrap="square" lIns="0" tIns="0" rIns="0" bIns="0" rtlCol="0">
            <a:spAutoFit/>
          </a:bodyPr>
          <a:lstStyle/>
          <a:p>
            <a:pPr marL="342900" indent="-342900" algn="just">
              <a:spcAft>
                <a:spcPts val="600"/>
              </a:spcAft>
              <a:buClr>
                <a:srgbClr val="FF0000"/>
              </a:buClr>
              <a:buFont typeface="Arial" panose="020B0604020202020204" pitchFamily="34" charset="0"/>
              <a:buChar char="•"/>
            </a:pPr>
            <a:r>
              <a:rPr lang="en-US" sz="1600" dirty="0">
                <a:latin typeface="Century Gothic" panose="020B0502020202020204" pitchFamily="34" charset="0"/>
                <a:cs typeface="Arial" panose="020B0604020202020204" pitchFamily="34" charset="0"/>
              </a:rPr>
              <a:t>The magnitude-dependent systematic error, going from overestimation or weak underestimation of light  precipitation to mainly underestimation of heavier precipitation, shows weak covariation with the ground reference. </a:t>
            </a:r>
          </a:p>
          <a:p>
            <a:pPr marL="342900" indent="-342900" algn="just">
              <a:spcAft>
                <a:spcPts val="600"/>
              </a:spcAft>
              <a:buClr>
                <a:srgbClr val="FF0000"/>
              </a:buClr>
              <a:buFont typeface="Arial" panose="020B0604020202020204" pitchFamily="34" charset="0"/>
              <a:buChar char="•"/>
            </a:pPr>
            <a:r>
              <a:rPr lang="en-US" sz="1600" dirty="0">
                <a:latin typeface="Century Gothic" panose="020B0502020202020204" pitchFamily="34" charset="0"/>
                <a:cs typeface="Arial" panose="020B0604020202020204" pitchFamily="34" charset="0"/>
              </a:rPr>
              <a:t>GPROF V5 algorithm depicted significant improvement over its previous versions (V3 and V4). In general, the GPROF-CLIM algorithm and GPROF V5 showed the best performance in terms of correlation and systematic error for both regions</a:t>
            </a:r>
          </a:p>
        </p:txBody>
      </p:sp>
      <p:grpSp>
        <p:nvGrpSpPr>
          <p:cNvPr id="2" name="Group 1">
            <a:extLst>
              <a:ext uri="{FF2B5EF4-FFF2-40B4-BE49-F238E27FC236}">
                <a16:creationId xmlns:a16="http://schemas.microsoft.com/office/drawing/2014/main" id="{6A320A0B-F69F-4D3D-8E0A-BF5F117A74B1}"/>
              </a:ext>
            </a:extLst>
          </p:cNvPr>
          <p:cNvGrpSpPr/>
          <p:nvPr/>
        </p:nvGrpSpPr>
        <p:grpSpPr>
          <a:xfrm>
            <a:off x="239524" y="837529"/>
            <a:ext cx="5604028" cy="2710688"/>
            <a:chOff x="181723" y="150221"/>
            <a:chExt cx="5604028" cy="2710688"/>
          </a:xfrm>
        </p:grpSpPr>
        <p:grpSp>
          <p:nvGrpSpPr>
            <p:cNvPr id="17" name="Group 16">
              <a:extLst>
                <a:ext uri="{FF2B5EF4-FFF2-40B4-BE49-F238E27FC236}">
                  <a16:creationId xmlns:a16="http://schemas.microsoft.com/office/drawing/2014/main" id="{AADA333C-2BB6-4DF0-80B6-293AE7C99E1E}"/>
                </a:ext>
              </a:extLst>
            </p:cNvPr>
            <p:cNvGrpSpPr/>
            <p:nvPr/>
          </p:nvGrpSpPr>
          <p:grpSpPr>
            <a:xfrm>
              <a:off x="181723" y="849229"/>
              <a:ext cx="2150560" cy="2011680"/>
              <a:chOff x="0" y="1627049"/>
              <a:chExt cx="4963280" cy="4861267"/>
            </a:xfrm>
          </p:grpSpPr>
          <p:pic>
            <p:nvPicPr>
              <p:cNvPr id="19" name="Picture 18" descr="domain_w_area.png">
                <a:extLst>
                  <a:ext uri="{FF2B5EF4-FFF2-40B4-BE49-F238E27FC236}">
                    <a16:creationId xmlns:a16="http://schemas.microsoft.com/office/drawing/2014/main" id="{026CB444-D0E0-41B3-BC65-25B65FBEDD4D}"/>
                  </a:ext>
                </a:extLst>
              </p:cNvPr>
              <p:cNvPicPr>
                <a:picLocks noChangeAspect="1"/>
              </p:cNvPicPr>
              <p:nvPr/>
            </p:nvPicPr>
            <p:blipFill>
              <a:blip r:embed="rId5" cstate="print"/>
              <a:stretch>
                <a:fillRect/>
              </a:stretch>
            </p:blipFill>
            <p:spPr>
              <a:xfrm>
                <a:off x="0" y="3090349"/>
                <a:ext cx="4963280" cy="3397967"/>
              </a:xfrm>
              <a:prstGeom prst="rect">
                <a:avLst/>
              </a:prstGeom>
            </p:spPr>
          </p:pic>
          <p:pic>
            <p:nvPicPr>
              <p:cNvPr id="20" name="Picture 19">
                <a:extLst>
                  <a:ext uri="{FF2B5EF4-FFF2-40B4-BE49-F238E27FC236}">
                    <a16:creationId xmlns:a16="http://schemas.microsoft.com/office/drawing/2014/main" id="{856AD37D-60A5-4B18-A406-8CAC63FA74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263" y="1627049"/>
                <a:ext cx="2156970" cy="1420674"/>
              </a:xfrm>
              <a:prstGeom prst="rect">
                <a:avLst/>
              </a:prstGeom>
            </p:spPr>
          </p:pic>
          <p:sp>
            <p:nvSpPr>
              <p:cNvPr id="21" name="Rectangle 20">
                <a:extLst>
                  <a:ext uri="{FF2B5EF4-FFF2-40B4-BE49-F238E27FC236}">
                    <a16:creationId xmlns:a16="http://schemas.microsoft.com/office/drawing/2014/main" id="{148F04B3-A71C-48B3-9120-2D2A742B2F5E}"/>
                  </a:ext>
                </a:extLst>
              </p:cNvPr>
              <p:cNvSpPr/>
              <p:nvPr/>
            </p:nvSpPr>
            <p:spPr>
              <a:xfrm>
                <a:off x="1660108" y="2404020"/>
                <a:ext cx="139700" cy="1143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CCDB353-13B1-47C8-87D3-6EFDACE49A7D}"/>
                  </a:ext>
                </a:extLst>
              </p:cNvPr>
              <p:cNvCxnSpPr/>
              <p:nvPr/>
            </p:nvCxnSpPr>
            <p:spPr>
              <a:xfrm>
                <a:off x="1799808" y="2404020"/>
                <a:ext cx="1571223" cy="7537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AD70D2-E12B-4FDC-B8DA-ECA532BA0B90}"/>
                  </a:ext>
                </a:extLst>
              </p:cNvPr>
              <p:cNvCxnSpPr/>
              <p:nvPr/>
            </p:nvCxnSpPr>
            <p:spPr>
              <a:xfrm flipH="1">
                <a:off x="122263" y="2404020"/>
                <a:ext cx="1537846" cy="75370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BF4A9998-B9AE-4B5B-AE60-43C4BFACAC3F}"/>
                </a:ext>
              </a:extLst>
            </p:cNvPr>
            <p:cNvSpPr txBox="1"/>
            <p:nvPr/>
          </p:nvSpPr>
          <p:spPr>
            <a:xfrm>
              <a:off x="219507" y="150221"/>
              <a:ext cx="2150560" cy="630942"/>
            </a:xfrm>
            <a:prstGeom prst="rect">
              <a:avLst/>
            </a:prstGeom>
            <a:noFill/>
          </p:spPr>
          <p:txBody>
            <a:bodyPr wrap="square" lIns="0" tIns="0" rIns="0" bIns="0" rtlCol="0">
              <a:spAutoFit/>
            </a:bodyPr>
            <a:lstStyle/>
            <a:p>
              <a:pPr algn="ctr">
                <a:spcAft>
                  <a:spcPts val="600"/>
                </a:spcAft>
                <a:buClr>
                  <a:srgbClr val="FF0000"/>
                </a:buClr>
              </a:pPr>
              <a:r>
                <a:rPr lang="en-US" sz="2000" b="1" dirty="0">
                  <a:latin typeface="Century Gothic" panose="020B0502020202020204" pitchFamily="34" charset="0"/>
                  <a:cs typeface="Arial" panose="020B0604020202020204" pitchFamily="34" charset="0"/>
                </a:rPr>
                <a:t>North Carolina</a:t>
              </a:r>
            </a:p>
            <a:p>
              <a:pPr algn="ctr">
                <a:buClr>
                  <a:srgbClr val="FF0000"/>
                </a:buClr>
              </a:pPr>
              <a:r>
                <a:rPr lang="en-US" sz="1600" b="1" dirty="0">
                  <a:latin typeface="Century Gothic" panose="020B0502020202020204" pitchFamily="34" charset="0"/>
                  <a:cs typeface="Arial" panose="020B0604020202020204" pitchFamily="34" charset="0"/>
                </a:rPr>
                <a:t>May 1- June 15 2014</a:t>
              </a:r>
            </a:p>
          </p:txBody>
        </p:sp>
        <p:grpSp>
          <p:nvGrpSpPr>
            <p:cNvPr id="25" name="Group 24">
              <a:extLst>
                <a:ext uri="{FF2B5EF4-FFF2-40B4-BE49-F238E27FC236}">
                  <a16:creationId xmlns:a16="http://schemas.microsoft.com/office/drawing/2014/main" id="{9D1B0A9E-281E-4181-B0B1-8D484675300B}"/>
                </a:ext>
              </a:extLst>
            </p:cNvPr>
            <p:cNvGrpSpPr/>
            <p:nvPr/>
          </p:nvGrpSpPr>
          <p:grpSpPr>
            <a:xfrm>
              <a:off x="2991984" y="849229"/>
              <a:ext cx="2254263" cy="2011680"/>
              <a:chOff x="7083813" y="1627049"/>
              <a:chExt cx="4422109" cy="4649763"/>
            </a:xfrm>
          </p:grpSpPr>
          <p:pic>
            <p:nvPicPr>
              <p:cNvPr id="26" name="Picture 25" descr="C:\Users\Marios\Downloads\paper\map.png">
                <a:extLst>
                  <a:ext uri="{FF2B5EF4-FFF2-40B4-BE49-F238E27FC236}">
                    <a16:creationId xmlns:a16="http://schemas.microsoft.com/office/drawing/2014/main" id="{AC433367-AB49-4AF3-8F38-531AA8E07499}"/>
                  </a:ext>
                </a:extLst>
              </p:cNvPr>
              <p:cNvPicPr/>
              <p:nvPr/>
            </p:nvPicPr>
            <p:blipFill rotWithShape="1">
              <a:blip r:embed="rId7" cstate="print">
                <a:extLst>
                  <a:ext uri="{28A0092B-C50C-407E-A947-70E740481C1C}">
                    <a14:useLocalDpi xmlns:a14="http://schemas.microsoft.com/office/drawing/2010/main" val="0"/>
                  </a:ext>
                </a:extLst>
              </a:blip>
              <a:srcRect r="23515"/>
              <a:stretch/>
            </p:blipFill>
            <p:spPr bwMode="auto">
              <a:xfrm>
                <a:off x="7083813" y="3476462"/>
                <a:ext cx="4422109" cy="2800350"/>
              </a:xfrm>
              <a:prstGeom prst="rect">
                <a:avLst/>
              </a:prstGeom>
              <a:noFill/>
              <a:ln>
                <a:noFill/>
              </a:ln>
            </p:spPr>
          </p:pic>
          <p:pic>
            <p:nvPicPr>
              <p:cNvPr id="27" name="Picture 26">
                <a:extLst>
                  <a:ext uri="{FF2B5EF4-FFF2-40B4-BE49-F238E27FC236}">
                    <a16:creationId xmlns:a16="http://schemas.microsoft.com/office/drawing/2014/main" id="{510D797E-1743-4660-8922-9B4BCD263E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3813" y="1627049"/>
                <a:ext cx="1473353" cy="1828800"/>
              </a:xfrm>
              <a:prstGeom prst="rect">
                <a:avLst/>
              </a:prstGeom>
            </p:spPr>
          </p:pic>
          <p:sp>
            <p:nvSpPr>
              <p:cNvPr id="28" name="Rectangle 27">
                <a:extLst>
                  <a:ext uri="{FF2B5EF4-FFF2-40B4-BE49-F238E27FC236}">
                    <a16:creationId xmlns:a16="http://schemas.microsoft.com/office/drawing/2014/main" id="{E40CA0A3-6772-4427-A9CF-CE5413106678}"/>
                  </a:ext>
                </a:extLst>
              </p:cNvPr>
              <p:cNvSpPr/>
              <p:nvPr/>
            </p:nvSpPr>
            <p:spPr>
              <a:xfrm>
                <a:off x="7511708" y="1896563"/>
                <a:ext cx="147637" cy="1842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BF3EF2A-5658-4C1E-8EE0-CB0D50DE80CC}"/>
                  </a:ext>
                </a:extLst>
              </p:cNvPr>
              <p:cNvCxnSpPr/>
              <p:nvPr/>
            </p:nvCxnSpPr>
            <p:spPr>
              <a:xfrm flipH="1">
                <a:off x="7083813" y="1896563"/>
                <a:ext cx="427896" cy="157989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06054F1-2D80-4848-844A-C509A1A0EB5B}"/>
                  </a:ext>
                </a:extLst>
              </p:cNvPr>
              <p:cNvCxnSpPr/>
              <p:nvPr/>
            </p:nvCxnSpPr>
            <p:spPr>
              <a:xfrm>
                <a:off x="7659345" y="1896563"/>
                <a:ext cx="3846577" cy="155928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1C699942-00B1-46E7-9804-68BC9D2CC694}"/>
                </a:ext>
              </a:extLst>
            </p:cNvPr>
            <p:cNvSpPr txBox="1"/>
            <p:nvPr/>
          </p:nvSpPr>
          <p:spPr>
            <a:xfrm>
              <a:off x="2793390" y="150221"/>
              <a:ext cx="2504051" cy="553998"/>
            </a:xfrm>
            <a:prstGeom prst="rect">
              <a:avLst/>
            </a:prstGeom>
            <a:noFill/>
          </p:spPr>
          <p:txBody>
            <a:bodyPr wrap="square" lIns="0" tIns="0" rIns="0" bIns="0" rtlCol="0">
              <a:spAutoFit/>
            </a:bodyPr>
            <a:lstStyle/>
            <a:p>
              <a:pPr algn="ctr">
                <a:buClr>
                  <a:srgbClr val="FF0000"/>
                </a:buClr>
              </a:pPr>
              <a:r>
                <a:rPr lang="en-US" sz="2000" b="1" dirty="0">
                  <a:latin typeface="Century Gothic" panose="020B0502020202020204" pitchFamily="34" charset="0"/>
                  <a:cs typeface="Arial" panose="020B0604020202020204" pitchFamily="34" charset="0"/>
                </a:rPr>
                <a:t>North Italy</a:t>
              </a:r>
            </a:p>
            <a:p>
              <a:pPr algn="ctr">
                <a:buClr>
                  <a:srgbClr val="FF0000"/>
                </a:buClr>
              </a:pPr>
              <a:r>
                <a:rPr lang="en-US" sz="1600" b="1" dirty="0">
                  <a:latin typeface="Century Gothic" panose="020B0502020202020204" pitchFamily="34" charset="0"/>
                  <a:cs typeface="Arial" panose="020B0604020202020204" pitchFamily="34" charset="0"/>
                </a:rPr>
                <a:t>August 1 – Oct 15 2014</a:t>
              </a:r>
            </a:p>
          </p:txBody>
        </p:sp>
        <p:sp>
          <p:nvSpPr>
            <p:cNvPr id="33" name="TextBox 32">
              <a:extLst>
                <a:ext uri="{FF2B5EF4-FFF2-40B4-BE49-F238E27FC236}">
                  <a16:creationId xmlns:a16="http://schemas.microsoft.com/office/drawing/2014/main" id="{D37826E4-EC64-48D4-952C-6AC0836C4DFD}"/>
                </a:ext>
              </a:extLst>
            </p:cNvPr>
            <p:cNvSpPr txBox="1"/>
            <p:nvPr/>
          </p:nvSpPr>
          <p:spPr>
            <a:xfrm>
              <a:off x="761773" y="849229"/>
              <a:ext cx="2150560" cy="307777"/>
            </a:xfrm>
            <a:prstGeom prst="rect">
              <a:avLst/>
            </a:prstGeom>
            <a:noFill/>
          </p:spPr>
          <p:txBody>
            <a:bodyPr wrap="square" lIns="0" tIns="0" rIns="0" bIns="0" rtlCol="0">
              <a:spAutoFit/>
            </a:bodyPr>
            <a:lstStyle/>
            <a:p>
              <a:pPr algn="ctr">
                <a:spcAft>
                  <a:spcPts val="600"/>
                </a:spcAft>
                <a:buClr>
                  <a:srgbClr val="FF0000"/>
                </a:buClr>
              </a:pPr>
              <a:r>
                <a:rPr lang="en-US" sz="2000" b="1" dirty="0">
                  <a:latin typeface="Century Gothic" panose="020B0502020202020204" pitchFamily="34" charset="0"/>
                  <a:cs typeface="Arial" panose="020B0604020202020204" pitchFamily="34" charset="0"/>
                </a:rPr>
                <a:t>21 Days</a:t>
              </a:r>
              <a:endParaRPr lang="en-US" sz="1600" b="1" dirty="0">
                <a:latin typeface="Century Gothic" panose="020B0502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AA2B656-5994-4C67-9351-5240B2EDEB70}"/>
                </a:ext>
              </a:extLst>
            </p:cNvPr>
            <p:cNvSpPr txBox="1"/>
            <p:nvPr/>
          </p:nvSpPr>
          <p:spPr>
            <a:xfrm>
              <a:off x="3281700" y="849229"/>
              <a:ext cx="2504051" cy="307777"/>
            </a:xfrm>
            <a:prstGeom prst="rect">
              <a:avLst/>
            </a:prstGeom>
            <a:noFill/>
          </p:spPr>
          <p:txBody>
            <a:bodyPr wrap="square" lIns="0" tIns="0" rIns="0" bIns="0" rtlCol="0">
              <a:spAutoFit/>
            </a:bodyPr>
            <a:lstStyle/>
            <a:p>
              <a:pPr algn="ctr">
                <a:buClr>
                  <a:srgbClr val="FF0000"/>
                </a:buClr>
              </a:pPr>
              <a:r>
                <a:rPr lang="en-US" sz="2000" b="1" dirty="0">
                  <a:latin typeface="Century Gothic" panose="020B0502020202020204" pitchFamily="34" charset="0"/>
                  <a:cs typeface="Arial" panose="020B0604020202020204" pitchFamily="34" charset="0"/>
                </a:rPr>
                <a:t>34 Days</a:t>
              </a:r>
              <a:endParaRPr lang="en-US" sz="1600" b="1" dirty="0">
                <a:latin typeface="Century Gothic" panose="020B0502020202020204" pitchFamily="34" charset="0"/>
                <a:cs typeface="Arial" panose="020B0604020202020204" pitchFamily="34" charset="0"/>
              </a:endParaRPr>
            </a:p>
          </p:txBody>
        </p:sp>
      </p:grpSp>
      <p:cxnSp>
        <p:nvCxnSpPr>
          <p:cNvPr id="35" name="Straight Connector 34">
            <a:extLst>
              <a:ext uri="{FF2B5EF4-FFF2-40B4-BE49-F238E27FC236}">
                <a16:creationId xmlns:a16="http://schemas.microsoft.com/office/drawing/2014/main" id="{21DC7693-D294-4DE0-992B-260EC501C826}"/>
              </a:ext>
            </a:extLst>
          </p:cNvPr>
          <p:cNvCxnSpPr>
            <a:cxnSpLocks/>
          </p:cNvCxnSpPr>
          <p:nvPr/>
        </p:nvCxnSpPr>
        <p:spPr>
          <a:xfrm>
            <a:off x="6749689" y="782816"/>
            <a:ext cx="0" cy="5365222"/>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8D1ADD4-A200-493C-BE95-D492F816D75E}"/>
              </a:ext>
            </a:extLst>
          </p:cNvPr>
          <p:cNvSpPr txBox="1"/>
          <p:nvPr/>
        </p:nvSpPr>
        <p:spPr>
          <a:xfrm>
            <a:off x="181723" y="3447773"/>
            <a:ext cx="1773242" cy="400110"/>
          </a:xfrm>
          <a:prstGeom prst="rect">
            <a:avLst/>
          </a:prstGeom>
          <a:noFill/>
        </p:spPr>
        <p:txBody>
          <a:bodyPr wrap="none" rtlCol="0">
            <a:spAutoFit/>
          </a:bodyPr>
          <a:lstStyle/>
          <a:p>
            <a:pPr>
              <a:buClr>
                <a:srgbClr val="FF0000"/>
              </a:buClr>
            </a:pPr>
            <a:r>
              <a:rPr lang="en-US" sz="2000" b="1" dirty="0">
                <a:solidFill>
                  <a:srgbClr val="FF0000"/>
                </a:solidFill>
                <a:latin typeface="Century Gothic" panose="020B0502020202020204" pitchFamily="34" charset="0"/>
                <a:cs typeface="Arial" panose="020B0604020202020204" pitchFamily="34" charset="0"/>
              </a:rPr>
              <a:t>Main Results;</a:t>
            </a:r>
          </a:p>
        </p:txBody>
      </p:sp>
    </p:spTree>
    <p:extLst>
      <p:ext uri="{BB962C8B-B14F-4D97-AF65-F5344CB8AC3E}">
        <p14:creationId xmlns:p14="http://schemas.microsoft.com/office/powerpoint/2010/main" val="3426300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71" y="0"/>
            <a:ext cx="12161520" cy="6848856"/>
            <a:chOff x="0" y="0"/>
            <a:chExt cx="12192000" cy="6848856"/>
          </a:xfrm>
        </p:grpSpPr>
        <p:sp>
          <p:nvSpPr>
            <p:cNvPr id="4" name="Rectangle 3"/>
            <p:cNvSpPr/>
            <p:nvPr/>
          </p:nvSpPr>
          <p:spPr>
            <a:xfrm>
              <a:off x="0" y="850392"/>
              <a:ext cx="12192000" cy="5632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0"/>
              <a:ext cx="1828800" cy="1000853"/>
            </a:xfrm>
            <a:prstGeom prst="ellipse">
              <a:avLst/>
            </a:prstGeom>
            <a:ln>
              <a:noFill/>
            </a:ln>
            <a:effectLst>
              <a:softEdge rad="112500"/>
            </a:effectLst>
          </p:spPr>
        </p:pic>
      </p:grpSp>
      <p:sp>
        <p:nvSpPr>
          <p:cNvPr id="12" name="TextBox 11"/>
          <p:cNvSpPr txBox="1"/>
          <p:nvPr/>
        </p:nvSpPr>
        <p:spPr>
          <a:xfrm>
            <a:off x="7780" y="6097238"/>
            <a:ext cx="12192000" cy="415498"/>
          </a:xfrm>
          <a:prstGeom prst="rect">
            <a:avLst/>
          </a:prstGeom>
          <a:noFill/>
        </p:spPr>
        <p:txBody>
          <a:bodyPr wrap="square" rtlCol="0">
            <a:spAutoFit/>
          </a:bodyPr>
          <a:lstStyle/>
          <a:p>
            <a:r>
              <a:rPr lang="en-US" sz="1050" dirty="0">
                <a:solidFill>
                  <a:schemeClr val="tx1">
                    <a:lumMod val="50000"/>
                    <a:lumOff val="50000"/>
                  </a:schemeClr>
                </a:solidFill>
                <a:latin typeface="Century Gothic" panose="020B0502020202020204" pitchFamily="34" charset="0"/>
              </a:rPr>
              <a:t>Derin, Y., </a:t>
            </a:r>
            <a:r>
              <a:rPr lang="en-US" sz="1050" dirty="0" err="1">
                <a:solidFill>
                  <a:schemeClr val="tx1">
                    <a:lumMod val="50000"/>
                    <a:lumOff val="50000"/>
                  </a:schemeClr>
                </a:solidFill>
                <a:latin typeface="Century Gothic" panose="020B0502020202020204" pitchFamily="34" charset="0"/>
              </a:rPr>
              <a:t>Anagnostou</a:t>
            </a:r>
            <a:r>
              <a:rPr lang="en-US" sz="1050" dirty="0">
                <a:solidFill>
                  <a:schemeClr val="tx1">
                    <a:lumMod val="50000"/>
                    <a:lumOff val="50000"/>
                  </a:schemeClr>
                </a:solidFill>
                <a:latin typeface="Century Gothic" panose="020B0502020202020204" pitchFamily="34" charset="0"/>
              </a:rPr>
              <a:t> E., </a:t>
            </a:r>
            <a:r>
              <a:rPr lang="en-US" sz="1050" dirty="0" err="1">
                <a:solidFill>
                  <a:schemeClr val="tx1">
                    <a:lumMod val="50000"/>
                    <a:lumOff val="50000"/>
                  </a:schemeClr>
                </a:solidFill>
                <a:latin typeface="Century Gothic" panose="020B0502020202020204" pitchFamily="34" charset="0"/>
              </a:rPr>
              <a:t>Anagnostou</a:t>
            </a:r>
            <a:r>
              <a:rPr lang="en-US" sz="1050" dirty="0">
                <a:solidFill>
                  <a:schemeClr val="tx1">
                    <a:lumMod val="50000"/>
                    <a:lumOff val="50000"/>
                  </a:schemeClr>
                </a:solidFill>
                <a:latin typeface="Century Gothic" panose="020B0502020202020204" pitchFamily="34" charset="0"/>
              </a:rPr>
              <a:t> M. N., </a:t>
            </a:r>
            <a:r>
              <a:rPr lang="en-US" sz="1050" dirty="0" err="1">
                <a:solidFill>
                  <a:schemeClr val="tx1">
                    <a:lumMod val="50000"/>
                    <a:lumOff val="50000"/>
                  </a:schemeClr>
                </a:solidFill>
                <a:latin typeface="Century Gothic" panose="020B0502020202020204" pitchFamily="34" charset="0"/>
              </a:rPr>
              <a:t>Kalogiros</a:t>
            </a:r>
            <a:r>
              <a:rPr lang="en-US" sz="1050" dirty="0">
                <a:solidFill>
                  <a:schemeClr val="tx1">
                    <a:lumMod val="50000"/>
                    <a:lumOff val="50000"/>
                  </a:schemeClr>
                </a:solidFill>
                <a:latin typeface="Century Gothic" panose="020B0502020202020204" pitchFamily="34" charset="0"/>
              </a:rPr>
              <a:t> J., Casella D., </a:t>
            </a:r>
            <a:r>
              <a:rPr lang="en-US" sz="1050" dirty="0" err="1">
                <a:solidFill>
                  <a:schemeClr val="tx1">
                    <a:lumMod val="50000"/>
                    <a:lumOff val="50000"/>
                  </a:schemeClr>
                </a:solidFill>
                <a:latin typeface="Century Gothic" panose="020B0502020202020204" pitchFamily="34" charset="0"/>
              </a:rPr>
              <a:t>Marra</a:t>
            </a:r>
            <a:r>
              <a:rPr lang="en-US" sz="1050" dirty="0">
                <a:solidFill>
                  <a:schemeClr val="tx1">
                    <a:lumMod val="50000"/>
                    <a:lumOff val="50000"/>
                  </a:schemeClr>
                </a:solidFill>
                <a:latin typeface="Century Gothic" panose="020B0502020202020204" pitchFamily="34" charset="0"/>
              </a:rPr>
              <a:t> A. C., </a:t>
            </a:r>
            <a:r>
              <a:rPr lang="en-US" sz="1050" dirty="0" err="1">
                <a:solidFill>
                  <a:schemeClr val="tx1">
                    <a:lumMod val="50000"/>
                    <a:lumOff val="50000"/>
                  </a:schemeClr>
                </a:solidFill>
                <a:latin typeface="Century Gothic" panose="020B0502020202020204" pitchFamily="34" charset="0"/>
              </a:rPr>
              <a:t>Panegrossi</a:t>
            </a:r>
            <a:r>
              <a:rPr lang="en-US" sz="1050" dirty="0">
                <a:solidFill>
                  <a:schemeClr val="tx1">
                    <a:lumMod val="50000"/>
                    <a:lumOff val="50000"/>
                  </a:schemeClr>
                </a:solidFill>
                <a:latin typeface="Century Gothic" panose="020B0502020202020204" pitchFamily="34" charset="0"/>
              </a:rPr>
              <a:t> G., and Sano P., 2018: Passive Microwave Rainfall Error Analysis Using High-Resolution X-Band Dual-Polarization Radar Observations in Complex Terrain. IEEE Transactions on Geoscience and Remote Sensing, 56:5, 2565-2586; 10.1109/TGRS.2017.2763622</a:t>
            </a:r>
          </a:p>
        </p:txBody>
      </p:sp>
      <p:cxnSp>
        <p:nvCxnSpPr>
          <p:cNvPr id="35" name="Straight Connector 34">
            <a:extLst>
              <a:ext uri="{FF2B5EF4-FFF2-40B4-BE49-F238E27FC236}">
                <a16:creationId xmlns:a16="http://schemas.microsoft.com/office/drawing/2014/main" id="{21DC7693-D294-4DE0-992B-260EC501C826}"/>
              </a:ext>
            </a:extLst>
          </p:cNvPr>
          <p:cNvCxnSpPr>
            <a:cxnSpLocks/>
          </p:cNvCxnSpPr>
          <p:nvPr/>
        </p:nvCxnSpPr>
        <p:spPr>
          <a:xfrm>
            <a:off x="6244630" y="765218"/>
            <a:ext cx="0" cy="5382820"/>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513C3AB-5B15-4A25-A4DA-B541F6F20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09" y="1180942"/>
            <a:ext cx="5943600" cy="4966034"/>
          </a:xfrm>
          <a:prstGeom prst="rect">
            <a:avLst/>
          </a:prstGeom>
        </p:spPr>
      </p:pic>
      <p:pic>
        <p:nvPicPr>
          <p:cNvPr id="10" name="Picture 9">
            <a:extLst>
              <a:ext uri="{FF2B5EF4-FFF2-40B4-BE49-F238E27FC236}">
                <a16:creationId xmlns:a16="http://schemas.microsoft.com/office/drawing/2014/main" id="{9891DDB3-8D44-4403-B0A8-41F3E797D0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1682" y="1258552"/>
            <a:ext cx="5943600" cy="4840917"/>
          </a:xfrm>
          <a:prstGeom prst="rect">
            <a:avLst/>
          </a:prstGeom>
        </p:spPr>
      </p:pic>
      <p:sp>
        <p:nvSpPr>
          <p:cNvPr id="11" name="TextBox 10">
            <a:extLst>
              <a:ext uri="{FF2B5EF4-FFF2-40B4-BE49-F238E27FC236}">
                <a16:creationId xmlns:a16="http://schemas.microsoft.com/office/drawing/2014/main" id="{95CEC790-BC8C-431B-98C0-6B175FF32A69}"/>
              </a:ext>
            </a:extLst>
          </p:cNvPr>
          <p:cNvSpPr txBox="1"/>
          <p:nvPr/>
        </p:nvSpPr>
        <p:spPr>
          <a:xfrm>
            <a:off x="7781" y="6532"/>
            <a:ext cx="10619579" cy="830997"/>
          </a:xfrm>
          <a:prstGeom prst="rect">
            <a:avLst/>
          </a:prstGeom>
          <a:noFill/>
        </p:spPr>
        <p:txBody>
          <a:bodyPr wrap="square" rtlCol="0">
            <a:spAutoFit/>
          </a:bodyPr>
          <a:lstStyle/>
          <a:p>
            <a:pPr>
              <a:buClr>
                <a:srgbClr val="FF0000"/>
              </a:buClr>
            </a:pPr>
            <a:r>
              <a:rPr lang="en-US" sz="2400" b="1" dirty="0">
                <a:solidFill>
                  <a:schemeClr val="accent1">
                    <a:lumMod val="75000"/>
                  </a:schemeClr>
                </a:solidFill>
                <a:latin typeface="Century Gothic" panose="020B0502020202020204" pitchFamily="34" charset="0"/>
                <a:cs typeface="Arial" panose="020B0604020202020204" pitchFamily="34" charset="0"/>
              </a:rPr>
              <a:t>Passive Microwave Rainfall Error Analysis Using High-Resolution X-Band Dual-Polarization Radar Observations in Complex Terrain</a:t>
            </a:r>
          </a:p>
        </p:txBody>
      </p:sp>
    </p:spTree>
    <p:extLst>
      <p:ext uri="{BB962C8B-B14F-4D97-AF65-F5344CB8AC3E}">
        <p14:creationId xmlns:p14="http://schemas.microsoft.com/office/powerpoint/2010/main" val="786407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4A8948-15C2-49D2-B865-43C61A6BA2EB}"/>
              </a:ext>
            </a:extLst>
          </p:cNvPr>
          <p:cNvPicPr>
            <a:picLocks noChangeAspect="1"/>
          </p:cNvPicPr>
          <p:nvPr/>
        </p:nvPicPr>
        <p:blipFill rotWithShape="1">
          <a:blip r:embed="rId3">
            <a:extLst>
              <a:ext uri="{28A0092B-C50C-407E-A947-70E740481C1C}">
                <a14:useLocalDpi xmlns:a14="http://schemas.microsoft.com/office/drawing/2010/main" val="0"/>
              </a:ext>
            </a:extLst>
          </a:blip>
          <a:srcRect r="3521" b="15181"/>
          <a:stretch/>
        </p:blipFill>
        <p:spPr>
          <a:xfrm>
            <a:off x="725285" y="3202373"/>
            <a:ext cx="4932844" cy="3351127"/>
          </a:xfrm>
          <a:prstGeom prst="rect">
            <a:avLst/>
          </a:prstGeom>
        </p:spPr>
      </p:pic>
      <p:sp>
        <p:nvSpPr>
          <p:cNvPr id="5" name="Rectangle 4"/>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4720"/>
            <a:ext cx="1219200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Analysis of X-Band Dual Polarization Radar Observations in OLYMPEX</a:t>
            </a:r>
          </a:p>
        </p:txBody>
      </p:sp>
      <p:pic>
        <p:nvPicPr>
          <p:cNvPr id="9" name="Picture 8">
            <a:extLst>
              <a:ext uri="{FF2B5EF4-FFF2-40B4-BE49-F238E27FC236}">
                <a16:creationId xmlns:a16="http://schemas.microsoft.com/office/drawing/2014/main" id="{904B4D18-6286-4516-9F32-1A92586321EA}"/>
              </a:ext>
            </a:extLst>
          </p:cNvPr>
          <p:cNvPicPr>
            <a:picLocks noChangeAspect="1"/>
          </p:cNvPicPr>
          <p:nvPr/>
        </p:nvPicPr>
        <p:blipFill rotWithShape="1">
          <a:blip r:embed="rId4">
            <a:extLst>
              <a:ext uri="{28A0092B-C50C-407E-A947-70E740481C1C}">
                <a14:useLocalDpi xmlns:a14="http://schemas.microsoft.com/office/drawing/2010/main" val="0"/>
              </a:ext>
            </a:extLst>
          </a:blip>
          <a:srcRect t="1" b="3269"/>
          <a:stretch/>
        </p:blipFill>
        <p:spPr>
          <a:xfrm>
            <a:off x="167454" y="792587"/>
            <a:ext cx="2300443" cy="2145140"/>
          </a:xfrm>
          <a:prstGeom prst="rect">
            <a:avLst/>
          </a:prstGeom>
        </p:spPr>
      </p:pic>
      <p:sp>
        <p:nvSpPr>
          <p:cNvPr id="10" name="TextBox 9">
            <a:extLst>
              <a:ext uri="{FF2B5EF4-FFF2-40B4-BE49-F238E27FC236}">
                <a16:creationId xmlns:a16="http://schemas.microsoft.com/office/drawing/2014/main" id="{823C707C-C6F3-45F2-99AD-CFDEE2D119A1}"/>
              </a:ext>
            </a:extLst>
          </p:cNvPr>
          <p:cNvSpPr txBox="1"/>
          <p:nvPr/>
        </p:nvSpPr>
        <p:spPr>
          <a:xfrm>
            <a:off x="5839691" y="792587"/>
            <a:ext cx="5756564" cy="3893374"/>
          </a:xfrm>
          <a:prstGeom prst="rect">
            <a:avLst/>
          </a:prstGeom>
          <a:noFill/>
        </p:spPr>
        <p:txBody>
          <a:bodyPr wrap="square" lIns="0" tIns="0" rIns="0" bIns="0" rtlCol="0">
            <a:spAutoFit/>
          </a:bodyPr>
          <a:lstStyle/>
          <a:p>
            <a:pPr marL="342900" indent="-342900" algn="just">
              <a:spcAft>
                <a:spcPts val="600"/>
              </a:spcAft>
              <a:buClr>
                <a:srgbClr val="FF0000"/>
              </a:buClr>
              <a:buFont typeface="Arial" panose="020B0604020202020204" pitchFamily="34" charset="0"/>
              <a:buChar char="•"/>
            </a:pPr>
            <a:r>
              <a:rPr lang="en-US" sz="2000" dirty="0">
                <a:latin typeface="Century Gothic" panose="020B0502020202020204" pitchFamily="34" charset="0"/>
                <a:cs typeface="Arial" panose="020B0604020202020204" pitchFamily="34" charset="0"/>
              </a:rPr>
              <a:t>Quantify precipitation and microphysical parameters from the OLYMPEX Doppler on Wheels (DOW) dual-polarization X-band radar.</a:t>
            </a:r>
          </a:p>
          <a:p>
            <a:pPr marL="342900" indent="-342900" algn="just">
              <a:spcAft>
                <a:spcPts val="600"/>
              </a:spcAft>
              <a:buClr>
                <a:srgbClr val="FF0000"/>
              </a:buClr>
              <a:buFont typeface="Arial" panose="020B0604020202020204" pitchFamily="34" charset="0"/>
              <a:buChar char="•"/>
            </a:pPr>
            <a:r>
              <a:rPr lang="en-US" sz="2000" dirty="0">
                <a:latin typeface="Century Gothic" panose="020B0502020202020204" pitchFamily="34" charset="0"/>
                <a:cs typeface="Arial" panose="020B0604020202020204" pitchFamily="34" charset="0"/>
              </a:rPr>
              <a:t>Evaluate accuracy of these estimates against in-situ measurements from </a:t>
            </a:r>
            <a:r>
              <a:rPr lang="en-US" sz="2000" dirty="0" err="1">
                <a:latin typeface="Century Gothic" panose="020B0502020202020204" pitchFamily="34" charset="0"/>
                <a:cs typeface="Arial" panose="020B0604020202020204" pitchFamily="34" charset="0"/>
              </a:rPr>
              <a:t>disdrometers</a:t>
            </a:r>
            <a:r>
              <a:rPr lang="en-US" sz="2000" dirty="0">
                <a:latin typeface="Century Gothic" panose="020B0502020202020204" pitchFamily="34" charset="0"/>
                <a:cs typeface="Arial" panose="020B0604020202020204" pitchFamily="34" charset="0"/>
              </a:rPr>
              <a:t>, rain gauges and MRR.</a:t>
            </a:r>
          </a:p>
          <a:p>
            <a:pPr marL="342900" indent="-342900" algn="just">
              <a:spcAft>
                <a:spcPts val="600"/>
              </a:spcAft>
              <a:buClr>
                <a:srgbClr val="FF0000"/>
              </a:buClr>
              <a:buFont typeface="Arial" panose="020B0604020202020204" pitchFamily="34" charset="0"/>
              <a:buChar char="•"/>
            </a:pPr>
            <a:r>
              <a:rPr lang="en-US" sz="2000" dirty="0">
                <a:latin typeface="Century Gothic" panose="020B0502020202020204" pitchFamily="34" charset="0"/>
                <a:cs typeface="Arial" panose="020B0604020202020204" pitchFamily="34" charset="0"/>
              </a:rPr>
              <a:t>Use the OLYMPEX experiment to demonstrate the value of locally deployed radar as a gap fill to operational radar networks in complex terrain (i.e. NEXRAD).</a:t>
            </a:r>
          </a:p>
          <a:p>
            <a:pPr marL="342900" indent="-342900" algn="just">
              <a:spcAft>
                <a:spcPts val="600"/>
              </a:spcAft>
              <a:buClr>
                <a:srgbClr val="FF0000"/>
              </a:buClr>
              <a:buFont typeface="Arial" panose="020B0604020202020204" pitchFamily="34" charset="0"/>
              <a:buChar char="•"/>
            </a:pPr>
            <a:endParaRPr lang="en-US" sz="2000" dirty="0">
              <a:latin typeface="Century Gothic" panose="020B0502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FE94B95C-E19E-430C-A13A-C2E8859FCE13}"/>
              </a:ext>
            </a:extLst>
          </p:cNvPr>
          <p:cNvCxnSpPr>
            <a:cxnSpLocks/>
          </p:cNvCxnSpPr>
          <p:nvPr/>
        </p:nvCxnSpPr>
        <p:spPr>
          <a:xfrm flipH="1">
            <a:off x="1229033" y="1750142"/>
            <a:ext cx="186812" cy="16788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82A905-B0C8-4E30-96E1-839F47EAE70D}"/>
              </a:ext>
            </a:extLst>
          </p:cNvPr>
          <p:cNvCxnSpPr>
            <a:cxnSpLocks/>
          </p:cNvCxnSpPr>
          <p:nvPr/>
        </p:nvCxnSpPr>
        <p:spPr>
          <a:xfrm>
            <a:off x="1552827" y="1641987"/>
            <a:ext cx="4105302" cy="17009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51E02CC1-D6D3-43E8-81C7-583E5004E993}"/>
              </a:ext>
            </a:extLst>
          </p:cNvPr>
          <p:cNvGrpSpPr/>
          <p:nvPr/>
        </p:nvGrpSpPr>
        <p:grpSpPr>
          <a:xfrm>
            <a:off x="5658129" y="4428365"/>
            <a:ext cx="1878845" cy="2016313"/>
            <a:chOff x="5658129" y="4428365"/>
            <a:chExt cx="1878845" cy="2016313"/>
          </a:xfrm>
        </p:grpSpPr>
        <p:pic>
          <p:nvPicPr>
            <p:cNvPr id="12" name="Picture 11">
              <a:extLst>
                <a:ext uri="{FF2B5EF4-FFF2-40B4-BE49-F238E27FC236}">
                  <a16:creationId xmlns:a16="http://schemas.microsoft.com/office/drawing/2014/main" id="{A0F68A6B-12F4-4579-9D6D-36463ACE7C17}"/>
                </a:ext>
              </a:extLst>
            </p:cNvPr>
            <p:cNvPicPr>
              <a:picLocks noChangeAspect="1"/>
            </p:cNvPicPr>
            <p:nvPr/>
          </p:nvPicPr>
          <p:blipFill rotWithShape="1">
            <a:blip r:embed="rId3">
              <a:extLst>
                <a:ext uri="{28A0092B-C50C-407E-A947-70E740481C1C}">
                  <a14:useLocalDpi xmlns:a14="http://schemas.microsoft.com/office/drawing/2010/main" val="0"/>
                </a:ext>
              </a:extLst>
            </a:blip>
            <a:srcRect l="13367" t="84266" r="75791"/>
            <a:stretch/>
          </p:blipFill>
          <p:spPr>
            <a:xfrm>
              <a:off x="5658129" y="4428365"/>
              <a:ext cx="1107728" cy="1242159"/>
            </a:xfrm>
            <a:prstGeom prst="rect">
              <a:avLst/>
            </a:prstGeom>
          </p:spPr>
        </p:pic>
        <p:sp>
          <p:nvSpPr>
            <p:cNvPr id="14" name="TextBox 13">
              <a:extLst>
                <a:ext uri="{FF2B5EF4-FFF2-40B4-BE49-F238E27FC236}">
                  <a16:creationId xmlns:a16="http://schemas.microsoft.com/office/drawing/2014/main" id="{DB816190-73A5-48EE-AAFD-728AD38B4D6E}"/>
                </a:ext>
              </a:extLst>
            </p:cNvPr>
            <p:cNvSpPr txBox="1"/>
            <p:nvPr/>
          </p:nvSpPr>
          <p:spPr>
            <a:xfrm>
              <a:off x="5960902" y="5670524"/>
              <a:ext cx="1375987" cy="338554"/>
            </a:xfrm>
            <a:prstGeom prst="rect">
              <a:avLst/>
            </a:prstGeom>
            <a:noFill/>
          </p:spPr>
          <p:txBody>
            <a:bodyPr wrap="square" rtlCol="0">
              <a:spAutoFit/>
            </a:bodyPr>
            <a:lstStyle/>
            <a:p>
              <a:r>
                <a:rPr lang="en-US" sz="1600" dirty="0">
                  <a:latin typeface="Century Gothic" panose="020B0502020202020204" pitchFamily="34" charset="0"/>
                  <a:cs typeface="Times New Roman" panose="02020603050405020304" pitchFamily="18" charset="0"/>
                </a:rPr>
                <a:t>DOW</a:t>
              </a:r>
            </a:p>
          </p:txBody>
        </p:sp>
        <p:sp>
          <p:nvSpPr>
            <p:cNvPr id="16" name="Rectangle 15">
              <a:extLst>
                <a:ext uri="{FF2B5EF4-FFF2-40B4-BE49-F238E27FC236}">
                  <a16:creationId xmlns:a16="http://schemas.microsoft.com/office/drawing/2014/main" id="{09564A87-2FA9-4E08-9E04-B598C3E9EC1B}"/>
                </a:ext>
              </a:extLst>
            </p:cNvPr>
            <p:cNvSpPr/>
            <p:nvPr/>
          </p:nvSpPr>
          <p:spPr>
            <a:xfrm>
              <a:off x="5730856" y="5700517"/>
              <a:ext cx="230046" cy="27432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7" name="TextBox 16">
              <a:extLst>
                <a:ext uri="{FF2B5EF4-FFF2-40B4-BE49-F238E27FC236}">
                  <a16:creationId xmlns:a16="http://schemas.microsoft.com/office/drawing/2014/main" id="{1034CD5A-3218-420A-821E-FA8F43530951}"/>
                </a:ext>
              </a:extLst>
            </p:cNvPr>
            <p:cNvSpPr txBox="1"/>
            <p:nvPr/>
          </p:nvSpPr>
          <p:spPr>
            <a:xfrm>
              <a:off x="5960902" y="6106124"/>
              <a:ext cx="1576072" cy="338554"/>
            </a:xfrm>
            <a:prstGeom prst="rect">
              <a:avLst/>
            </a:prstGeom>
            <a:noFill/>
          </p:spPr>
          <p:txBody>
            <a:bodyPr wrap="none" rtlCol="0">
              <a:spAutoFit/>
            </a:bodyPr>
            <a:lstStyle/>
            <a:p>
              <a:r>
                <a:rPr lang="en-US" sz="1600" dirty="0">
                  <a:latin typeface="Century Gothic" panose="020B0502020202020204" pitchFamily="34" charset="0"/>
                  <a:cs typeface="Times New Roman" panose="02020603050405020304" pitchFamily="18" charset="0"/>
                </a:rPr>
                <a:t>In-situ stations</a:t>
              </a:r>
              <a:endParaRPr lang="en-US" sz="1600" baseline="-25000" dirty="0">
                <a:latin typeface="Century Gothic" panose="020B050202020202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B499722E-97E4-44BC-B225-3834856B02E5}"/>
                </a:ext>
              </a:extLst>
            </p:cNvPr>
            <p:cNvSpPr/>
            <p:nvPr/>
          </p:nvSpPr>
          <p:spPr>
            <a:xfrm>
              <a:off x="5766261" y="6178781"/>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96244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4720"/>
            <a:ext cx="1219200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Datasets </a:t>
            </a:r>
          </a:p>
        </p:txBody>
      </p:sp>
      <p:graphicFrame>
        <p:nvGraphicFramePr>
          <p:cNvPr id="11" name="Table 10">
            <a:extLst>
              <a:ext uri="{FF2B5EF4-FFF2-40B4-BE49-F238E27FC236}">
                <a16:creationId xmlns:a16="http://schemas.microsoft.com/office/drawing/2014/main" id="{A4C7B8E1-8DBD-4E74-84E8-468DDBEA9A36}"/>
              </a:ext>
            </a:extLst>
          </p:cNvPr>
          <p:cNvGraphicFramePr>
            <a:graphicFrameLocks noGrp="1"/>
          </p:cNvGraphicFramePr>
          <p:nvPr>
            <p:extLst/>
          </p:nvPr>
        </p:nvGraphicFramePr>
        <p:xfrm>
          <a:off x="5412499" y="3064119"/>
          <a:ext cx="6541261" cy="3313200"/>
        </p:xfrm>
        <a:graphic>
          <a:graphicData uri="http://schemas.openxmlformats.org/drawingml/2006/table">
            <a:tbl>
              <a:tblPr firstRow="1" bandRow="1">
                <a:tableStyleId>{2D5ABB26-0587-4C30-8999-92F81FD0307C}</a:tableStyleId>
              </a:tblPr>
              <a:tblGrid>
                <a:gridCol w="1619568">
                  <a:extLst>
                    <a:ext uri="{9D8B030D-6E8A-4147-A177-3AD203B41FA5}">
                      <a16:colId xmlns:a16="http://schemas.microsoft.com/office/drawing/2014/main" val="20000"/>
                    </a:ext>
                  </a:extLst>
                </a:gridCol>
                <a:gridCol w="2410143">
                  <a:extLst>
                    <a:ext uri="{9D8B030D-6E8A-4147-A177-3AD203B41FA5}">
                      <a16:colId xmlns:a16="http://schemas.microsoft.com/office/drawing/2014/main" val="20001"/>
                    </a:ext>
                  </a:extLst>
                </a:gridCol>
                <a:gridCol w="1468245">
                  <a:extLst>
                    <a:ext uri="{9D8B030D-6E8A-4147-A177-3AD203B41FA5}">
                      <a16:colId xmlns:a16="http://schemas.microsoft.com/office/drawing/2014/main" val="20002"/>
                    </a:ext>
                  </a:extLst>
                </a:gridCol>
                <a:gridCol w="1043305">
                  <a:extLst>
                    <a:ext uri="{9D8B030D-6E8A-4147-A177-3AD203B41FA5}">
                      <a16:colId xmlns:a16="http://schemas.microsoft.com/office/drawing/2014/main" val="20004"/>
                    </a:ext>
                  </a:extLst>
                </a:gridCol>
              </a:tblGrid>
              <a:tr h="417600">
                <a:tc>
                  <a:txBody>
                    <a:bodyPr/>
                    <a:lstStyle/>
                    <a:p>
                      <a:pPr algn="ctr"/>
                      <a:r>
                        <a:rPr lang="en-US" sz="1600" b="1" dirty="0">
                          <a:latin typeface="Century Gothic" panose="020B0502020202020204" pitchFamily="34" charset="0"/>
                        </a:rPr>
                        <a:t>Site</a:t>
                      </a:r>
                      <a:r>
                        <a:rPr lang="en-US" sz="1600" b="1" baseline="0" dirty="0">
                          <a:latin typeface="Century Gothic" panose="020B0502020202020204" pitchFamily="34" charset="0"/>
                        </a:rPr>
                        <a:t> IDs</a:t>
                      </a:r>
                      <a:endParaRPr lang="en-US" sz="1600" b="1" dirty="0">
                        <a:latin typeface="Century Gothic" panose="020B050202020202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1" dirty="0">
                          <a:latin typeface="Century Gothic" panose="020B0502020202020204" pitchFamily="34" charset="0"/>
                        </a:rPr>
                        <a:t>Instruments</a:t>
                      </a:r>
                      <a:endParaRPr lang="en-US" sz="1600" b="1" dirty="0">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Century Gothic" panose="020B0502020202020204" pitchFamily="34" charset="0"/>
                        </a:rPr>
                        <a:t>Range from DOW (km)</a:t>
                      </a:r>
                      <a:endParaRPr lang="en-US" sz="1600" b="1" dirty="0">
                        <a:latin typeface="Century Gothic" panose="020B0502020202020204" pitchFamily="34"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US" sz="1600" b="1" dirty="0" err="1">
                          <a:latin typeface="Century Gothic" panose="020B0502020202020204" pitchFamily="34" charset="0"/>
                        </a:rPr>
                        <a:t>Elev</a:t>
                      </a:r>
                      <a:r>
                        <a:rPr lang="en-US" sz="1600" b="1" dirty="0">
                          <a:latin typeface="Century Gothic" panose="020B0502020202020204" pitchFamily="34" charset="0"/>
                        </a:rPr>
                        <a:t> (m)</a:t>
                      </a:r>
                      <a:endParaRPr lang="en-US" sz="1600" b="1" dirty="0">
                        <a:latin typeface="Century Gothic" panose="020B0502020202020204" pitchFamily="34" charset="0"/>
                        <a:cs typeface="Times New Roman" panose="02020603050405020304" pitchFamily="18"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17600">
                <a:tc>
                  <a:txBody>
                    <a:bodyPr/>
                    <a:lstStyle/>
                    <a:p>
                      <a:pPr algn="ctr"/>
                      <a:r>
                        <a:rPr lang="en-US" sz="1600" b="1" dirty="0">
                          <a:latin typeface="Century Gothic" panose="020B0502020202020204" pitchFamily="34" charset="0"/>
                        </a:rPr>
                        <a:t>DOW</a:t>
                      </a:r>
                      <a:endParaRPr lang="en-US" sz="1600" b="1" dirty="0">
                        <a:latin typeface="Century Gothic" panose="020B050202020202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latin typeface="Century Gothic" panose="020B0502020202020204" pitchFamily="34" charset="0"/>
                        </a:rPr>
                        <a:t>DOW</a:t>
                      </a:r>
                      <a:endParaRPr lang="en-US" sz="1600" dirty="0">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latin typeface="Century Gothic" panose="020B0502020202020204" pitchFamily="34" charset="0"/>
                          <a:cs typeface="Times New Roman" panose="02020603050405020304" pitchFamily="18" charset="0"/>
                        </a:rPr>
                        <a:t>-</a:t>
                      </a:r>
                    </a:p>
                  </a:txBody>
                  <a:tcPr anchor="ctr">
                    <a:lnT w="12700" cap="flat" cmpd="sng" algn="ctr">
                      <a:solidFill>
                        <a:schemeClr val="tx1"/>
                      </a:solidFill>
                      <a:prstDash val="solid"/>
                      <a:round/>
                      <a:headEnd type="none" w="med" len="med"/>
                      <a:tailEnd type="none" w="med" len="med"/>
                    </a:lnT>
                  </a:tcPr>
                </a:tc>
                <a:tc>
                  <a:txBody>
                    <a:bodyPr/>
                    <a:lstStyle/>
                    <a:p>
                      <a:pPr algn="ctr"/>
                      <a:r>
                        <a:rPr lang="en-US" sz="1600" dirty="0">
                          <a:latin typeface="Century Gothic" panose="020B0502020202020204" pitchFamily="34" charset="0"/>
                        </a:rPr>
                        <a:t>72</a:t>
                      </a:r>
                      <a:endParaRPr lang="en-US" sz="1600" dirty="0">
                        <a:latin typeface="Century Gothic" panose="020B0502020202020204" pitchFamily="34" charset="0"/>
                        <a:cs typeface="Times New Roman" panose="02020603050405020304" pitchFamily="18"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17600">
                <a:tc>
                  <a:txBody>
                    <a:bodyPr/>
                    <a:lstStyle/>
                    <a:p>
                      <a:pPr algn="ctr"/>
                      <a:r>
                        <a:rPr lang="en-US" sz="1600" b="1" dirty="0">
                          <a:latin typeface="Century Gothic" panose="020B0502020202020204" pitchFamily="34" charset="0"/>
                        </a:rPr>
                        <a:t>APU07, NASA0036</a:t>
                      </a:r>
                      <a:endParaRPr lang="en-US" sz="1600" b="1" dirty="0">
                        <a:latin typeface="Century Gothic" panose="020B050202020202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tc>
                  <a:txBody>
                    <a:bodyPr/>
                    <a:lstStyle/>
                    <a:p>
                      <a:pPr algn="ctr"/>
                      <a:r>
                        <a:rPr lang="en-US" sz="1600" dirty="0" err="1">
                          <a:latin typeface="Century Gothic" panose="020B0502020202020204" pitchFamily="34" charset="0"/>
                        </a:rPr>
                        <a:t>Parsivel</a:t>
                      </a:r>
                      <a:r>
                        <a:rPr lang="en-US" sz="1600" dirty="0">
                          <a:latin typeface="Century Gothic" panose="020B0502020202020204" pitchFamily="34" charset="0"/>
                        </a:rPr>
                        <a:t>, Gauges</a:t>
                      </a:r>
                      <a:endParaRPr lang="en-US" sz="1600" dirty="0">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600" dirty="0">
                          <a:latin typeface="Century Gothic" panose="020B0502020202020204" pitchFamily="34" charset="0"/>
                        </a:rPr>
                        <a:t>4.65</a:t>
                      </a:r>
                      <a:endParaRPr lang="en-US" sz="1600" dirty="0">
                        <a:latin typeface="Century Gothic" panose="020B0502020202020204" pitchFamily="34" charset="0"/>
                        <a:cs typeface="Times New Roman" panose="02020603050405020304" pitchFamily="18" charset="0"/>
                      </a:endParaRPr>
                    </a:p>
                  </a:txBody>
                  <a:tcPr anchor="ctr"/>
                </a:tc>
                <a:tc>
                  <a:txBody>
                    <a:bodyPr/>
                    <a:lstStyle/>
                    <a:p>
                      <a:pPr algn="ctr"/>
                      <a:r>
                        <a:rPr lang="en-US" sz="1600" dirty="0">
                          <a:latin typeface="Century Gothic" panose="020B0502020202020204" pitchFamily="34" charset="0"/>
                        </a:rPr>
                        <a:t>65</a:t>
                      </a:r>
                      <a:endParaRPr lang="en-US" sz="1600" dirty="0">
                        <a:latin typeface="Century Gothic" panose="020B0502020202020204" pitchFamily="34" charset="0"/>
                        <a:cs typeface="Times New Roman" panose="02020603050405020304" pitchFamily="18" charset="0"/>
                      </a:endParaRPr>
                    </a:p>
                  </a:txBody>
                  <a:tcPr anchor="ctr"/>
                </a:tc>
                <a:extLst>
                  <a:ext uri="{0D108BD9-81ED-4DB2-BD59-A6C34878D82A}">
                    <a16:rowId xmlns:a16="http://schemas.microsoft.com/office/drawing/2014/main" val="10003"/>
                  </a:ext>
                </a:extLst>
              </a:tr>
              <a:tr h="514849">
                <a:tc>
                  <a:txBody>
                    <a:bodyPr/>
                    <a:lstStyle/>
                    <a:p>
                      <a:pPr algn="ctr"/>
                      <a:r>
                        <a:rPr lang="en-US" sz="1600" b="1" dirty="0">
                          <a:latin typeface="Century Gothic" panose="020B0502020202020204" pitchFamily="34" charset="0"/>
                        </a:rPr>
                        <a:t>APU08, NASA0029</a:t>
                      </a:r>
                      <a:endParaRPr lang="en-US" sz="1600" b="1" dirty="0">
                        <a:latin typeface="Century Gothic" panose="020B050202020202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Century Gothic" panose="020B0502020202020204" pitchFamily="34" charset="0"/>
                        </a:rPr>
                        <a:t>Parsivel</a:t>
                      </a:r>
                      <a:r>
                        <a:rPr lang="en-US" sz="1600" dirty="0">
                          <a:latin typeface="Century Gothic" panose="020B0502020202020204" pitchFamily="34" charset="0"/>
                        </a:rPr>
                        <a:t>, Gauges, MRR</a:t>
                      </a:r>
                      <a:endParaRPr lang="en-US" sz="1600" dirty="0">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600" dirty="0">
                          <a:latin typeface="Century Gothic" panose="020B0502020202020204" pitchFamily="34" charset="0"/>
                        </a:rPr>
                        <a:t>5.34</a:t>
                      </a:r>
                      <a:endParaRPr lang="en-US" sz="1600" dirty="0">
                        <a:latin typeface="Century Gothic" panose="020B0502020202020204" pitchFamily="34" charset="0"/>
                        <a:cs typeface="Times New Roman" panose="02020603050405020304" pitchFamily="18" charset="0"/>
                      </a:endParaRPr>
                    </a:p>
                  </a:txBody>
                  <a:tcPr anchor="ctr"/>
                </a:tc>
                <a:tc>
                  <a:txBody>
                    <a:bodyPr/>
                    <a:lstStyle/>
                    <a:p>
                      <a:pPr algn="ctr"/>
                      <a:r>
                        <a:rPr lang="en-US" sz="1600" dirty="0">
                          <a:latin typeface="Century Gothic" panose="020B0502020202020204" pitchFamily="34" charset="0"/>
                        </a:rPr>
                        <a:t>87</a:t>
                      </a:r>
                      <a:endParaRPr lang="en-US" sz="1600" dirty="0">
                        <a:latin typeface="Century Gothic" panose="020B0502020202020204" pitchFamily="34" charset="0"/>
                        <a:cs typeface="Times New Roman" panose="02020603050405020304" pitchFamily="18" charset="0"/>
                      </a:endParaRPr>
                    </a:p>
                  </a:txBody>
                  <a:tcPr anchor="ctr"/>
                </a:tc>
                <a:extLst>
                  <a:ext uri="{0D108BD9-81ED-4DB2-BD59-A6C34878D82A}">
                    <a16:rowId xmlns:a16="http://schemas.microsoft.com/office/drawing/2014/main" val="10004"/>
                  </a:ext>
                </a:extLst>
              </a:tr>
              <a:tr h="514849">
                <a:tc>
                  <a:txBody>
                    <a:bodyPr/>
                    <a:lstStyle/>
                    <a:p>
                      <a:pPr algn="ctr"/>
                      <a:r>
                        <a:rPr lang="en-US" sz="1600" b="1" dirty="0">
                          <a:latin typeface="Century Gothic" panose="020B0502020202020204" pitchFamily="34" charset="0"/>
                        </a:rPr>
                        <a:t>APU09, STDALN01</a:t>
                      </a:r>
                      <a:endParaRPr lang="en-US" sz="1600" b="1" dirty="0">
                        <a:latin typeface="Century Gothic" panose="020B050202020202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Century Gothic" panose="020B0502020202020204" pitchFamily="34" charset="0"/>
                        </a:rPr>
                        <a:t>Parsivel</a:t>
                      </a:r>
                      <a:r>
                        <a:rPr lang="en-US" sz="1600" dirty="0">
                          <a:latin typeface="Century Gothic" panose="020B0502020202020204" pitchFamily="34" charset="0"/>
                        </a:rPr>
                        <a:t>, Gauges</a:t>
                      </a:r>
                      <a:endParaRPr lang="en-US" sz="1600" dirty="0">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600" dirty="0">
                          <a:latin typeface="Century Gothic" panose="020B0502020202020204" pitchFamily="34" charset="0"/>
                        </a:rPr>
                        <a:t>15</a:t>
                      </a:r>
                      <a:endParaRPr lang="en-US" sz="1600" dirty="0">
                        <a:latin typeface="Century Gothic" panose="020B0502020202020204" pitchFamily="34" charset="0"/>
                        <a:cs typeface="Times New Roman" panose="02020603050405020304" pitchFamily="18" charset="0"/>
                      </a:endParaRPr>
                    </a:p>
                  </a:txBody>
                  <a:tcPr anchor="ctr"/>
                </a:tc>
                <a:tc>
                  <a:txBody>
                    <a:bodyPr/>
                    <a:lstStyle/>
                    <a:p>
                      <a:pPr algn="ctr"/>
                      <a:r>
                        <a:rPr lang="en-US" sz="1600" dirty="0">
                          <a:latin typeface="Century Gothic" panose="020B0502020202020204" pitchFamily="34" charset="0"/>
                        </a:rPr>
                        <a:t>116</a:t>
                      </a:r>
                      <a:endParaRPr lang="en-US" sz="1600" dirty="0">
                        <a:latin typeface="Century Gothic" panose="020B0502020202020204" pitchFamily="34" charset="0"/>
                        <a:cs typeface="Times New Roman" panose="02020603050405020304" pitchFamily="18" charset="0"/>
                      </a:endParaRPr>
                    </a:p>
                  </a:txBody>
                  <a:tcPr anchor="ctr"/>
                </a:tc>
                <a:extLst>
                  <a:ext uri="{0D108BD9-81ED-4DB2-BD59-A6C34878D82A}">
                    <a16:rowId xmlns:a16="http://schemas.microsoft.com/office/drawing/2014/main" val="10005"/>
                  </a:ext>
                </a:extLst>
              </a:tr>
              <a:tr h="514849">
                <a:tc>
                  <a:txBody>
                    <a:bodyPr/>
                    <a:lstStyle/>
                    <a:p>
                      <a:pPr algn="ctr"/>
                      <a:r>
                        <a:rPr lang="en-US" sz="1600" b="1" dirty="0">
                          <a:latin typeface="Century Gothic" panose="020B0502020202020204" pitchFamily="34" charset="0"/>
                        </a:rPr>
                        <a:t>APU11, STDALN02</a:t>
                      </a:r>
                      <a:endParaRPr lang="en-US" sz="1600" b="1" dirty="0">
                        <a:latin typeface="Century Gothic" panose="020B0502020202020204" pitchFamily="34" charset="0"/>
                        <a:cs typeface="Times New Roman" panose="02020603050405020304" pitchFamily="18" charset="0"/>
                      </a:endParaRPr>
                    </a:p>
                  </a:txBody>
                  <a:tcPr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err="1">
                          <a:latin typeface="Century Gothic" panose="020B0502020202020204" pitchFamily="34" charset="0"/>
                        </a:rPr>
                        <a:t>Parsivel</a:t>
                      </a:r>
                      <a:r>
                        <a:rPr lang="en-US" sz="1600" dirty="0">
                          <a:latin typeface="Century Gothic" panose="020B0502020202020204" pitchFamily="34" charset="0"/>
                        </a:rPr>
                        <a:t>, Gauges</a:t>
                      </a:r>
                      <a:r>
                        <a:rPr lang="en-US" sz="1600" baseline="0" dirty="0">
                          <a:latin typeface="Century Gothic" panose="020B0502020202020204" pitchFamily="34" charset="0"/>
                        </a:rPr>
                        <a:t> </a:t>
                      </a:r>
                      <a:endParaRPr lang="en-US" sz="1600" dirty="0">
                        <a:latin typeface="Century Gothic" panose="020B0502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tcPr>
                </a:tc>
                <a:tc>
                  <a:txBody>
                    <a:bodyPr/>
                    <a:lstStyle/>
                    <a:p>
                      <a:pPr algn="ctr"/>
                      <a:r>
                        <a:rPr lang="en-US" sz="1600" dirty="0">
                          <a:latin typeface="Century Gothic" panose="020B0502020202020204" pitchFamily="34" charset="0"/>
                        </a:rPr>
                        <a:t>23</a:t>
                      </a:r>
                      <a:endParaRPr lang="en-US" sz="1600" dirty="0">
                        <a:latin typeface="Century Gothic" panose="020B0502020202020204" pitchFamily="34" charset="0"/>
                        <a:cs typeface="Times New Roman" panose="02020603050405020304" pitchFamily="18" charset="0"/>
                      </a:endParaRPr>
                    </a:p>
                  </a:txBody>
                  <a:tcPr anchor="ctr"/>
                </a:tc>
                <a:tc>
                  <a:txBody>
                    <a:bodyPr/>
                    <a:lstStyle/>
                    <a:p>
                      <a:pPr algn="ctr"/>
                      <a:r>
                        <a:rPr lang="en-US" sz="1600" dirty="0">
                          <a:latin typeface="Century Gothic" panose="020B0502020202020204" pitchFamily="34" charset="0"/>
                        </a:rPr>
                        <a:t>181</a:t>
                      </a:r>
                      <a:endParaRPr lang="en-US" sz="1600" dirty="0">
                        <a:latin typeface="Century Gothic" panose="020B0502020202020204" pitchFamily="34" charset="0"/>
                        <a:cs typeface="Times New Roman" panose="02020603050405020304" pitchFamily="18" charset="0"/>
                      </a:endParaRPr>
                    </a:p>
                  </a:txBody>
                  <a:tcPr anchor="ctr"/>
                </a:tc>
                <a:extLst>
                  <a:ext uri="{0D108BD9-81ED-4DB2-BD59-A6C34878D82A}">
                    <a16:rowId xmlns:a16="http://schemas.microsoft.com/office/drawing/2014/main" val="10007"/>
                  </a:ext>
                </a:extLst>
              </a:tr>
            </a:tbl>
          </a:graphicData>
        </a:graphic>
      </p:graphicFrame>
      <p:graphicFrame>
        <p:nvGraphicFramePr>
          <p:cNvPr id="12" name="Table 11">
            <a:extLst>
              <a:ext uri="{FF2B5EF4-FFF2-40B4-BE49-F238E27FC236}">
                <a16:creationId xmlns:a16="http://schemas.microsoft.com/office/drawing/2014/main" id="{F743D1E0-2C7B-4421-B586-A1D0AF3E3EE1}"/>
              </a:ext>
            </a:extLst>
          </p:cNvPr>
          <p:cNvGraphicFramePr>
            <a:graphicFrameLocks noGrp="1"/>
          </p:cNvGraphicFramePr>
          <p:nvPr>
            <p:extLst/>
          </p:nvPr>
        </p:nvGraphicFramePr>
        <p:xfrm>
          <a:off x="187000" y="763759"/>
          <a:ext cx="3025790" cy="1625346"/>
        </p:xfrm>
        <a:graphic>
          <a:graphicData uri="http://schemas.openxmlformats.org/drawingml/2006/table">
            <a:tbl>
              <a:tblPr firstRow="1" firstCol="1" bandRow="1">
                <a:tableStyleId>{2D5ABB26-0587-4C30-8999-92F81FD0307C}</a:tableStyleId>
              </a:tblPr>
              <a:tblGrid>
                <a:gridCol w="1856755">
                  <a:extLst>
                    <a:ext uri="{9D8B030D-6E8A-4147-A177-3AD203B41FA5}">
                      <a16:colId xmlns:a16="http://schemas.microsoft.com/office/drawing/2014/main" val="20000"/>
                    </a:ext>
                  </a:extLst>
                </a:gridCol>
                <a:gridCol w="1169035">
                  <a:extLst>
                    <a:ext uri="{9D8B030D-6E8A-4147-A177-3AD203B41FA5}">
                      <a16:colId xmlns:a16="http://schemas.microsoft.com/office/drawing/2014/main" val="20001"/>
                    </a:ext>
                  </a:extLst>
                </a:gridCol>
              </a:tblGrid>
              <a:tr h="0">
                <a:tc gridSpan="2">
                  <a:txBody>
                    <a:bodyPr/>
                    <a:lstStyle/>
                    <a:p>
                      <a:pPr marL="0" marR="0" algn="ctr">
                        <a:lnSpc>
                          <a:spcPct val="107000"/>
                        </a:lnSpc>
                        <a:spcBef>
                          <a:spcPts val="0"/>
                        </a:spcBef>
                        <a:spcAft>
                          <a:spcPts val="0"/>
                        </a:spcAft>
                      </a:pPr>
                      <a:r>
                        <a:rPr lang="en-US" sz="1800" dirty="0">
                          <a:effectLst/>
                          <a:latin typeface="Century Gothic" panose="020B0502020202020204" pitchFamily="34" charset="0"/>
                          <a:ea typeface="Calibri" panose="020F0502020204030204" pitchFamily="34" charset="0"/>
                          <a:cs typeface="Times New Roman" panose="02020603050405020304" pitchFamily="18" charset="0"/>
                        </a:rPr>
                        <a:t>DOW properties</a:t>
                      </a:r>
                    </a:p>
                  </a:txBody>
                  <a:tcPr marL="68580" marR="68580" marT="0" marB="0">
                    <a:lnB w="12700" cap="flat" cmpd="sng" algn="ctr">
                      <a:solidFill>
                        <a:schemeClr val="tx1"/>
                      </a:solidFill>
                      <a:prstDash val="solid"/>
                      <a:round/>
                      <a:headEnd type="none" w="med" len="med"/>
                      <a:tailEnd type="none" w="med" len="med"/>
                    </a:lnB>
                  </a:tcPr>
                </a:tc>
                <a:tc hMerge="1">
                  <a:txBody>
                    <a:bodyPr/>
                    <a:lstStyle/>
                    <a:p>
                      <a:pPr marL="0" marR="0" algn="just">
                        <a:lnSpc>
                          <a:spcPct val="107000"/>
                        </a:lnSpc>
                        <a:spcBef>
                          <a:spcPts val="0"/>
                        </a:spcBef>
                        <a:spcAft>
                          <a:spcPts val="0"/>
                        </a:spcAft>
                      </a:pP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64531263"/>
                  </a:ext>
                </a:extLst>
              </a:tr>
              <a:tr h="0">
                <a:tc>
                  <a:txBody>
                    <a:bodyPr/>
                    <a:lstStyle/>
                    <a:p>
                      <a:pPr marL="0" marR="0" algn="just">
                        <a:lnSpc>
                          <a:spcPct val="107000"/>
                        </a:lnSpc>
                        <a:spcBef>
                          <a:spcPts val="0"/>
                        </a:spcBef>
                        <a:spcAft>
                          <a:spcPts val="0"/>
                        </a:spcAft>
                      </a:pPr>
                      <a:r>
                        <a:rPr lang="en-US" sz="1800" dirty="0">
                          <a:effectLst/>
                          <a:latin typeface="Century Gothic" panose="020B0502020202020204" pitchFamily="34" charset="0"/>
                        </a:rPr>
                        <a:t>Range</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just">
                        <a:lnSpc>
                          <a:spcPct val="107000"/>
                        </a:lnSpc>
                        <a:spcBef>
                          <a:spcPts val="0"/>
                        </a:spcBef>
                        <a:spcAft>
                          <a:spcPts val="0"/>
                        </a:spcAft>
                      </a:pPr>
                      <a:r>
                        <a:rPr lang="en-US" sz="1800" dirty="0">
                          <a:effectLst/>
                          <a:latin typeface="Century Gothic" panose="020B0502020202020204" pitchFamily="34" charset="0"/>
                        </a:rPr>
                        <a:t>59.96 km</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490037507"/>
                  </a:ext>
                </a:extLst>
              </a:tr>
              <a:tr h="0">
                <a:tc>
                  <a:txBody>
                    <a:bodyPr/>
                    <a:lstStyle/>
                    <a:p>
                      <a:pPr marL="0" marR="0" algn="just">
                        <a:lnSpc>
                          <a:spcPct val="107000"/>
                        </a:lnSpc>
                        <a:spcBef>
                          <a:spcPts val="0"/>
                        </a:spcBef>
                        <a:spcAft>
                          <a:spcPts val="0"/>
                        </a:spcAft>
                      </a:pPr>
                      <a:r>
                        <a:rPr lang="en-US" sz="1800" dirty="0">
                          <a:effectLst/>
                          <a:latin typeface="Century Gothic" panose="020B0502020202020204" pitchFamily="34" charset="0"/>
                        </a:rPr>
                        <a:t>Gate Length</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07000"/>
                        </a:lnSpc>
                        <a:spcBef>
                          <a:spcPts val="0"/>
                        </a:spcBef>
                        <a:spcAft>
                          <a:spcPts val="0"/>
                        </a:spcAft>
                      </a:pPr>
                      <a:r>
                        <a:rPr lang="en-US" sz="1800">
                          <a:effectLst/>
                          <a:latin typeface="Century Gothic" panose="020B0502020202020204" pitchFamily="34" charset="0"/>
                        </a:rPr>
                        <a:t>75 m</a:t>
                      </a:r>
                      <a:endParaRPr lang="en-US" sz="18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0">
                <a:tc>
                  <a:txBody>
                    <a:bodyPr/>
                    <a:lstStyle/>
                    <a:p>
                      <a:pPr marL="0" marR="0" algn="just">
                        <a:lnSpc>
                          <a:spcPct val="107000"/>
                        </a:lnSpc>
                        <a:spcBef>
                          <a:spcPts val="0"/>
                        </a:spcBef>
                        <a:spcAft>
                          <a:spcPts val="0"/>
                        </a:spcAft>
                      </a:pPr>
                      <a:r>
                        <a:rPr lang="en-US" sz="1800">
                          <a:effectLst/>
                          <a:latin typeface="Century Gothic" panose="020B0502020202020204" pitchFamily="34" charset="0"/>
                        </a:rPr>
                        <a:t>Pulse Length</a:t>
                      </a:r>
                      <a:endParaRPr lang="en-US" sz="18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07000"/>
                        </a:lnSpc>
                        <a:spcBef>
                          <a:spcPts val="0"/>
                        </a:spcBef>
                        <a:spcAft>
                          <a:spcPts val="0"/>
                        </a:spcAft>
                      </a:pPr>
                      <a:r>
                        <a:rPr lang="en-US" sz="1800">
                          <a:effectLst/>
                          <a:latin typeface="Century Gothic" panose="020B0502020202020204" pitchFamily="34" charset="0"/>
                        </a:rPr>
                        <a:t>500 ns</a:t>
                      </a:r>
                      <a:endParaRPr lang="en-US" sz="18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0">
                <a:tc>
                  <a:txBody>
                    <a:bodyPr/>
                    <a:lstStyle/>
                    <a:p>
                      <a:pPr marL="0" marR="0" algn="just">
                        <a:lnSpc>
                          <a:spcPct val="107000"/>
                        </a:lnSpc>
                        <a:spcBef>
                          <a:spcPts val="0"/>
                        </a:spcBef>
                        <a:spcAft>
                          <a:spcPts val="0"/>
                        </a:spcAft>
                      </a:pPr>
                      <a:r>
                        <a:rPr lang="en-US" sz="1800" dirty="0">
                          <a:effectLst/>
                          <a:latin typeface="Century Gothic" panose="020B0502020202020204" pitchFamily="34" charset="0"/>
                        </a:rPr>
                        <a:t>Beam Width</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07000"/>
                        </a:lnSpc>
                        <a:spcBef>
                          <a:spcPts val="0"/>
                        </a:spcBef>
                        <a:spcAft>
                          <a:spcPts val="0"/>
                        </a:spcAft>
                      </a:pPr>
                      <a:r>
                        <a:rPr lang="en-US" sz="1800">
                          <a:effectLst/>
                          <a:latin typeface="Century Gothic" panose="020B0502020202020204" pitchFamily="34" charset="0"/>
                        </a:rPr>
                        <a:t>0.93 deg</a:t>
                      </a:r>
                      <a:endParaRPr lang="en-US" sz="18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0">
                <a:tc>
                  <a:txBody>
                    <a:bodyPr/>
                    <a:lstStyle/>
                    <a:p>
                      <a:pPr marL="0" marR="0" algn="just">
                        <a:lnSpc>
                          <a:spcPct val="107000"/>
                        </a:lnSpc>
                        <a:spcBef>
                          <a:spcPts val="0"/>
                        </a:spcBef>
                        <a:spcAft>
                          <a:spcPts val="0"/>
                        </a:spcAft>
                      </a:pPr>
                      <a:r>
                        <a:rPr lang="en-US" sz="1800">
                          <a:effectLst/>
                          <a:latin typeface="Century Gothic" panose="020B0502020202020204" pitchFamily="34" charset="0"/>
                        </a:rPr>
                        <a:t>Beam Indexing</a:t>
                      </a:r>
                      <a:endParaRPr lang="en-US" sz="180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lnSpc>
                          <a:spcPct val="107000"/>
                        </a:lnSpc>
                        <a:spcBef>
                          <a:spcPts val="0"/>
                        </a:spcBef>
                        <a:spcAft>
                          <a:spcPts val="0"/>
                        </a:spcAft>
                      </a:pPr>
                      <a:r>
                        <a:rPr lang="en-US" sz="1800" dirty="0">
                          <a:effectLst/>
                          <a:latin typeface="Century Gothic" panose="020B0502020202020204" pitchFamily="34" charset="0"/>
                        </a:rPr>
                        <a:t>0.25 </a:t>
                      </a:r>
                      <a:r>
                        <a:rPr lang="en-US" sz="1800" dirty="0" err="1">
                          <a:effectLst/>
                          <a:latin typeface="Century Gothic" panose="020B0502020202020204" pitchFamily="34" charset="0"/>
                        </a:rPr>
                        <a:t>deg</a:t>
                      </a:r>
                      <a:endParaRPr lang="en-US" sz="1800" dirty="0">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
        <p:nvSpPr>
          <p:cNvPr id="2" name="Right Brace 1">
            <a:extLst>
              <a:ext uri="{FF2B5EF4-FFF2-40B4-BE49-F238E27FC236}">
                <a16:creationId xmlns:a16="http://schemas.microsoft.com/office/drawing/2014/main" id="{064C7A04-9DB1-458F-90C6-2A5828576D6E}"/>
              </a:ext>
            </a:extLst>
          </p:cNvPr>
          <p:cNvSpPr/>
          <p:nvPr/>
        </p:nvSpPr>
        <p:spPr>
          <a:xfrm rot="10800000">
            <a:off x="5252755" y="4203632"/>
            <a:ext cx="354761" cy="904131"/>
          </a:xfrm>
          <a:prstGeom prst="rightBrace">
            <a:avLst>
              <a:gd name="adj1" fmla="val 18121"/>
              <a:gd name="adj2" fmla="val 489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ight Brace 12">
            <a:extLst>
              <a:ext uri="{FF2B5EF4-FFF2-40B4-BE49-F238E27FC236}">
                <a16:creationId xmlns:a16="http://schemas.microsoft.com/office/drawing/2014/main" id="{0004D474-5335-420A-9FBF-D72E274037AF}"/>
              </a:ext>
            </a:extLst>
          </p:cNvPr>
          <p:cNvSpPr/>
          <p:nvPr/>
        </p:nvSpPr>
        <p:spPr>
          <a:xfrm rot="10800000">
            <a:off x="5221173" y="5327527"/>
            <a:ext cx="382652" cy="919749"/>
          </a:xfrm>
          <a:prstGeom prst="rightBrace">
            <a:avLst>
              <a:gd name="adj1" fmla="val 18121"/>
              <a:gd name="adj2" fmla="val 489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3C8237C7-8644-4496-AA41-04C5759E986C}"/>
              </a:ext>
            </a:extLst>
          </p:cNvPr>
          <p:cNvSpPr txBox="1"/>
          <p:nvPr/>
        </p:nvSpPr>
        <p:spPr>
          <a:xfrm>
            <a:off x="3446690" y="4446850"/>
            <a:ext cx="1433665" cy="553998"/>
          </a:xfrm>
          <a:prstGeom prst="rect">
            <a:avLst/>
          </a:prstGeom>
          <a:noFill/>
        </p:spPr>
        <p:txBody>
          <a:bodyPr wrap="square" lIns="0" tIns="0" rIns="0" bIns="0" rtlCol="0">
            <a:spAutoFit/>
          </a:bodyPr>
          <a:lstStyle/>
          <a:p>
            <a:pPr algn="just">
              <a:spcAft>
                <a:spcPts val="600"/>
              </a:spcAft>
              <a:buClr>
                <a:srgbClr val="FF0000"/>
              </a:buClr>
            </a:pPr>
            <a:r>
              <a:rPr lang="en-US" dirty="0">
                <a:latin typeface="Century Gothic" panose="020B0502020202020204" pitchFamily="34" charset="0"/>
                <a:cs typeface="Arial" panose="020B0604020202020204" pitchFamily="34" charset="0"/>
              </a:rPr>
              <a:t>Close in-situ stations</a:t>
            </a:r>
          </a:p>
        </p:txBody>
      </p:sp>
      <p:sp>
        <p:nvSpPr>
          <p:cNvPr id="16" name="TextBox 15">
            <a:extLst>
              <a:ext uri="{FF2B5EF4-FFF2-40B4-BE49-F238E27FC236}">
                <a16:creationId xmlns:a16="http://schemas.microsoft.com/office/drawing/2014/main" id="{6C670E8D-921F-4A5E-BCD7-E151D3B06FE4}"/>
              </a:ext>
            </a:extLst>
          </p:cNvPr>
          <p:cNvSpPr txBox="1"/>
          <p:nvPr/>
        </p:nvSpPr>
        <p:spPr>
          <a:xfrm>
            <a:off x="3476497" y="5492276"/>
            <a:ext cx="1433665" cy="553998"/>
          </a:xfrm>
          <a:prstGeom prst="rect">
            <a:avLst/>
          </a:prstGeom>
          <a:noFill/>
        </p:spPr>
        <p:txBody>
          <a:bodyPr wrap="square" lIns="0" tIns="0" rIns="0" bIns="0" rtlCol="0">
            <a:spAutoFit/>
          </a:bodyPr>
          <a:lstStyle/>
          <a:p>
            <a:pPr algn="just">
              <a:spcAft>
                <a:spcPts val="600"/>
              </a:spcAft>
              <a:buClr>
                <a:srgbClr val="FF0000"/>
              </a:buClr>
            </a:pPr>
            <a:r>
              <a:rPr lang="en-US" dirty="0">
                <a:latin typeface="Century Gothic" panose="020B0502020202020204" pitchFamily="34" charset="0"/>
                <a:cs typeface="Arial" panose="020B0604020202020204" pitchFamily="34" charset="0"/>
              </a:rPr>
              <a:t>Far in-situ stations</a:t>
            </a:r>
          </a:p>
        </p:txBody>
      </p:sp>
      <p:pic>
        <p:nvPicPr>
          <p:cNvPr id="4" name="Picture 3">
            <a:extLst>
              <a:ext uri="{FF2B5EF4-FFF2-40B4-BE49-F238E27FC236}">
                <a16:creationId xmlns:a16="http://schemas.microsoft.com/office/drawing/2014/main" id="{AF920822-AB5B-4E9D-8A53-112F16DAE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3539" y="970425"/>
            <a:ext cx="2878062" cy="1919307"/>
          </a:xfrm>
          <a:prstGeom prst="rect">
            <a:avLst/>
          </a:prstGeom>
        </p:spPr>
      </p:pic>
      <p:pic>
        <p:nvPicPr>
          <p:cNvPr id="9" name="Picture 8">
            <a:extLst>
              <a:ext uri="{FF2B5EF4-FFF2-40B4-BE49-F238E27FC236}">
                <a16:creationId xmlns:a16="http://schemas.microsoft.com/office/drawing/2014/main" id="{4D975604-C1FA-485C-92F4-F5CA6F0787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070" y="3019427"/>
            <a:ext cx="2533650" cy="3280752"/>
          </a:xfrm>
          <a:prstGeom prst="rect">
            <a:avLst/>
          </a:prstGeom>
        </p:spPr>
      </p:pic>
      <p:grpSp>
        <p:nvGrpSpPr>
          <p:cNvPr id="3" name="Group 2">
            <a:extLst>
              <a:ext uri="{FF2B5EF4-FFF2-40B4-BE49-F238E27FC236}">
                <a16:creationId xmlns:a16="http://schemas.microsoft.com/office/drawing/2014/main" id="{F8EE1019-7687-4A05-A8E7-7004980A2769}"/>
              </a:ext>
            </a:extLst>
          </p:cNvPr>
          <p:cNvGrpSpPr/>
          <p:nvPr/>
        </p:nvGrpSpPr>
        <p:grpSpPr>
          <a:xfrm>
            <a:off x="0" y="503421"/>
            <a:ext cx="12024546" cy="1267819"/>
            <a:chOff x="0" y="503421"/>
            <a:chExt cx="12024546" cy="1267819"/>
          </a:xfrm>
        </p:grpSpPr>
        <p:sp>
          <p:nvSpPr>
            <p:cNvPr id="10" name="TextBox 9">
              <a:extLst>
                <a:ext uri="{FF2B5EF4-FFF2-40B4-BE49-F238E27FC236}">
                  <a16:creationId xmlns:a16="http://schemas.microsoft.com/office/drawing/2014/main" id="{823C707C-C6F3-45F2-99AD-CFDEE2D119A1}"/>
                </a:ext>
              </a:extLst>
            </p:cNvPr>
            <p:cNvSpPr txBox="1"/>
            <p:nvPr/>
          </p:nvSpPr>
          <p:spPr>
            <a:xfrm>
              <a:off x="0" y="503421"/>
              <a:ext cx="12024546" cy="276999"/>
            </a:xfrm>
            <a:prstGeom prst="rect">
              <a:avLst/>
            </a:prstGeom>
            <a:noFill/>
          </p:spPr>
          <p:txBody>
            <a:bodyPr wrap="square" lIns="0" tIns="0" rIns="0" bIns="0" rtlCol="0">
              <a:spAutoFit/>
            </a:bodyPr>
            <a:lstStyle/>
            <a:p>
              <a:pPr marL="342900" indent="-342900" algn="just">
                <a:spcAft>
                  <a:spcPts val="600"/>
                </a:spcAft>
                <a:buClr>
                  <a:srgbClr val="FF0000"/>
                </a:buClr>
                <a:buFont typeface="Arial" panose="020B0604020202020204" pitchFamily="34" charset="0"/>
                <a:buChar char="•"/>
              </a:pPr>
              <a:r>
                <a:rPr lang="en-US" dirty="0">
                  <a:latin typeface="Century Gothic" panose="020B0502020202020204" pitchFamily="34" charset="0"/>
                  <a:cs typeface="Arial" panose="020B0604020202020204" pitchFamily="34" charset="0"/>
                </a:rPr>
                <a:t>DOW sector volumes contain scans at 6 elevations – app ~ 2.8, 3.0, 5.0, 7.0, 9.0 and 11.0 degrees</a:t>
              </a:r>
            </a:p>
          </p:txBody>
        </p:sp>
        <p:sp>
          <p:nvSpPr>
            <p:cNvPr id="17" name="Right Brace 16">
              <a:extLst>
                <a:ext uri="{FF2B5EF4-FFF2-40B4-BE49-F238E27FC236}">
                  <a16:creationId xmlns:a16="http://schemas.microsoft.com/office/drawing/2014/main" id="{093AD88A-2393-455E-B2F3-FD0991BACAE2}"/>
                </a:ext>
              </a:extLst>
            </p:cNvPr>
            <p:cNvSpPr/>
            <p:nvPr/>
          </p:nvSpPr>
          <p:spPr>
            <a:xfrm rot="5400000">
              <a:off x="7087035" y="460611"/>
              <a:ext cx="354761" cy="904131"/>
            </a:xfrm>
            <a:prstGeom prst="rightBrace">
              <a:avLst>
                <a:gd name="adj1" fmla="val 27977"/>
                <a:gd name="adj2" fmla="val 51172"/>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BE371D10-C58B-49B7-A299-78010D557E9F}"/>
                </a:ext>
              </a:extLst>
            </p:cNvPr>
            <p:cNvSpPr/>
            <p:nvPr/>
          </p:nvSpPr>
          <p:spPr>
            <a:xfrm rot="5400000">
              <a:off x="9157823" y="275940"/>
              <a:ext cx="354761" cy="1304151"/>
            </a:xfrm>
            <a:prstGeom prst="rightBrace">
              <a:avLst>
                <a:gd name="adj1" fmla="val 36569"/>
                <a:gd name="adj2" fmla="val 48925"/>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4970E0DB-1B13-497C-A869-4831984CD3D0}"/>
                </a:ext>
              </a:extLst>
            </p:cNvPr>
            <p:cNvSpPr txBox="1"/>
            <p:nvPr/>
          </p:nvSpPr>
          <p:spPr>
            <a:xfrm>
              <a:off x="6623709" y="1217242"/>
              <a:ext cx="1887310" cy="553998"/>
            </a:xfrm>
            <a:prstGeom prst="rect">
              <a:avLst/>
            </a:prstGeom>
            <a:noFill/>
          </p:spPr>
          <p:txBody>
            <a:bodyPr wrap="square" lIns="0" tIns="0" rIns="0" bIns="0" rtlCol="0">
              <a:spAutoFit/>
            </a:bodyPr>
            <a:lstStyle/>
            <a:p>
              <a:pPr algn="ctr">
                <a:spcAft>
                  <a:spcPts val="600"/>
                </a:spcAft>
                <a:buClr>
                  <a:srgbClr val="FF0000"/>
                </a:buClr>
              </a:pPr>
              <a:r>
                <a:rPr lang="en-US" dirty="0">
                  <a:latin typeface="Century Gothic" panose="020B0502020202020204" pitchFamily="34" charset="0"/>
                  <a:cs typeface="Arial" panose="020B0604020202020204" pitchFamily="34" charset="0"/>
                </a:rPr>
                <a:t>Lowest elevation angles</a:t>
              </a:r>
            </a:p>
          </p:txBody>
        </p:sp>
        <p:sp>
          <p:nvSpPr>
            <p:cNvPr id="20" name="TextBox 19">
              <a:extLst>
                <a:ext uri="{FF2B5EF4-FFF2-40B4-BE49-F238E27FC236}">
                  <a16:creationId xmlns:a16="http://schemas.microsoft.com/office/drawing/2014/main" id="{69EB62E4-2DFD-4BD6-A916-5EE518D0C74E}"/>
                </a:ext>
              </a:extLst>
            </p:cNvPr>
            <p:cNvSpPr txBox="1"/>
            <p:nvPr/>
          </p:nvSpPr>
          <p:spPr>
            <a:xfrm>
              <a:off x="8511019" y="1217242"/>
              <a:ext cx="2065541" cy="553998"/>
            </a:xfrm>
            <a:prstGeom prst="rect">
              <a:avLst/>
            </a:prstGeom>
            <a:noFill/>
          </p:spPr>
          <p:txBody>
            <a:bodyPr wrap="square" lIns="0" tIns="0" rIns="0" bIns="0" rtlCol="0">
              <a:spAutoFit/>
            </a:bodyPr>
            <a:lstStyle/>
            <a:p>
              <a:pPr algn="ctr">
                <a:spcAft>
                  <a:spcPts val="600"/>
                </a:spcAft>
                <a:buClr>
                  <a:srgbClr val="FF0000"/>
                </a:buClr>
              </a:pPr>
              <a:r>
                <a:rPr lang="en-US" dirty="0">
                  <a:latin typeface="Century Gothic" panose="020B0502020202020204" pitchFamily="34" charset="0"/>
                  <a:cs typeface="Arial" panose="020B0604020202020204" pitchFamily="34" charset="0"/>
                </a:rPr>
                <a:t>Highest elevation angles</a:t>
              </a:r>
            </a:p>
          </p:txBody>
        </p:sp>
      </p:grpSp>
    </p:spTree>
    <p:extLst>
      <p:ext uri="{BB962C8B-B14F-4D97-AF65-F5344CB8AC3E}">
        <p14:creationId xmlns:p14="http://schemas.microsoft.com/office/powerpoint/2010/main" val="3919626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042" y="6483096"/>
            <a:ext cx="12192000" cy="36576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11641" y="220091"/>
            <a:ext cx="3001143" cy="609911"/>
          </a:xfrm>
          <a:prstGeom prst="rect">
            <a:avLst/>
          </a:prstGeom>
          <a:noFill/>
        </p:spPr>
        <p:txBody>
          <a:bodyPr wrap="none" rtlCol="0">
            <a:spAutoFit/>
          </a:bodyPr>
          <a:lstStyle/>
          <a:p>
            <a:pPr>
              <a:lnSpc>
                <a:spcPct val="200000"/>
              </a:lnSpc>
              <a:buClr>
                <a:srgbClr val="FF0000"/>
              </a:buClr>
            </a:pPr>
            <a:r>
              <a:rPr lang="en-US" sz="2000" b="1" dirty="0">
                <a:latin typeface="Century Gothic" panose="020B0502020202020204" pitchFamily="34" charset="0"/>
                <a:cs typeface="Arial" panose="020B0604020202020204" pitchFamily="34" charset="0"/>
              </a:rPr>
              <a:t>Precipitation Algorithm</a:t>
            </a:r>
          </a:p>
        </p:txBody>
      </p:sp>
      <p:sp>
        <p:nvSpPr>
          <p:cNvPr id="48" name="Rectangle 2051"/>
          <p:cNvSpPr>
            <a:spLocks noChangeArrowheads="1"/>
          </p:cNvSpPr>
          <p:nvPr/>
        </p:nvSpPr>
        <p:spPr bwMode="auto">
          <a:xfrm>
            <a:off x="-16042" y="788366"/>
            <a:ext cx="4926204" cy="4995214"/>
          </a:xfrm>
          <a:prstGeom prst="rect">
            <a:avLst/>
          </a:prstGeom>
          <a:noFill/>
          <a:ln w="9525">
            <a:noFill/>
            <a:miter lim="800000"/>
            <a:headEnd/>
            <a:tailEnd/>
          </a:ln>
        </p:spPr>
        <p:txBody>
          <a:bodyPr wrap="square">
            <a:spAutoFit/>
          </a:bodyPr>
          <a:lstStyle/>
          <a:p>
            <a:pPr marL="365760" indent="-365760" defTabSz="682625">
              <a:spcBef>
                <a:spcPct val="50000"/>
              </a:spcBef>
              <a:buClr>
                <a:schemeClr val="accent1"/>
              </a:buClr>
              <a:buSzPct val="150000"/>
              <a:buFontTx/>
              <a:buChar char="•"/>
              <a:defRPr/>
            </a:pPr>
            <a:r>
              <a:rPr lang="en-US" b="1" dirty="0">
                <a:latin typeface="Century Gothic" panose="020B0502020202020204" pitchFamily="34" charset="0"/>
              </a:rPr>
              <a:t>Quality control </a:t>
            </a:r>
            <a:r>
              <a:rPr lang="en-US" dirty="0">
                <a:latin typeface="Century Gothic" panose="020B0502020202020204" pitchFamily="34" charset="0"/>
              </a:rPr>
              <a:t>(</a:t>
            </a:r>
            <a:r>
              <a:rPr lang="el-GR" dirty="0">
                <a:latin typeface="Century Gothic" panose="020B0502020202020204" pitchFamily="34" charset="0"/>
              </a:rPr>
              <a:t>ρ</a:t>
            </a:r>
            <a:r>
              <a:rPr lang="en-US" baseline="-25000" dirty="0">
                <a:latin typeface="Century Gothic" panose="020B0502020202020204" pitchFamily="34" charset="0"/>
              </a:rPr>
              <a:t>HV</a:t>
            </a:r>
            <a:r>
              <a:rPr lang="en-US" dirty="0">
                <a:latin typeface="Century Gothic" panose="020B0502020202020204" pitchFamily="34" charset="0"/>
              </a:rPr>
              <a:t>, </a:t>
            </a:r>
            <a:r>
              <a:rPr lang="en-US" dirty="0" err="1">
                <a:latin typeface="Century Gothic" panose="020B0502020202020204" pitchFamily="34" charset="0"/>
              </a:rPr>
              <a:t>V</a:t>
            </a:r>
            <a:r>
              <a:rPr lang="en-US" baseline="-25000" dirty="0" err="1">
                <a:latin typeface="Century Gothic" panose="020B0502020202020204" pitchFamily="34" charset="0"/>
              </a:rPr>
              <a:t>r</a:t>
            </a:r>
            <a:r>
              <a:rPr lang="en-US" dirty="0">
                <a:latin typeface="Century Gothic" panose="020B0502020202020204" pitchFamily="34" charset="0"/>
              </a:rPr>
              <a:t>, </a:t>
            </a:r>
            <a:r>
              <a:rPr lang="el-GR" dirty="0">
                <a:latin typeface="Century Gothic" panose="020B0502020202020204" pitchFamily="34" charset="0"/>
              </a:rPr>
              <a:t>σ</a:t>
            </a:r>
            <a:r>
              <a:rPr lang="en-US" baseline="-25000" dirty="0" err="1">
                <a:latin typeface="Century Gothic" panose="020B0502020202020204" pitchFamily="34" charset="0"/>
              </a:rPr>
              <a:t>Vr</a:t>
            </a:r>
            <a:r>
              <a:rPr lang="en-US" dirty="0">
                <a:latin typeface="Century Gothic" panose="020B0502020202020204" pitchFamily="34" charset="0"/>
              </a:rPr>
              <a:t>,  signal above noise level): </a:t>
            </a:r>
          </a:p>
          <a:p>
            <a:pPr marL="461963" lvl="1" defTabSz="682625">
              <a:lnSpc>
                <a:spcPct val="90000"/>
              </a:lnSpc>
              <a:spcBef>
                <a:spcPct val="20000"/>
              </a:spcBef>
              <a:buClr>
                <a:schemeClr val="accent1"/>
              </a:buClr>
              <a:buFontTx/>
              <a:buChar char="–"/>
              <a:defRPr/>
            </a:pPr>
            <a:r>
              <a:rPr lang="en-US" dirty="0">
                <a:latin typeface="Century Gothic" panose="020B0502020202020204" pitchFamily="34" charset="0"/>
              </a:rPr>
              <a:t> real-time ground clutter detection and suppression</a:t>
            </a:r>
          </a:p>
          <a:p>
            <a:pPr marL="461963" lvl="1" defTabSz="682625">
              <a:lnSpc>
                <a:spcPct val="90000"/>
              </a:lnSpc>
              <a:spcBef>
                <a:spcPct val="20000"/>
              </a:spcBef>
              <a:buClr>
                <a:schemeClr val="accent1"/>
              </a:buClr>
              <a:buFontTx/>
              <a:buChar char="–"/>
              <a:defRPr/>
            </a:pPr>
            <a:r>
              <a:rPr lang="en-US" dirty="0">
                <a:latin typeface="Century Gothic" panose="020B0502020202020204" pitchFamily="34" charset="0"/>
              </a:rPr>
              <a:t> beam blockage correction</a:t>
            </a:r>
          </a:p>
          <a:p>
            <a:pPr marL="461963" lvl="1" defTabSz="682625">
              <a:lnSpc>
                <a:spcPct val="90000"/>
              </a:lnSpc>
              <a:spcBef>
                <a:spcPct val="20000"/>
              </a:spcBef>
              <a:buClr>
                <a:schemeClr val="accent1"/>
              </a:buClr>
              <a:buFontTx/>
              <a:buChar char="–"/>
              <a:defRPr/>
            </a:pPr>
            <a:r>
              <a:rPr lang="en-US" dirty="0">
                <a:latin typeface="Century Gothic" panose="020B0502020202020204" pitchFamily="34" charset="0"/>
              </a:rPr>
              <a:t> rain signal areas detection (</a:t>
            </a:r>
            <a:r>
              <a:rPr lang="el-GR" dirty="0">
                <a:latin typeface="Century Gothic" panose="020B0502020202020204" pitchFamily="34" charset="0"/>
              </a:rPr>
              <a:t>ρ</a:t>
            </a:r>
            <a:r>
              <a:rPr lang="en-US" baseline="-25000" dirty="0">
                <a:latin typeface="Century Gothic" panose="020B0502020202020204" pitchFamily="34" charset="0"/>
              </a:rPr>
              <a:t>HV</a:t>
            </a:r>
            <a:r>
              <a:rPr lang="en-US" dirty="0">
                <a:latin typeface="Century Gothic" panose="020B0502020202020204" pitchFamily="34" charset="0"/>
              </a:rPr>
              <a:t>&gt;0.8)</a:t>
            </a:r>
          </a:p>
          <a:p>
            <a:pPr marL="461963" lvl="1" defTabSz="682625">
              <a:lnSpc>
                <a:spcPct val="90000"/>
              </a:lnSpc>
              <a:spcBef>
                <a:spcPct val="20000"/>
              </a:spcBef>
              <a:buClr>
                <a:schemeClr val="accent1"/>
              </a:buClr>
              <a:buFontTx/>
              <a:buChar char="–"/>
              <a:defRPr/>
            </a:pPr>
            <a:r>
              <a:rPr lang="en-US" dirty="0">
                <a:latin typeface="Century Gothic" panose="020B0502020202020204" pitchFamily="34" charset="0"/>
              </a:rPr>
              <a:t> differential phase filtering (phase continuity, 1- 3 km linear filter for K</a:t>
            </a:r>
            <a:r>
              <a:rPr lang="en-US" baseline="-25000" dirty="0">
                <a:latin typeface="Century Gothic" panose="020B0502020202020204" pitchFamily="34" charset="0"/>
              </a:rPr>
              <a:t>DP</a:t>
            </a:r>
            <a:r>
              <a:rPr lang="en-US" dirty="0">
                <a:latin typeface="Century Gothic" panose="020B0502020202020204" pitchFamily="34" charset="0"/>
              </a:rPr>
              <a:t>)</a:t>
            </a:r>
          </a:p>
          <a:p>
            <a:pPr marL="365760" indent="-365760" defTabSz="682625">
              <a:spcBef>
                <a:spcPct val="50000"/>
              </a:spcBef>
              <a:buClr>
                <a:schemeClr val="accent1"/>
              </a:buClr>
              <a:buSzPct val="150000"/>
              <a:buFontTx/>
              <a:buChar char="•"/>
              <a:defRPr/>
            </a:pPr>
            <a:r>
              <a:rPr lang="en-US" b="1" dirty="0">
                <a:latin typeface="Century Gothic" panose="020B0502020202020204" pitchFamily="34" charset="0"/>
              </a:rPr>
              <a:t>Attenuation correction: </a:t>
            </a:r>
            <a:r>
              <a:rPr lang="en-US" dirty="0">
                <a:latin typeface="Century Gothic" panose="020B0502020202020204" pitchFamily="34" charset="0"/>
              </a:rPr>
              <a:t>KDP-based iterative differential phase algorithm along each ray</a:t>
            </a:r>
            <a:endParaRPr lang="el-GR" dirty="0">
              <a:latin typeface="Century Gothic" panose="020B0502020202020204" pitchFamily="34" charset="0"/>
            </a:endParaRPr>
          </a:p>
          <a:p>
            <a:pPr marL="365760" indent="-365760" defTabSz="682625">
              <a:spcBef>
                <a:spcPct val="50000"/>
              </a:spcBef>
              <a:buClr>
                <a:schemeClr val="accent1"/>
              </a:buClr>
              <a:buSzPct val="150000"/>
              <a:buFontTx/>
              <a:buChar char="•"/>
              <a:defRPr/>
            </a:pPr>
            <a:r>
              <a:rPr lang="en-US" b="1" dirty="0">
                <a:latin typeface="Century Gothic" panose="020B0502020202020204" pitchFamily="34" charset="0"/>
              </a:rPr>
              <a:t>Bright-band detection and correction for VPR: </a:t>
            </a:r>
            <a:r>
              <a:rPr lang="el-GR" dirty="0">
                <a:latin typeface="Century Gothic" panose="020B0502020202020204" pitchFamily="34" charset="0"/>
              </a:rPr>
              <a:t>ρ</a:t>
            </a:r>
            <a:r>
              <a:rPr lang="en-US" baseline="-25000" dirty="0">
                <a:latin typeface="Century Gothic" panose="020B0502020202020204" pitchFamily="34" charset="0"/>
              </a:rPr>
              <a:t>HV</a:t>
            </a:r>
            <a:r>
              <a:rPr lang="en-US" dirty="0">
                <a:latin typeface="Century Gothic" panose="020B0502020202020204" pitchFamily="34" charset="0"/>
              </a:rPr>
              <a:t> based PPI areal method  or RHI  profile method</a:t>
            </a:r>
          </a:p>
          <a:p>
            <a:pPr marL="365760" indent="-365760" defTabSz="682625">
              <a:spcBef>
                <a:spcPct val="50000"/>
              </a:spcBef>
              <a:buClr>
                <a:schemeClr val="accent1"/>
              </a:buClr>
              <a:buSzPct val="150000"/>
              <a:buFontTx/>
              <a:buChar char="•"/>
              <a:defRPr/>
            </a:pPr>
            <a:r>
              <a:rPr lang="en-US" b="1" dirty="0">
                <a:latin typeface="Century Gothic" panose="020B0502020202020204" pitchFamily="34" charset="0"/>
              </a:rPr>
              <a:t>Rain rate and microphysical parameters estimation </a:t>
            </a:r>
            <a:r>
              <a:rPr lang="en-US" dirty="0">
                <a:latin typeface="Century Gothic" panose="020B0502020202020204" pitchFamily="34" charset="0"/>
              </a:rPr>
              <a:t>(SCOPE-ME)</a:t>
            </a:r>
          </a:p>
        </p:txBody>
      </p:sp>
      <p:sp>
        <p:nvSpPr>
          <p:cNvPr id="50" name="TextBox 49"/>
          <p:cNvSpPr txBox="1"/>
          <p:nvPr/>
        </p:nvSpPr>
        <p:spPr>
          <a:xfrm>
            <a:off x="0" y="5783580"/>
            <a:ext cx="12192000" cy="738664"/>
          </a:xfrm>
          <a:prstGeom prst="rect">
            <a:avLst/>
          </a:prstGeom>
          <a:noFill/>
        </p:spPr>
        <p:txBody>
          <a:bodyPr wrap="square" rtlCol="0">
            <a:spAutoFit/>
          </a:bodyPr>
          <a:lstStyle/>
          <a:p>
            <a:r>
              <a:rPr lang="en-US" sz="1050" dirty="0" err="1">
                <a:solidFill>
                  <a:schemeClr val="bg1">
                    <a:lumMod val="50000"/>
                  </a:schemeClr>
                </a:solidFill>
                <a:latin typeface="Century Gothic" panose="020B0502020202020204" pitchFamily="34" charset="0"/>
              </a:rPr>
              <a:t>Anagnostou</a:t>
            </a:r>
            <a:r>
              <a:rPr lang="en-US" sz="1050" dirty="0">
                <a:solidFill>
                  <a:schemeClr val="bg1">
                    <a:lumMod val="50000"/>
                  </a:schemeClr>
                </a:solidFill>
                <a:latin typeface="Century Gothic" panose="020B0502020202020204" pitchFamily="34" charset="0"/>
              </a:rPr>
              <a:t>, M. N., John </a:t>
            </a:r>
            <a:r>
              <a:rPr lang="en-US" sz="1050" dirty="0" err="1">
                <a:solidFill>
                  <a:schemeClr val="bg1">
                    <a:lumMod val="50000"/>
                  </a:schemeClr>
                </a:solidFill>
                <a:latin typeface="Century Gothic" panose="020B0502020202020204" pitchFamily="34" charset="0"/>
              </a:rPr>
              <a:t>Kalogiros</a:t>
            </a:r>
            <a:r>
              <a:rPr lang="en-US" sz="1050" dirty="0">
                <a:solidFill>
                  <a:schemeClr val="bg1">
                    <a:lumMod val="50000"/>
                  </a:schemeClr>
                </a:solidFill>
                <a:latin typeface="Century Gothic" panose="020B0502020202020204" pitchFamily="34" charset="0"/>
              </a:rPr>
              <a:t>, Frank S. </a:t>
            </a:r>
            <a:r>
              <a:rPr lang="en-US" sz="1050" dirty="0" err="1">
                <a:solidFill>
                  <a:schemeClr val="bg1">
                    <a:lumMod val="50000"/>
                  </a:schemeClr>
                </a:solidFill>
                <a:latin typeface="Century Gothic" panose="020B0502020202020204" pitchFamily="34" charset="0"/>
              </a:rPr>
              <a:t>Marzano</a:t>
            </a:r>
            <a:r>
              <a:rPr lang="en-US" sz="1050" dirty="0">
                <a:solidFill>
                  <a:schemeClr val="bg1">
                    <a:lumMod val="50000"/>
                  </a:schemeClr>
                </a:solidFill>
                <a:latin typeface="Century Gothic" panose="020B0502020202020204" pitchFamily="34" charset="0"/>
              </a:rPr>
              <a:t>, </a:t>
            </a:r>
            <a:r>
              <a:rPr lang="en-US" sz="1050" dirty="0" err="1">
                <a:solidFill>
                  <a:schemeClr val="bg1">
                    <a:lumMod val="50000"/>
                  </a:schemeClr>
                </a:solidFill>
                <a:latin typeface="Century Gothic" panose="020B0502020202020204" pitchFamily="34" charset="0"/>
              </a:rPr>
              <a:t>Emmanouil</a:t>
            </a:r>
            <a:r>
              <a:rPr lang="en-US" sz="1050" dirty="0">
                <a:solidFill>
                  <a:schemeClr val="bg1">
                    <a:lumMod val="50000"/>
                  </a:schemeClr>
                </a:solidFill>
                <a:latin typeface="Century Gothic" panose="020B0502020202020204" pitchFamily="34" charset="0"/>
              </a:rPr>
              <a:t> N. </a:t>
            </a:r>
            <a:r>
              <a:rPr lang="en-US" sz="1050" dirty="0" err="1">
                <a:solidFill>
                  <a:schemeClr val="bg1">
                    <a:lumMod val="50000"/>
                  </a:schemeClr>
                </a:solidFill>
                <a:latin typeface="Century Gothic" panose="020B0502020202020204" pitchFamily="34" charset="0"/>
              </a:rPr>
              <a:t>Anagnostou</a:t>
            </a:r>
            <a:r>
              <a:rPr lang="en-US" sz="1050" dirty="0">
                <a:solidFill>
                  <a:schemeClr val="bg1">
                    <a:lumMod val="50000"/>
                  </a:schemeClr>
                </a:solidFill>
                <a:latin typeface="Century Gothic" panose="020B0502020202020204" pitchFamily="34" charset="0"/>
              </a:rPr>
              <a:t>, Mario </a:t>
            </a:r>
            <a:r>
              <a:rPr lang="en-US" sz="1050" dirty="0" err="1">
                <a:solidFill>
                  <a:schemeClr val="bg1">
                    <a:lumMod val="50000"/>
                  </a:schemeClr>
                </a:solidFill>
                <a:latin typeface="Century Gothic" panose="020B0502020202020204" pitchFamily="34" charset="0"/>
              </a:rPr>
              <a:t>Montopoli</a:t>
            </a:r>
            <a:r>
              <a:rPr lang="en-US" sz="1050" dirty="0">
                <a:solidFill>
                  <a:schemeClr val="bg1">
                    <a:lumMod val="50000"/>
                  </a:schemeClr>
                </a:solidFill>
                <a:latin typeface="Century Gothic" panose="020B0502020202020204" pitchFamily="34" charset="0"/>
              </a:rPr>
              <a:t>, and </a:t>
            </a:r>
            <a:r>
              <a:rPr lang="en-US" sz="1050" dirty="0" err="1">
                <a:solidFill>
                  <a:schemeClr val="bg1">
                    <a:lumMod val="50000"/>
                  </a:schemeClr>
                </a:solidFill>
                <a:latin typeface="Century Gothic" panose="020B0502020202020204" pitchFamily="34" charset="0"/>
              </a:rPr>
              <a:t>Errico</a:t>
            </a:r>
            <a:r>
              <a:rPr lang="en-US" sz="1050" dirty="0">
                <a:solidFill>
                  <a:schemeClr val="bg1">
                    <a:lumMod val="50000"/>
                  </a:schemeClr>
                </a:solidFill>
                <a:latin typeface="Century Gothic" panose="020B0502020202020204" pitchFamily="34" charset="0"/>
              </a:rPr>
              <a:t> </a:t>
            </a:r>
            <a:r>
              <a:rPr lang="en-US" sz="1050" dirty="0" err="1">
                <a:solidFill>
                  <a:schemeClr val="bg1">
                    <a:lumMod val="50000"/>
                  </a:schemeClr>
                </a:solidFill>
                <a:latin typeface="Century Gothic" panose="020B0502020202020204" pitchFamily="34" charset="0"/>
              </a:rPr>
              <a:t>Picciotti</a:t>
            </a:r>
            <a:r>
              <a:rPr lang="en-US" sz="1050" dirty="0">
                <a:solidFill>
                  <a:schemeClr val="bg1">
                    <a:lumMod val="50000"/>
                  </a:schemeClr>
                </a:solidFill>
                <a:latin typeface="Century Gothic" panose="020B0502020202020204" pitchFamily="34" charset="0"/>
              </a:rPr>
              <a:t>, 2013: Performance evaluation of a new dual-polarization microphysical algorithm based on long-term X-band radar and </a:t>
            </a:r>
            <a:r>
              <a:rPr lang="en-US" sz="1050" dirty="0" err="1">
                <a:solidFill>
                  <a:schemeClr val="bg1">
                    <a:lumMod val="50000"/>
                  </a:schemeClr>
                </a:solidFill>
                <a:latin typeface="Century Gothic" panose="020B0502020202020204" pitchFamily="34" charset="0"/>
              </a:rPr>
              <a:t>disdrometer</a:t>
            </a:r>
            <a:r>
              <a:rPr lang="en-US" sz="1050" dirty="0">
                <a:solidFill>
                  <a:schemeClr val="bg1">
                    <a:lumMod val="50000"/>
                  </a:schemeClr>
                </a:solidFill>
                <a:latin typeface="Century Gothic" panose="020B0502020202020204" pitchFamily="34" charset="0"/>
              </a:rPr>
              <a:t> observations, </a:t>
            </a:r>
            <a:r>
              <a:rPr lang="en-US" sz="1050" i="1" dirty="0">
                <a:solidFill>
                  <a:schemeClr val="bg1">
                    <a:lumMod val="50000"/>
                  </a:schemeClr>
                </a:solidFill>
                <a:latin typeface="Century Gothic" panose="020B0502020202020204" pitchFamily="34" charset="0"/>
              </a:rPr>
              <a:t>J. Hydrometeor.</a:t>
            </a:r>
            <a:r>
              <a:rPr lang="en-US" sz="1050" dirty="0">
                <a:solidFill>
                  <a:schemeClr val="bg1">
                    <a:lumMod val="50000"/>
                  </a:schemeClr>
                </a:solidFill>
                <a:latin typeface="Century Gothic" panose="020B0502020202020204" pitchFamily="34" charset="0"/>
              </a:rPr>
              <a:t> </a:t>
            </a:r>
            <a:r>
              <a:rPr lang="en-US" sz="1050" b="1" dirty="0">
                <a:solidFill>
                  <a:schemeClr val="bg1">
                    <a:lumMod val="50000"/>
                  </a:schemeClr>
                </a:solidFill>
                <a:latin typeface="Century Gothic" panose="020B0502020202020204" pitchFamily="34" charset="0"/>
              </a:rPr>
              <a:t>14,</a:t>
            </a:r>
            <a:r>
              <a:rPr lang="en-US" sz="1050" dirty="0">
                <a:solidFill>
                  <a:schemeClr val="bg1">
                    <a:lumMod val="50000"/>
                  </a:schemeClr>
                </a:solidFill>
                <a:latin typeface="Century Gothic" panose="020B0502020202020204" pitchFamily="34" charset="0"/>
              </a:rPr>
              <a:t> 560 – 576.</a:t>
            </a:r>
          </a:p>
          <a:p>
            <a:r>
              <a:rPr lang="en-US" sz="1050" dirty="0" err="1">
                <a:solidFill>
                  <a:schemeClr val="bg1">
                    <a:lumMod val="50000"/>
                  </a:schemeClr>
                </a:solidFill>
                <a:latin typeface="Century Gothic" panose="020B0502020202020204" pitchFamily="34" charset="0"/>
              </a:rPr>
              <a:t>Kalogiros</a:t>
            </a:r>
            <a:r>
              <a:rPr lang="en-US" sz="1050" dirty="0">
                <a:solidFill>
                  <a:schemeClr val="bg1">
                    <a:lumMod val="50000"/>
                  </a:schemeClr>
                </a:solidFill>
                <a:latin typeface="Century Gothic" panose="020B0502020202020204" pitchFamily="34" charset="0"/>
              </a:rPr>
              <a:t>, J., M. N. </a:t>
            </a:r>
            <a:r>
              <a:rPr lang="en-US" sz="1050" dirty="0" err="1">
                <a:solidFill>
                  <a:schemeClr val="bg1">
                    <a:lumMod val="50000"/>
                  </a:schemeClr>
                </a:solidFill>
                <a:latin typeface="Century Gothic" panose="020B0502020202020204" pitchFamily="34" charset="0"/>
              </a:rPr>
              <a:t>Anagnostou</a:t>
            </a:r>
            <a:r>
              <a:rPr lang="en-US" sz="1050" dirty="0">
                <a:solidFill>
                  <a:schemeClr val="bg1">
                    <a:lumMod val="50000"/>
                  </a:schemeClr>
                </a:solidFill>
                <a:latin typeface="Century Gothic" panose="020B0502020202020204" pitchFamily="34" charset="0"/>
              </a:rPr>
              <a:t>, E. N. </a:t>
            </a:r>
            <a:r>
              <a:rPr lang="en-US" sz="1050" dirty="0" err="1">
                <a:solidFill>
                  <a:schemeClr val="bg1">
                    <a:lumMod val="50000"/>
                  </a:schemeClr>
                </a:solidFill>
                <a:latin typeface="Century Gothic" panose="020B0502020202020204" pitchFamily="34" charset="0"/>
              </a:rPr>
              <a:t>Anagnostou</a:t>
            </a:r>
            <a:r>
              <a:rPr lang="en-US" sz="1050" dirty="0">
                <a:solidFill>
                  <a:schemeClr val="bg1">
                    <a:lumMod val="50000"/>
                  </a:schemeClr>
                </a:solidFill>
                <a:latin typeface="Century Gothic" panose="020B0502020202020204" pitchFamily="34" charset="0"/>
              </a:rPr>
              <a:t>, M. </a:t>
            </a:r>
            <a:r>
              <a:rPr lang="en-US" sz="1050" dirty="0" err="1">
                <a:solidFill>
                  <a:schemeClr val="bg1">
                    <a:lumMod val="50000"/>
                  </a:schemeClr>
                </a:solidFill>
                <a:latin typeface="Century Gothic" panose="020B0502020202020204" pitchFamily="34" charset="0"/>
              </a:rPr>
              <a:t>Montopoli</a:t>
            </a:r>
            <a:r>
              <a:rPr lang="en-US" sz="1050" dirty="0">
                <a:solidFill>
                  <a:schemeClr val="bg1">
                    <a:lumMod val="50000"/>
                  </a:schemeClr>
                </a:solidFill>
                <a:latin typeface="Century Gothic" panose="020B0502020202020204" pitchFamily="34" charset="0"/>
              </a:rPr>
              <a:t>, E. </a:t>
            </a:r>
            <a:r>
              <a:rPr lang="en-US" sz="1050" dirty="0" err="1">
                <a:solidFill>
                  <a:schemeClr val="bg1">
                    <a:lumMod val="50000"/>
                  </a:schemeClr>
                </a:solidFill>
                <a:latin typeface="Century Gothic" panose="020B0502020202020204" pitchFamily="34" charset="0"/>
              </a:rPr>
              <a:t>Picciotti</a:t>
            </a:r>
            <a:r>
              <a:rPr lang="en-US" sz="1050" dirty="0">
                <a:solidFill>
                  <a:schemeClr val="bg1">
                    <a:lumMod val="50000"/>
                  </a:schemeClr>
                </a:solidFill>
                <a:latin typeface="Century Gothic" panose="020B0502020202020204" pitchFamily="34" charset="0"/>
              </a:rPr>
              <a:t>, and F. S. </a:t>
            </a:r>
            <a:r>
              <a:rPr lang="en-US" sz="1050" dirty="0" err="1">
                <a:solidFill>
                  <a:schemeClr val="bg1">
                    <a:lumMod val="50000"/>
                  </a:schemeClr>
                </a:solidFill>
                <a:latin typeface="Century Gothic" panose="020B0502020202020204" pitchFamily="34" charset="0"/>
              </a:rPr>
              <a:t>Marzano</a:t>
            </a:r>
            <a:r>
              <a:rPr lang="en-US" sz="1050" dirty="0">
                <a:solidFill>
                  <a:schemeClr val="bg1">
                    <a:lumMod val="50000"/>
                  </a:schemeClr>
                </a:solidFill>
                <a:latin typeface="Century Gothic" panose="020B0502020202020204" pitchFamily="34" charset="0"/>
              </a:rPr>
              <a:t>, 2014: Evaluation of a new </a:t>
            </a:r>
            <a:r>
              <a:rPr lang="en-US" sz="1050" dirty="0" err="1">
                <a:solidFill>
                  <a:schemeClr val="bg1">
                    <a:lumMod val="50000"/>
                  </a:schemeClr>
                </a:solidFill>
                <a:latin typeface="Century Gothic" panose="020B0502020202020204" pitchFamily="34" charset="0"/>
              </a:rPr>
              <a:t>Polarimetric</a:t>
            </a:r>
            <a:r>
              <a:rPr lang="en-US" sz="1050" dirty="0">
                <a:solidFill>
                  <a:schemeClr val="bg1">
                    <a:lumMod val="50000"/>
                  </a:schemeClr>
                </a:solidFill>
                <a:latin typeface="Century Gothic" panose="020B0502020202020204" pitchFamily="34" charset="0"/>
              </a:rPr>
              <a:t> Algorithm for Rain-Path Attenuation Correction of X-Band Radar Observations Against </a:t>
            </a:r>
            <a:r>
              <a:rPr lang="en-US" sz="1050" dirty="0" err="1">
                <a:solidFill>
                  <a:schemeClr val="bg1">
                    <a:lumMod val="50000"/>
                  </a:schemeClr>
                </a:solidFill>
                <a:latin typeface="Century Gothic" panose="020B0502020202020204" pitchFamily="34" charset="0"/>
              </a:rPr>
              <a:t>Disdrometer</a:t>
            </a:r>
            <a:r>
              <a:rPr lang="en-US" sz="1050" dirty="0">
                <a:solidFill>
                  <a:schemeClr val="bg1">
                    <a:lumMod val="50000"/>
                  </a:schemeClr>
                </a:solidFill>
                <a:latin typeface="Century Gothic" panose="020B0502020202020204" pitchFamily="34" charset="0"/>
              </a:rPr>
              <a:t> Data, </a:t>
            </a:r>
            <a:r>
              <a:rPr lang="en-US" sz="1050" i="1" dirty="0">
                <a:solidFill>
                  <a:schemeClr val="bg1">
                    <a:lumMod val="50000"/>
                  </a:schemeClr>
                </a:solidFill>
                <a:latin typeface="Century Gothic" panose="020B0502020202020204" pitchFamily="34" charset="0"/>
              </a:rPr>
              <a:t>IEEE Geoscience and Remote Sensing Letters,</a:t>
            </a:r>
            <a:r>
              <a:rPr lang="en-US" sz="1050" dirty="0">
                <a:solidFill>
                  <a:schemeClr val="bg1">
                    <a:lumMod val="50000"/>
                  </a:schemeClr>
                </a:solidFill>
                <a:latin typeface="Century Gothic" panose="020B0502020202020204" pitchFamily="34" charset="0"/>
              </a:rPr>
              <a:t> </a:t>
            </a:r>
            <a:r>
              <a:rPr lang="en-US" sz="1050" b="1" dirty="0">
                <a:solidFill>
                  <a:schemeClr val="bg1">
                    <a:lumMod val="50000"/>
                  </a:schemeClr>
                </a:solidFill>
                <a:latin typeface="Century Gothic" panose="020B0502020202020204" pitchFamily="34" charset="0"/>
              </a:rPr>
              <a:t>52,</a:t>
            </a:r>
            <a:r>
              <a:rPr lang="en-US" sz="1050" dirty="0">
                <a:solidFill>
                  <a:schemeClr val="bg1">
                    <a:lumMod val="50000"/>
                  </a:schemeClr>
                </a:solidFill>
                <a:latin typeface="Century Gothic" panose="020B0502020202020204" pitchFamily="34" charset="0"/>
              </a:rPr>
              <a:t> 1369 – 1380.</a:t>
            </a:r>
          </a:p>
        </p:txBody>
      </p:sp>
      <p:sp>
        <p:nvSpPr>
          <p:cNvPr id="15" name="TextBox 14"/>
          <p:cNvSpPr txBox="1"/>
          <p:nvPr/>
        </p:nvSpPr>
        <p:spPr>
          <a:xfrm>
            <a:off x="-11641" y="5857"/>
            <a:ext cx="12192000" cy="523220"/>
          </a:xfrm>
          <a:prstGeom prst="rect">
            <a:avLst/>
          </a:prstGeom>
          <a:noFill/>
        </p:spPr>
        <p:txBody>
          <a:bodyPr wrap="square" rtlCol="0">
            <a:spAutoFit/>
          </a:bodyPr>
          <a:lstStyle/>
          <a:p>
            <a:pPr>
              <a:buClr>
                <a:srgbClr val="FF0000"/>
              </a:buClr>
            </a:pPr>
            <a:r>
              <a:rPr lang="en-US" sz="2800" b="1" dirty="0">
                <a:solidFill>
                  <a:schemeClr val="accent1">
                    <a:lumMod val="75000"/>
                  </a:schemeClr>
                </a:solidFill>
                <a:latin typeface="Century Gothic" panose="020B0502020202020204" pitchFamily="34" charset="0"/>
                <a:cs typeface="Arial" panose="020B0604020202020204" pitchFamily="34" charset="0"/>
              </a:rPr>
              <a:t>SCOPE-ME ALGORITHM</a:t>
            </a:r>
          </a:p>
        </p:txBody>
      </p:sp>
      <p:pic>
        <p:nvPicPr>
          <p:cNvPr id="9" name="Αντικείμενο 11">
            <a:extLst>
              <a:ext uri="{FF2B5EF4-FFF2-40B4-BE49-F238E27FC236}">
                <a16:creationId xmlns:a16="http://schemas.microsoft.com/office/drawing/2014/main" id="{0973C5C1-73D3-4B5F-8848-AC427B303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22" t="-1295" r="-1900" b="-151"/>
          <a:stretch>
            <a:fillRect/>
          </a:stretch>
        </p:blipFill>
        <p:spPr bwMode="auto">
          <a:xfrm>
            <a:off x="5381798" y="525475"/>
            <a:ext cx="5511409" cy="524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3599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1599</Words>
  <Application>Microsoft Office PowerPoint</Application>
  <PresentationFormat>Widescreen</PresentationFormat>
  <Paragraphs>254</Paragraphs>
  <Slides>19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 Math</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Yagmur Derin</dc:creator>
  <cp:lastModifiedBy>Yagmur Derin</cp:lastModifiedBy>
  <cp:revision>44</cp:revision>
  <dcterms:created xsi:type="dcterms:W3CDTF">2018-08-01T17:43:43Z</dcterms:created>
  <dcterms:modified xsi:type="dcterms:W3CDTF">2018-08-21T18:51:08Z</dcterms:modified>
</cp:coreProperties>
</file>