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4" r:id="rId10"/>
    <p:sldId id="265" r:id="rId11"/>
    <p:sldId id="267" r:id="rId12"/>
    <p:sldId id="266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54" d="100"/>
          <a:sy n="54" d="100"/>
        </p:scale>
        <p:origin x="1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2DD1F-6AAC-4ABF-B992-A56558888CF7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46CA7-F1AD-4BED-B1F7-7AE610D4D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634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2DD1F-6AAC-4ABF-B992-A56558888CF7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46CA7-F1AD-4BED-B1F7-7AE610D4D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716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2DD1F-6AAC-4ABF-B992-A56558888CF7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46CA7-F1AD-4BED-B1F7-7AE610D4D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176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726831"/>
          </a:xfrm>
        </p:spPr>
        <p:txBody>
          <a:bodyPr>
            <a:noAutofit/>
          </a:bodyPr>
          <a:lstStyle>
            <a:lvl1pPr>
              <a:defRPr sz="48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164" y="935182"/>
            <a:ext cx="11658600" cy="5241781"/>
          </a:xfrm>
        </p:spPr>
        <p:txBody>
          <a:bodyPr/>
          <a:lstStyle>
            <a:lvl1pPr marL="0" indent="0">
              <a:buNone/>
              <a:defRPr sz="3600"/>
            </a:lvl1pPr>
            <a:lvl2pPr>
              <a:defRPr sz="3200"/>
            </a:lvl2pPr>
            <a:lvl3pPr marL="1143000" indent="-228600">
              <a:buFont typeface="Calibri" panose="020F0502020204030204" pitchFamily="34" charset="0"/>
              <a:buChar char="‒"/>
              <a:defRPr sz="2800"/>
            </a:lvl3pPr>
            <a:lvl4pPr>
              <a:defRPr sz="24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2DD1F-6AAC-4ABF-B992-A56558888CF7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46CA7-F1AD-4BED-B1F7-7AE610D4D776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09600"/>
            <a:ext cx="6869723" cy="0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0488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2DD1F-6AAC-4ABF-B992-A56558888CF7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46CA7-F1AD-4BED-B1F7-7AE610D4D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600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2DD1F-6AAC-4ABF-B992-A56558888CF7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46CA7-F1AD-4BED-B1F7-7AE610D4D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447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2DD1F-6AAC-4ABF-B992-A56558888CF7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46CA7-F1AD-4BED-B1F7-7AE610D4D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048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2DD1F-6AAC-4ABF-B992-A56558888CF7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46CA7-F1AD-4BED-B1F7-7AE610D4D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03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2DD1F-6AAC-4ABF-B992-A56558888CF7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46CA7-F1AD-4BED-B1F7-7AE610D4D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47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2DD1F-6AAC-4ABF-B992-A56558888CF7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46CA7-F1AD-4BED-B1F7-7AE610D4D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392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2DD1F-6AAC-4ABF-B992-A56558888CF7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46CA7-F1AD-4BED-B1F7-7AE610D4D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553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2DD1F-6AAC-4ABF-B992-A56558888CF7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46CA7-F1AD-4BED-B1F7-7AE610D4D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429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NULL" TargetMode="External"/><Relationship Id="rId2" Type="http://schemas.openxmlformats.org/officeDocument/2006/relationships/hyperlink" Target="https://pps.gsfc.nasa.gov/Documents/TRMM_HDF5_Primer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NULL" TargetMode="External"/><Relationship Id="rId4" Type="http://schemas.openxmlformats.org/officeDocument/2006/relationships/hyperlink" Target="NUL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2979" y="1122363"/>
            <a:ext cx="11526253" cy="2387600"/>
          </a:xfrm>
        </p:spPr>
        <p:txBody>
          <a:bodyPr/>
          <a:lstStyle/>
          <a:p>
            <a:r>
              <a:rPr lang="en-US" dirty="0" smtClean="0"/>
              <a:t>TRMM PR Products in the GPM Era.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68447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Boring Stuff</a:t>
            </a:r>
          </a:p>
          <a:p>
            <a:r>
              <a:rPr lang="en-US" dirty="0" smtClean="0"/>
              <a:t>L1 Changes</a:t>
            </a:r>
          </a:p>
          <a:p>
            <a:r>
              <a:rPr lang="en-US" dirty="0" smtClean="0"/>
              <a:t>L2 Retrieval Changes</a:t>
            </a:r>
          </a:p>
          <a:p>
            <a:r>
              <a:rPr lang="en-US" dirty="0" smtClean="0"/>
              <a:t>Histograms</a:t>
            </a:r>
          </a:p>
          <a:p>
            <a:r>
              <a:rPr lang="en-US" dirty="0" smtClean="0"/>
              <a:t>GPM DPR</a:t>
            </a:r>
          </a:p>
        </p:txBody>
      </p:sp>
    </p:spTree>
    <p:extLst>
      <p:ext uri="{BB962C8B-B14F-4D97-AF65-F5344CB8AC3E}">
        <p14:creationId xmlns:p14="http://schemas.microsoft.com/office/powerpoint/2010/main" val="312569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944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464" y="-37752"/>
            <a:ext cx="10515600" cy="72683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Geolocation: Spacecraft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-2464" y="582782"/>
            <a:ext cx="6027088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Attitude/Ephemeris Improvements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9662" y="1154695"/>
            <a:ext cx="11143753" cy="1142999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New definitive ground attitude, replacing onboard estimates.  Excursions now tracked using 3-axis gyro and PR science data. </a:t>
            </a:r>
            <a:r>
              <a:rPr lang="en-US" sz="2000" kern="0" noProof="0" dirty="0">
                <a:solidFill>
                  <a:prstClr val="black"/>
                </a:solidFill>
              </a:rPr>
              <a:t>T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ypical</a:t>
            </a:r>
            <a:r>
              <a:rPr lang="en-US" sz="2000" kern="0" dirty="0" smtClean="0">
                <a:solidFill>
                  <a:prstClr val="black"/>
                </a:solidFill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pointing knowledge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lang="en-US" sz="2000" kern="0" noProof="0" dirty="0">
                <a:solidFill>
                  <a:prstClr val="black"/>
                </a:solidFill>
              </a:rPr>
              <a:t>e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rrors reduced from tenths to hundredths of a degree.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78116" y="5776912"/>
            <a:ext cx="8229600" cy="76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Improved ephemeris in GPM format.  Fixed occasional error up to 0.5 km.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000" kern="0" noProof="0" dirty="0" smtClean="0">
                <a:solidFill>
                  <a:prstClr val="black"/>
                </a:solidFill>
              </a:rPr>
              <a:t>G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eolocation computational improvements with GPM-era software.</a:t>
            </a:r>
          </a:p>
        </p:txBody>
      </p:sp>
      <p:pic>
        <p:nvPicPr>
          <p:cNvPr id="8" name="Picture 7" descr="plot_AttitudeV7-V8-Ob_orbits21251_9181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96303" y="2075290"/>
            <a:ext cx="6256642" cy="374511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26943" y="2273791"/>
            <a:ext cx="289626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Preboost</a:t>
            </a:r>
            <a:r>
              <a:rPr lang="en-US" kern="0" dirty="0" smtClean="0">
                <a:solidFill>
                  <a:prstClr val="black"/>
                </a:solidFill>
              </a:rPr>
              <a:t>.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Transient Pitch and Roll </a:t>
            </a:r>
            <a:r>
              <a:rPr lang="en-US" kern="0" dirty="0" smtClean="0">
                <a:solidFill>
                  <a:prstClr val="black"/>
                </a:solidFill>
              </a:rPr>
              <a:t>excursions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up to ~0.2</a:t>
            </a:r>
            <a:r>
              <a:rPr kumimoji="0" lang="en-US" sz="1800" b="0" i="0" u="none" strike="noStrike" kern="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o</a:t>
            </a:r>
            <a:r>
              <a:rPr lang="en-US" kern="0" dirty="0" smtClean="0">
                <a:solidFill>
                  <a:prstClr val="black"/>
                </a:solidFill>
              </a:rPr>
              <a:t>, and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Yaw changes twice each orbit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are now included in attitude solution.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244384" y="2273791"/>
            <a:ext cx="284954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sz="18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Postboost</a:t>
            </a:r>
            <a:r>
              <a:rPr lang="en-US" kern="0" dirty="0" smtClean="0">
                <a:solidFill>
                  <a:prstClr val="black"/>
                </a:solidFill>
              </a:rPr>
              <a:t>. </a:t>
            </a:r>
            <a:r>
              <a:rPr lang="en-US" kern="0" dirty="0">
                <a:solidFill>
                  <a:prstClr val="black"/>
                </a:solidFill>
              </a:rPr>
              <a:t>P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itch drift and jumps up to ~0.2</a:t>
            </a:r>
            <a:r>
              <a:rPr lang="en-US" kern="0" baseline="30000" dirty="0">
                <a:solidFill>
                  <a:prstClr val="black"/>
                </a:solidFill>
              </a:rPr>
              <a:t>o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, Roll and Yaw orbit-period </a:t>
            </a:r>
            <a:r>
              <a:rPr lang="en-US" kern="0" dirty="0" smtClean="0">
                <a:solidFill>
                  <a:prstClr val="black"/>
                </a:solidFill>
              </a:rPr>
              <a:t>deviations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up to ~0.2</a:t>
            </a:r>
            <a:r>
              <a:rPr lang="en-US" kern="0" baseline="30000" dirty="0">
                <a:solidFill>
                  <a:prstClr val="black"/>
                </a:solidFill>
              </a:rPr>
              <a:t>o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degrees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are now tracked. 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prstClr val="black"/>
                </a:solidFill>
              </a:rPr>
              <a:t>Roll errors in V7 were corrected from boost to 2009 with PR roll estimates. </a:t>
            </a:r>
            <a:r>
              <a:rPr lang="en-US" kern="0" dirty="0">
                <a:solidFill>
                  <a:prstClr val="black"/>
                </a:solidFill>
              </a:rPr>
              <a:t>N</a:t>
            </a:r>
            <a:r>
              <a:rPr lang="en-US" kern="0" dirty="0" smtClean="0">
                <a:solidFill>
                  <a:prstClr val="black"/>
                </a:solidFill>
              </a:rPr>
              <a:t>ew solutions include entire post-boost time period. 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520" y="4117684"/>
            <a:ext cx="311168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Green</a:t>
            </a:r>
            <a:r>
              <a:rPr lang="en-US" sz="2400" b="1" dirty="0" smtClean="0"/>
              <a:t> </a:t>
            </a:r>
            <a:r>
              <a:rPr lang="en-US" sz="2400" dirty="0" smtClean="0"/>
              <a:t>– </a:t>
            </a:r>
            <a:r>
              <a:rPr lang="en-US" sz="2000" dirty="0" smtClean="0"/>
              <a:t>New solutions.</a:t>
            </a:r>
          </a:p>
          <a:p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Blue</a:t>
            </a:r>
            <a:r>
              <a:rPr lang="en-US" sz="2400" dirty="0" smtClean="0"/>
              <a:t> – </a:t>
            </a:r>
            <a:r>
              <a:rPr lang="en-US" sz="2000" dirty="0" smtClean="0"/>
              <a:t>V7. </a:t>
            </a:r>
          </a:p>
          <a:p>
            <a:r>
              <a:rPr lang="en-US" sz="2400" b="1" dirty="0" smtClean="0"/>
              <a:t>Black</a:t>
            </a:r>
            <a:r>
              <a:rPr lang="en-US" sz="2400" dirty="0" smtClean="0"/>
              <a:t> - </a:t>
            </a:r>
            <a:r>
              <a:rPr lang="en-US" sz="2000" dirty="0" smtClean="0"/>
              <a:t>Onboard reported</a:t>
            </a:r>
            <a:r>
              <a:rPr lang="en-US" sz="2000" dirty="0"/>
              <a:t>.</a:t>
            </a:r>
            <a:r>
              <a:rPr lang="en-US" sz="2000" dirty="0" smtClean="0"/>
              <a:t> </a:t>
            </a:r>
            <a:endParaRPr lang="en-US" sz="2400" dirty="0" smtClean="0"/>
          </a:p>
          <a:p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136750" y="809245"/>
            <a:ext cx="1150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S. </a:t>
            </a:r>
            <a:r>
              <a:rPr lang="en-US" dirty="0" err="1" smtClean="0"/>
              <a:t>Bilanow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78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Zm</a:t>
            </a:r>
            <a:r>
              <a:rPr lang="en-US" dirty="0" smtClean="0"/>
              <a:t>/Sigma0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95206" y="1358070"/>
            <a:ext cx="466800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Distributions of Version 7 and Version 8 </a:t>
            </a:r>
            <a:r>
              <a:rPr lang="en-US" sz="2000" dirty="0" err="1" smtClean="0"/>
              <a:t>Zm</a:t>
            </a:r>
            <a:endParaRPr lang="en-US" sz="2000" dirty="0" smtClean="0"/>
          </a:p>
          <a:p>
            <a:pPr algn="ctr"/>
            <a:r>
              <a:rPr lang="en-US" sz="1600" dirty="0" smtClean="0"/>
              <a:t>V8 is interpolated to DPR-like 125m resolution </a:t>
            </a:r>
          </a:p>
          <a:p>
            <a:pPr algn="ctr"/>
            <a:r>
              <a:rPr lang="en-US" sz="1600" dirty="0" smtClean="0"/>
              <a:t>Oct. 1999, 10 Orbits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5569297" y="1691523"/>
            <a:ext cx="45390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smtClean="0"/>
              <a:t>Sigma0 Difference (Version 8 -  Version 7)</a:t>
            </a:r>
          </a:p>
          <a:p>
            <a:pPr algn="ctr"/>
            <a:r>
              <a:rPr lang="en-US" sz="1600" smtClean="0"/>
              <a:t>Orbit of IFOVS, Oct. 3, 1999</a:t>
            </a:r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146773" y="2250622"/>
            <a:ext cx="5054867" cy="3529701"/>
            <a:chOff x="337351" y="3429193"/>
            <a:chExt cx="4585169" cy="3201722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768" t="5830" r="2224" b="6008"/>
            <a:stretch/>
          </p:blipFill>
          <p:spPr>
            <a:xfrm>
              <a:off x="769620" y="3429193"/>
              <a:ext cx="4152900" cy="2971607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2255708" y="6261583"/>
              <a:ext cx="9390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Zm, dBZ</a:t>
              </a:r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 rot="16200000">
              <a:off x="-721465" y="4563062"/>
              <a:ext cx="245618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smtClean="0"/>
                <a:t>Relative Percent Occurance</a:t>
              </a:r>
              <a:endParaRPr lang="en-US" sz="160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5569296" y="2250622"/>
            <a:ext cx="4740179" cy="3501165"/>
            <a:chOff x="6536791" y="3092182"/>
            <a:chExt cx="4642047" cy="3428683"/>
          </a:xfrm>
        </p:grpSpPr>
        <p:pic>
          <p:nvPicPr>
            <p:cNvPr id="22" name="Picture 21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351" t="3870" r="-907" b="2497"/>
            <a:stretch/>
          </p:blipFill>
          <p:spPr>
            <a:xfrm>
              <a:off x="6777879" y="3092182"/>
              <a:ext cx="4400959" cy="3428683"/>
            </a:xfrm>
            <a:prstGeom prst="rect">
              <a:avLst/>
            </a:prstGeom>
          </p:spPr>
        </p:pic>
        <p:sp>
          <p:nvSpPr>
            <p:cNvPr id="23" name="TextBox 22"/>
            <p:cNvSpPr txBox="1"/>
            <p:nvPr/>
          </p:nvSpPr>
          <p:spPr>
            <a:xfrm>
              <a:off x="9061262" y="4574694"/>
              <a:ext cx="120898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mtClean="0">
                  <a:solidFill>
                    <a:srgbClr val="0906C8"/>
                  </a:solidFill>
                </a:rPr>
                <a:t>All Angles</a:t>
              </a:r>
            </a:p>
            <a:p>
              <a:r>
                <a:rPr lang="en-US" b="1" smtClean="0">
                  <a:solidFill>
                    <a:srgbClr val="FF0000"/>
                  </a:solidFill>
                </a:rPr>
                <a:t>Nadir Only</a:t>
              </a:r>
              <a:endParaRPr lang="en-US" b="1">
                <a:solidFill>
                  <a:srgbClr val="FF0000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 rot="16200000">
              <a:off x="5896231" y="4379073"/>
              <a:ext cx="15888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smtClean="0"/>
                <a:t>Sigma0 V8 – V7, dB</a:t>
              </a:r>
              <a:endParaRPr lang="en-US" sz="1400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3118931" y="3159032"/>
            <a:ext cx="437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906C8"/>
                </a:solidFill>
              </a:rPr>
              <a:t>V7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V8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217798" y="2431543"/>
            <a:ext cx="198157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Non-linear changes resulted in need for new Sigma0 temporal reference files.</a:t>
            </a:r>
          </a:p>
          <a:p>
            <a:endParaRPr lang="en-US" dirty="0" smtClean="0"/>
          </a:p>
          <a:p>
            <a:r>
              <a:rPr lang="en-US" dirty="0" err="1" smtClean="0"/>
              <a:t>Encapulates</a:t>
            </a:r>
            <a:r>
              <a:rPr lang="en-US" dirty="0" smtClean="0"/>
              <a:t> changes in calibration, pointing and surface location.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23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Sigma0 Temporal Reference</a:t>
            </a:r>
            <a:endParaRPr lang="en-US" dirty="0"/>
          </a:p>
        </p:txBody>
      </p:sp>
      <p:sp>
        <p:nvSpPr>
          <p:cNvPr id="4" name="Text Placeholder 4"/>
          <p:cNvSpPr>
            <a:spLocks noGrp="1"/>
          </p:cNvSpPr>
          <p:nvPr/>
        </p:nvSpPr>
        <p:spPr>
          <a:xfrm>
            <a:off x="6154744" y="726831"/>
            <a:ext cx="3280554" cy="47443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>
                <a:solidFill>
                  <a:srgbClr val="0000FF"/>
                </a:solidFill>
              </a:rPr>
              <a:t>Land</a:t>
            </a:r>
            <a:endParaRPr lang="en-US" dirty="0">
              <a:solidFill>
                <a:srgbClr val="0000FF"/>
              </a:solidFill>
            </a:endParaRPr>
          </a:p>
        </p:txBody>
      </p:sp>
      <p:pic>
        <p:nvPicPr>
          <p:cNvPr id="5" name="Content Placeholder 7" descr="Screen Shot 2017-09-13 at 12.37.30 PM.png"/>
          <p:cNvPicPr>
            <a:picLocks noGrp="1"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45" r="-876"/>
          <a:stretch/>
        </p:blipFill>
        <p:spPr>
          <a:xfrm>
            <a:off x="6099338" y="1171717"/>
            <a:ext cx="3621709" cy="540841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494723" y="1016595"/>
            <a:ext cx="2632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Bob </a:t>
            </a:r>
            <a:r>
              <a:rPr lang="en-US" dirty="0" err="1" smtClean="0"/>
              <a:t>Meneghini</a:t>
            </a:r>
            <a:r>
              <a:rPr lang="en-US" dirty="0" smtClean="0"/>
              <a:t>/</a:t>
            </a:r>
            <a:r>
              <a:rPr lang="en-US" dirty="0" err="1" smtClean="0"/>
              <a:t>Hyokyung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8777" y="1022740"/>
            <a:ext cx="538952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Version 7 – 12 years 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Version 8 – 17 years</a:t>
            </a: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 smtClean="0"/>
              <a:t>V8 Sigma0 larger across all angles over Ocean.</a:t>
            </a:r>
          </a:p>
          <a:p>
            <a:r>
              <a:rPr lang="en-US" sz="2000" dirty="0" smtClean="0"/>
              <a:t> ~ 1dB.  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494818" y="2630453"/>
            <a:ext cx="4139726" cy="2423866"/>
            <a:chOff x="2811822" y="4299824"/>
            <a:chExt cx="4139726" cy="2423866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049" t="5311" b="8710"/>
            <a:stretch/>
          </p:blipFill>
          <p:spPr>
            <a:xfrm>
              <a:off x="3065166" y="4595733"/>
              <a:ext cx="3633039" cy="2127957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 rot="16200000">
              <a:off x="5974646" y="5505822"/>
              <a:ext cx="16460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smtClean="0">
                  <a:solidFill>
                    <a:schemeClr val="accent6">
                      <a:lumMod val="75000"/>
                    </a:schemeClr>
                  </a:solidFill>
                </a:rPr>
                <a:t>Difference (V8 – V7)</a:t>
              </a:r>
              <a:endParaRPr lang="en-US" sz="140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 rot="16200000">
              <a:off x="2470222" y="5505821"/>
              <a:ext cx="9909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smtClean="0"/>
                <a:t>Sigma0, dB</a:t>
              </a:r>
              <a:endParaRPr lang="en-US" sz="140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187156" y="5047290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mtClean="0">
                  <a:solidFill>
                    <a:srgbClr val="FF0000"/>
                  </a:solidFill>
                </a:rPr>
                <a:t>V8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688221" y="5079556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mtClean="0"/>
                <a:t>V7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083649" y="5785866"/>
              <a:ext cx="8675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mtClean="0">
                  <a:solidFill>
                    <a:schemeClr val="accent6">
                      <a:lumMod val="75000"/>
                    </a:schemeClr>
                  </a:solidFill>
                </a:rPr>
                <a:t>V8 - V7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119599" y="4299824"/>
              <a:ext cx="30006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Mean Sigma0 Ocean, January </a:t>
              </a:r>
              <a:endParaRPr lang="en-US" dirty="0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848619" y="5020449"/>
            <a:ext cx="1432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Angle from Nadir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1457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Data, Filenames and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164" y="935182"/>
            <a:ext cx="11658600" cy="567015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TRMM data has been reprocessed from 1997-2015. </a:t>
            </a:r>
          </a:p>
          <a:p>
            <a:pPr lvl="1"/>
            <a:r>
              <a:rPr lang="en-US" dirty="0" smtClean="0"/>
              <a:t>GPM-like formats</a:t>
            </a:r>
          </a:p>
          <a:p>
            <a:pPr lvl="1"/>
            <a:r>
              <a:rPr lang="en-US" dirty="0" smtClean="0"/>
              <a:t>HDF5  (TRMM V7 was HDF4).</a:t>
            </a:r>
          </a:p>
          <a:p>
            <a:pPr lvl="1"/>
            <a:r>
              <a:rPr lang="en-US" dirty="0" smtClean="0"/>
              <a:t>Filenames are now in GPM style (Product Version V05). </a:t>
            </a:r>
          </a:p>
          <a:p>
            <a:pPr lvl="2"/>
            <a:r>
              <a:rPr lang="en-US" dirty="0" smtClean="0"/>
              <a:t>Where did my orbit go? </a:t>
            </a:r>
          </a:p>
          <a:p>
            <a:pPr lvl="3"/>
            <a:r>
              <a:rPr lang="en-US" dirty="0" smtClean="0"/>
              <a:t>Orbit numbers are the same but overlap orbits belong to a different day. The beginning time stamp of the orbit product determines the day. </a:t>
            </a:r>
          </a:p>
          <a:p>
            <a:pPr lvl="1"/>
            <a:r>
              <a:rPr lang="en-US" dirty="0" smtClean="0"/>
              <a:t>Guide to HDF4 -&gt; HDF5 changes can be found at:</a:t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https://pps.gsfc.nasa.gov/Documents/TRMM_HDF5_Primer.pdf</a:t>
            </a:r>
            <a:endParaRPr lang="en-US" dirty="0" smtClean="0"/>
          </a:p>
          <a:p>
            <a:pPr lvl="1"/>
            <a:r>
              <a:rPr lang="en-US" dirty="0" smtClean="0"/>
              <a:t>TRMM data is now part of the GPM data tree on FTP</a:t>
            </a:r>
          </a:p>
          <a:p>
            <a:pPr lvl="2"/>
            <a:r>
              <a:rPr lang="en-US" dirty="0" smtClean="0">
                <a:hlinkClick r:id="rId3" invalidUrl="ftp://pps.gsfc.nasa.gov/gpmdata/&lt;YYYY&gt;/&lt;MM&gt;/&lt;DD&gt;/"/>
              </a:rPr>
              <a:t>ftp://pps.gsfc.nasa.gov/</a:t>
            </a:r>
            <a:r>
              <a:rPr lang="en-US" dirty="0" err="1" smtClean="0">
                <a:hlinkClick r:id="rId4" invalidUrl="ftp://pps.gsfc.nasa.gov/gpmdata/&lt;YYYY&gt;/&lt;MM&gt;/&lt;DD&gt;/"/>
              </a:rPr>
              <a:t>gpmdata</a:t>
            </a:r>
            <a:r>
              <a:rPr lang="en-US" dirty="0" smtClean="0">
                <a:hlinkClick r:id="rId5" invalidUrl="ftp://pps.gsfc.nasa.gov/gpmdata/&lt;YYYY&gt;/&lt;MM&gt;/&lt;DD&gt;/"/>
              </a:rPr>
              <a:t>/&lt;YYYY&gt;/&lt;MM&gt;/&lt;DD&gt;/</a:t>
            </a:r>
            <a:r>
              <a:rPr lang="en-US" dirty="0" smtClean="0"/>
              <a:t>......</a:t>
            </a:r>
          </a:p>
          <a:p>
            <a:pPr lvl="1"/>
            <a:r>
              <a:rPr lang="en-US" dirty="0" smtClean="0"/>
              <a:t>STORM web ordering is also supported for latest TRMM data</a:t>
            </a:r>
          </a:p>
          <a:p>
            <a:pPr lvl="2"/>
            <a:r>
              <a:rPr lang="en-US" dirty="0" smtClean="0"/>
              <a:t>Geo/parameter subsets, etc.</a:t>
            </a:r>
          </a:p>
        </p:txBody>
      </p:sp>
    </p:spTree>
    <p:extLst>
      <p:ext uri="{BB962C8B-B14F-4D97-AF65-F5344CB8AC3E}">
        <p14:creationId xmlns:p14="http://schemas.microsoft.com/office/powerpoint/2010/main" val="182049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 Products/Fields in HDF5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065" y="3972735"/>
            <a:ext cx="10256955" cy="288526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68" y="867509"/>
            <a:ext cx="12023747" cy="268606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0535" y="3972735"/>
            <a:ext cx="6735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PR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5175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L1 and L2 Algorithm Changes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Level-1: 1BPR (powers)</a:t>
            </a:r>
          </a:p>
          <a:p>
            <a:pPr lvl="1"/>
            <a:r>
              <a:rPr lang="en-US" dirty="0" smtClean="0"/>
              <a:t>Calibration </a:t>
            </a:r>
            <a:r>
              <a:rPr lang="en-US" dirty="0" smtClean="0"/>
              <a:t>change.</a:t>
            </a:r>
            <a:endParaRPr lang="en-US" dirty="0" smtClean="0"/>
          </a:p>
          <a:p>
            <a:pPr lvl="1"/>
            <a:r>
              <a:rPr lang="en-US" dirty="0" smtClean="0"/>
              <a:t>Sigma0 for PR is consistent with DPR Ku.</a:t>
            </a:r>
          </a:p>
          <a:p>
            <a:pPr lvl="1"/>
            <a:r>
              <a:rPr lang="en-US" dirty="0" smtClean="0"/>
              <a:t>New beam mismatch algorithm for post-boost data. </a:t>
            </a:r>
          </a:p>
          <a:p>
            <a:pPr lvl="1"/>
            <a:r>
              <a:rPr lang="en-US" dirty="0" smtClean="0"/>
              <a:t>New S/C attitude tracking with gyro/PR roll estimates.</a:t>
            </a:r>
          </a:p>
          <a:p>
            <a:pPr lvl="1"/>
            <a:endParaRPr lang="en-US" dirty="0"/>
          </a:p>
          <a:p>
            <a:r>
              <a:rPr lang="en-US" dirty="0" smtClean="0"/>
              <a:t>Level-2: 2APR (retrievals)</a:t>
            </a:r>
          </a:p>
          <a:p>
            <a:pPr lvl="1"/>
            <a:r>
              <a:rPr lang="en-US" dirty="0" smtClean="0"/>
              <a:t>Similar to GPM Ku algorithm.  GPM SLV module, not 2A25.</a:t>
            </a:r>
          </a:p>
          <a:p>
            <a:pPr lvl="2"/>
            <a:r>
              <a:rPr lang="en-US" dirty="0" smtClean="0"/>
              <a:t>DSD temporal database by month, default R-</a:t>
            </a:r>
            <a:r>
              <a:rPr lang="en-US" dirty="0" err="1" smtClean="0"/>
              <a:t>Dm</a:t>
            </a:r>
            <a:r>
              <a:rPr lang="en-US" dirty="0" smtClean="0"/>
              <a:t> relation. </a:t>
            </a:r>
          </a:p>
          <a:p>
            <a:pPr lvl="1"/>
            <a:r>
              <a:rPr lang="en-US" dirty="0" smtClean="0"/>
              <a:t>New surface database (same as GPM).</a:t>
            </a:r>
          </a:p>
          <a:p>
            <a:pPr lvl="1"/>
            <a:r>
              <a:rPr lang="en-US" dirty="0" smtClean="0"/>
              <a:t>Surface bin/clutter thickness could change.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39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relative to V7: Ocean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70812"/>
            <a:ext cx="11936093" cy="417495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88930" y="5414211"/>
            <a:ext cx="47688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PR:  (V8-V7)/V7  9% increase over V7</a:t>
            </a:r>
          </a:p>
          <a:p>
            <a:endParaRPr lang="en-US" sz="2400" dirty="0"/>
          </a:p>
          <a:p>
            <a:r>
              <a:rPr lang="en-US" sz="2400" dirty="0"/>
              <a:t>PR is Estimated Surface </a:t>
            </a:r>
            <a:r>
              <a:rPr lang="en-US" sz="2400" dirty="0" err="1"/>
              <a:t>Precip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2443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Relative to V7: Land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06199"/>
            <a:ext cx="12083716" cy="438708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17358" y="5472649"/>
            <a:ext cx="49846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PR: (V8-V7)/V7  15% decrease from V7</a:t>
            </a:r>
          </a:p>
          <a:p>
            <a:endParaRPr lang="en-US" sz="2400" dirty="0"/>
          </a:p>
          <a:p>
            <a:r>
              <a:rPr lang="en-US" sz="2400" dirty="0"/>
              <a:t>PR is Estimated Surface </a:t>
            </a:r>
            <a:r>
              <a:rPr lang="en-US" sz="2400" dirty="0" err="1"/>
              <a:t>Precip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8502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Histograms of Est. Surf. </a:t>
            </a:r>
            <a:r>
              <a:rPr lang="en-US" dirty="0" err="1" smtClean="0"/>
              <a:t>Precip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2019" y="851676"/>
            <a:ext cx="5137484" cy="366963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47347" y="2402213"/>
            <a:ext cx="5771850" cy="412274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141769" y="1163768"/>
            <a:ext cx="40740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 GPM Ku precipitation there has been very little change between V05 and V06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40903" y="1105473"/>
            <a:ext cx="1091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Ocean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521802" y="2201894"/>
            <a:ext cx="870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Land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1AA56450-C6C5-9541-83E6-EF7C938AE4BA}"/>
              </a:ext>
            </a:extLst>
          </p:cNvPr>
          <p:cNvSpPr/>
          <p:nvPr/>
        </p:nvSpPr>
        <p:spPr>
          <a:xfrm>
            <a:off x="184575" y="4521307"/>
            <a:ext cx="5807151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/>
              <a:t>PDF of rain rates over ocean shows small changes except for second peak at ~0.4 mm/hr.</a:t>
            </a:r>
          </a:p>
          <a:p>
            <a:endParaRPr lang="en-US" sz="2200" dirty="0"/>
          </a:p>
          <a:p>
            <a:r>
              <a:rPr lang="en-US" sz="2200" dirty="0"/>
              <a:t>Over land, rain decreases above 5-6 mm/</a:t>
            </a:r>
            <a:r>
              <a:rPr lang="en-US" sz="2200" dirty="0" err="1"/>
              <a:t>hr</a:t>
            </a:r>
            <a:r>
              <a:rPr lang="en-US" sz="2200" dirty="0"/>
              <a:t>, increases below, and also shows sharp peak at 0.4 mm/hr.</a:t>
            </a:r>
          </a:p>
        </p:txBody>
      </p:sp>
    </p:spTree>
    <p:extLst>
      <p:ext uri="{BB962C8B-B14F-4D97-AF65-F5344CB8AC3E}">
        <p14:creationId xmlns:p14="http://schemas.microsoft.com/office/powerpoint/2010/main" val="338978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 Volume: Land.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011" y="1013518"/>
            <a:ext cx="7886449" cy="563317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123068" y="2228295"/>
            <a:ext cx="3698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Large changes to volume R&gt;10mm/</a:t>
            </a:r>
            <a:r>
              <a:rPr lang="en-US" dirty="0" err="1" smtClean="0"/>
              <a:t>hr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64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GPM DPR Reprocessing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GPM DPR reprocessing set for Oct. 2018 (V06).</a:t>
            </a:r>
          </a:p>
          <a:p>
            <a:r>
              <a:rPr lang="en-US" dirty="0" smtClean="0"/>
              <a:t>TRMM and GPM Combined algorithm reprocessing at same time. </a:t>
            </a:r>
          </a:p>
          <a:p>
            <a:pPr lvl="1"/>
            <a:r>
              <a:rPr lang="en-US" dirty="0" smtClean="0"/>
              <a:t>Combined algorithm in testing now.</a:t>
            </a:r>
          </a:p>
          <a:p>
            <a:r>
              <a:rPr lang="en-US" dirty="0" smtClean="0"/>
              <a:t>IMERG later. </a:t>
            </a:r>
          </a:p>
          <a:p>
            <a:r>
              <a:rPr lang="en-US" dirty="0" smtClean="0"/>
              <a:t>DPR </a:t>
            </a:r>
            <a:r>
              <a:rPr lang="en-US" dirty="0" err="1" smtClean="0"/>
              <a:t>Ka</a:t>
            </a:r>
            <a:r>
              <a:rPr lang="en-US" dirty="0" smtClean="0"/>
              <a:t>-HS scan change: May 21, 2018 (V05B products). </a:t>
            </a:r>
          </a:p>
          <a:p>
            <a:pPr lvl="1"/>
            <a:r>
              <a:rPr lang="en-US" dirty="0" err="1" smtClean="0"/>
              <a:t>Ka</a:t>
            </a:r>
            <a:r>
              <a:rPr lang="en-US" dirty="0" smtClean="0"/>
              <a:t>-HS </a:t>
            </a:r>
            <a:r>
              <a:rPr lang="en-US" dirty="0" err="1" smtClean="0"/>
              <a:t>ifovs</a:t>
            </a:r>
            <a:r>
              <a:rPr lang="en-US" dirty="0" smtClean="0"/>
              <a:t> now scan in the outer area beyond </a:t>
            </a:r>
            <a:r>
              <a:rPr lang="en-US" dirty="0" err="1" smtClean="0"/>
              <a:t>Ka</a:t>
            </a:r>
            <a:r>
              <a:rPr lang="en-US" dirty="0" smtClean="0"/>
              <a:t>-MS.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ull 49 ray dual-frequency data; Ku/</a:t>
            </a:r>
            <a:r>
              <a:rPr lang="en-US" dirty="0" err="1" smtClean="0"/>
              <a:t>Ka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Ka</a:t>
            </a:r>
            <a:r>
              <a:rPr lang="en-US" dirty="0" smtClean="0"/>
              <a:t>-HS is now set to missing while DPR team changes algorithm.</a:t>
            </a:r>
          </a:p>
          <a:p>
            <a:pPr lvl="1"/>
            <a:r>
              <a:rPr lang="en-US" dirty="0" smtClean="0"/>
              <a:t>Full scan dual-frequency retrievals ~ end of 2019.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26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6040</TotalTime>
  <Words>667</Words>
  <Application>Microsoft Office PowerPoint</Application>
  <PresentationFormat>Widescreen</PresentationFormat>
  <Paragraphs>106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TRMM PR Products in the GPM Era.</vt:lpstr>
      <vt:lpstr>Data, Filenames and Format</vt:lpstr>
      <vt:lpstr>PR Products/Fields in HDF5</vt:lpstr>
      <vt:lpstr>L1 and L2 Algorithm Changes </vt:lpstr>
      <vt:lpstr>Changes relative to V7: Ocean</vt:lpstr>
      <vt:lpstr>Changes Relative to V7: Land</vt:lpstr>
      <vt:lpstr>Histograms of Est. Surf. Precip.</vt:lpstr>
      <vt:lpstr>R Volume: Land.</vt:lpstr>
      <vt:lpstr>GPM DPR Reprocessing</vt:lpstr>
      <vt:lpstr>Backup</vt:lpstr>
      <vt:lpstr>Geolocation: Spacecraft</vt:lpstr>
      <vt:lpstr>Zm/Sigma0</vt:lpstr>
      <vt:lpstr>Sigma0 Temporal Reference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TRMM Products in GPM era.</dc:title>
  <dc:creator>J K</dc:creator>
  <cp:lastModifiedBy>J K</cp:lastModifiedBy>
  <cp:revision>18</cp:revision>
  <dcterms:created xsi:type="dcterms:W3CDTF">2018-08-18T03:35:24Z</dcterms:created>
  <dcterms:modified xsi:type="dcterms:W3CDTF">2018-08-22T14:09:44Z</dcterms:modified>
</cp:coreProperties>
</file>