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527" r:id="rId3"/>
    <p:sldId id="529" r:id="rId4"/>
    <p:sldId id="530" r:id="rId5"/>
    <p:sldId id="531" r:id="rId6"/>
    <p:sldId id="506" r:id="rId7"/>
    <p:sldId id="447" r:id="rId8"/>
    <p:sldId id="533" r:id="rId9"/>
    <p:sldId id="454" r:id="rId10"/>
    <p:sldId id="456" r:id="rId11"/>
    <p:sldId id="510" r:id="rId12"/>
    <p:sldId id="511" r:id="rId13"/>
    <p:sldId id="517" r:id="rId14"/>
    <p:sldId id="514" r:id="rId15"/>
    <p:sldId id="521" r:id="rId16"/>
    <p:sldId id="539" r:id="rId17"/>
    <p:sldId id="469" r:id="rId18"/>
    <p:sldId id="472" r:id="rId19"/>
    <p:sldId id="537" r:id="rId20"/>
    <p:sldId id="4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ment" initials="C" lastIdx="1" clrIdx="0">
    <p:extLst>
      <p:ext uri="{19B8F6BF-5375-455C-9EA6-DF929625EA0E}">
        <p15:presenceInfo xmlns:p15="http://schemas.microsoft.com/office/powerpoint/2012/main" userId="Clem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0000FF"/>
    <a:srgbClr val="00FF00"/>
    <a:srgbClr val="3232FF"/>
    <a:srgbClr val="8E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9599" autoAdjust="0"/>
  </p:normalViewPr>
  <p:slideViewPr>
    <p:cSldViewPr snapToGrid="0">
      <p:cViewPr varScale="1">
        <p:scale>
          <a:sx n="59" d="100"/>
          <a:sy n="59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FB77-66D8-4AE8-B365-B7E5172DD5B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977-178E-4886-A6E3-0A668D7FA5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7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4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36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72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4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5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27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8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3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1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1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6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0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0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4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6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1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7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0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4384" y="843287"/>
            <a:ext cx="11538065" cy="2883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 the pixel: a nonlocal formulation of </a:t>
            </a:r>
            <a:r>
              <a:rPr lang="en-US" sz="4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GPM passive MW </a:t>
            </a:r>
            <a:r>
              <a:rPr lang="en-US" sz="48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retrieval</a:t>
            </a:r>
            <a:endParaRPr lang="en-US" sz="4800" b="1" i="1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322299" y="4463751"/>
            <a:ext cx="7562238" cy="1511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Clément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Guilloteau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Foufoula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-Georgiou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9" y="5491421"/>
            <a:ext cx="2259875" cy="12203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61" y="5447349"/>
            <a:ext cx="1581239" cy="13084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90" y="4795636"/>
            <a:ext cx="3917854" cy="26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9144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2815" y="787640"/>
            <a:ext cx="669377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bservation geometry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80138" y="1587859"/>
            <a:ext cx="64090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Frequencies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(&lt;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GHz)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sz="2600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fields of view.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Frequencies: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53° Earth incident angle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a vertical atmospheric column always interpolated by at least two different fields of view.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responding 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6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multi-spectral </a:t>
            </a:r>
            <a:r>
              <a:rPr lang="en-US" sz="2600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characterizing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vertical atmospheric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</a:t>
            </a:r>
            <a:r>
              <a:rPr lang="en-US" sz="26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</a:t>
            </a:r>
            <a:r>
              <a:rPr lang="en-US" sz="2600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several </a:t>
            </a:r>
            <a:r>
              <a:rPr lang="en-US" sz="26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2" y="4004777"/>
            <a:ext cx="4743235" cy="27778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2" y="1252016"/>
            <a:ext cx="4743235" cy="278437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776076" y="1614801"/>
            <a:ext cx="135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11 GHz</a:t>
            </a:r>
            <a:endParaRPr lang="en-US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776076" y="4514318"/>
            <a:ext cx="135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89 GHz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84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54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62" y="2248776"/>
            <a:ext cx="3552825" cy="3295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937" y="5499254"/>
            <a:ext cx="3552825" cy="11007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63908" y="232834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149 mm/h</a:t>
            </a:r>
            <a:endParaRPr lang="en-US" sz="32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249937" y="2959686"/>
            <a:ext cx="0" cy="7202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413" y="2248776"/>
            <a:ext cx="3552825" cy="329565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374137" y="230347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24 mm/h</a:t>
            </a:r>
            <a:endParaRPr lang="en-US" sz="32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364737" y="2918817"/>
            <a:ext cx="0" cy="7202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35296" y="6251390"/>
            <a:ext cx="336884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809292" y="1732545"/>
            <a:ext cx="245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53288" y="1725182"/>
            <a:ext cx="268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GPROF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364" y="2248776"/>
            <a:ext cx="3552825" cy="329565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8265677" y="1751392"/>
            <a:ext cx="35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89 GHz V TB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390365" y="227609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278 K</a:t>
            </a:r>
            <a:endParaRPr lang="en-US" sz="3200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0336515" y="2906952"/>
            <a:ext cx="0" cy="7202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364" y="5515541"/>
            <a:ext cx="3552825" cy="1101993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8929277" y="4092683"/>
            <a:ext cx="3054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 ICE ?</a:t>
            </a:r>
            <a:endParaRPr lang="en-US" sz="4400" b="1" dirty="0">
              <a:solidFill>
                <a:srgbClr val="7030A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17" y="2548823"/>
            <a:ext cx="1868490" cy="186849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-1825541" y="952150"/>
            <a:ext cx="865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Illustrative case study: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002" y="2020756"/>
            <a:ext cx="3341871" cy="36276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b="2956"/>
          <a:stretch/>
        </p:blipFill>
        <p:spPr>
          <a:xfrm>
            <a:off x="4443081" y="2032101"/>
            <a:ext cx="3404493" cy="3644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b="21563"/>
          <a:stretch/>
        </p:blipFill>
        <p:spPr>
          <a:xfrm>
            <a:off x="367507" y="2003789"/>
            <a:ext cx="3532145" cy="37302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45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345187" y="4172635"/>
            <a:ext cx="759963" cy="9074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612388" y="4009232"/>
            <a:ext cx="765453" cy="146316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09292" y="1487867"/>
            <a:ext cx="245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53288" y="1480504"/>
            <a:ext cx="268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GPROF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265677" y="1506714"/>
            <a:ext cx="35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89 GHz V TB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10622265" y="3868920"/>
            <a:ext cx="750585" cy="21347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003" y="5648393"/>
            <a:ext cx="3341871" cy="103656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3284" y="5676901"/>
            <a:ext cx="3552825" cy="11007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345187" y="6390703"/>
            <a:ext cx="336884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-1825541" y="952150"/>
            <a:ext cx="865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Illustrative case study: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4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74" y="2473730"/>
            <a:ext cx="7877052" cy="30945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b="21563"/>
          <a:stretch/>
        </p:blipFill>
        <p:spPr>
          <a:xfrm>
            <a:off x="227462" y="2041830"/>
            <a:ext cx="3339163" cy="35264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62" y="5568286"/>
            <a:ext cx="3339163" cy="1034552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358537" y="2873829"/>
            <a:ext cx="1166949" cy="21601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477547" y="4386607"/>
            <a:ext cx="1609648" cy="400595"/>
          </a:xfrm>
          <a:prstGeom prst="straightConnector1">
            <a:avLst/>
          </a:prstGeom>
          <a:ln w="190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0" y="1208994"/>
            <a:ext cx="865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Three-dimensional structure of the system: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133114" y="2689163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TB 89 V</a:t>
            </a:r>
            <a:endParaRPr lang="en-US" dirty="0"/>
          </a:p>
        </p:txBody>
      </p:sp>
      <p:cxnSp>
        <p:nvCxnSpPr>
          <p:cNvPr id="7" name="Connecteur droit avec flèche 6"/>
          <p:cNvCxnSpPr>
            <a:stCxn id="2" idx="1"/>
          </p:cNvCxnSpPr>
          <p:nvPr/>
        </p:nvCxnSpPr>
        <p:spPr>
          <a:xfrm flipH="1" flipV="1">
            <a:off x="8839200" y="2700769"/>
            <a:ext cx="293914" cy="173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“nonlocal”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5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265677" y="1506714"/>
            <a:ext cx="35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37 GHz V TB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45187" y="6390703"/>
            <a:ext cx="336884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769" y="2061416"/>
            <a:ext cx="3529140" cy="461551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275085" y="1506714"/>
            <a:ext cx="35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11 GHz V TB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b="1934"/>
          <a:stretch/>
        </p:blipFill>
        <p:spPr>
          <a:xfrm>
            <a:off x="4243583" y="2032101"/>
            <a:ext cx="3608328" cy="46815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37" y="2020756"/>
            <a:ext cx="3341871" cy="362763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70712" y="1506714"/>
            <a:ext cx="35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89 GHz V TB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38" y="5648393"/>
            <a:ext cx="3341871" cy="103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nonlocal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5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3121" y="1178756"/>
            <a:ext cx="114527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GHz TB sensitive to both liquid emission and ice scattering. =&gt; Non-monotonic response to precipitation intensity.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4" y="2372547"/>
            <a:ext cx="4470291" cy="437488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164665" y="4581323"/>
            <a:ext cx="294152" cy="372499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3180567" y="3857214"/>
            <a:ext cx="339949" cy="372992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2127978" y="4203130"/>
            <a:ext cx="305300" cy="326592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 rot="20467034">
            <a:off x="2722830" y="4104567"/>
            <a:ext cx="244786" cy="396205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566570" y="4607914"/>
            <a:ext cx="409890" cy="319315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 rot="2657463">
            <a:off x="2268000" y="4796516"/>
            <a:ext cx="296987" cy="197884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520516" y="2670534"/>
            <a:ext cx="1208014" cy="1274941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3458818" y="2721293"/>
            <a:ext cx="1269712" cy="1951959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657612" y="2402130"/>
            <a:ext cx="7058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low / medium TBs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an area of high TBs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 </a:t>
            </a:r>
            <a:r>
              <a:rPr lang="en-US" sz="28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convective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cell.</a:t>
            </a:r>
            <a:endParaRPr lang="en-US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104" y="4137090"/>
            <a:ext cx="962025" cy="26003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38950" y="4137090"/>
            <a:ext cx="6641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TB patterns are the signatures of specific atmospheric features.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en-US" sz="2800" b="1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dependence in the covariations of TBs and precipitation.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nonlocal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5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3121" y="1178756"/>
            <a:ext cx="114527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GHz TB sensitive to both liquid emission and ice scattering. =&gt; Non-monotonic response to precipitation intensity.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4" y="2372547"/>
            <a:ext cx="4470291" cy="437488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164665" y="4986422"/>
            <a:ext cx="294152" cy="372499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3180567" y="4262313"/>
            <a:ext cx="339949" cy="372992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2127978" y="4608229"/>
            <a:ext cx="305300" cy="326592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 rot="20467034">
            <a:off x="2722830" y="4509666"/>
            <a:ext cx="244786" cy="396205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566570" y="5013013"/>
            <a:ext cx="409890" cy="319315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 rot="2657463">
            <a:off x="2268000" y="5201615"/>
            <a:ext cx="296987" cy="197884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520516" y="3075633"/>
            <a:ext cx="1208014" cy="1274941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3458818" y="3126392"/>
            <a:ext cx="1269712" cy="1951959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657612" y="2402130"/>
            <a:ext cx="7058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low / medium TBs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an area of high TBs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 </a:t>
            </a:r>
            <a:r>
              <a:rPr lang="en-US" sz="28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convective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cell.</a:t>
            </a:r>
            <a:endParaRPr lang="en-US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104" y="4137090"/>
            <a:ext cx="962025" cy="26003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38950" y="4137090"/>
            <a:ext cx="6641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TB patterns are the signatures of specific atmospheric features.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en-US" sz="2800" b="1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dependence in the covariations of TBs and precipitation.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750" y="978156"/>
            <a:ext cx="10786497" cy="56396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9" y="2012249"/>
            <a:ext cx="10352868" cy="421553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803818" y="1010673"/>
            <a:ext cx="10357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relations between TBs 37V and 89V as a function of the scale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8217" y="1779453"/>
            <a:ext cx="269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 scales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773371" y="1404669"/>
            <a:ext cx="1907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coarse scales &gt; 100km</a:t>
            </a:r>
            <a:endParaRPr lang="en-US" sz="2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186739" y="1422462"/>
            <a:ext cx="176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fine scales  &lt; 40 km</a:t>
            </a:r>
            <a:endParaRPr lang="en-US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03818" y="6227788"/>
            <a:ext cx="675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dirty="0"/>
              <a:t>o</a:t>
            </a:r>
            <a:r>
              <a:rPr lang="en-US" dirty="0" smtClean="0"/>
              <a:t>cean, TBs corrected from the influence of surface temperature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How?: extracting the nonlocal information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58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5751" y="1363750"/>
            <a:ext cx="7644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variability of the TBs around can be analyzed through </a:t>
            </a:r>
            <a:r>
              <a:rPr lang="en-US" sz="32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convolution filters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392" y="1459969"/>
            <a:ext cx="3145370" cy="22634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024" y="4177510"/>
            <a:ext cx="3036736" cy="217073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15751" y="3115811"/>
            <a:ext cx="64419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extraction (with or without directionality parameter)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Multiscale decomposition of the TB fields (orthogonal filters / wavelets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800" y="4177510"/>
            <a:ext cx="2395134" cy="19712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857024" y="6148750"/>
            <a:ext cx="51299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Differences of Gaussians</a:t>
            </a:r>
            <a:endParaRPr lang="en-US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280733" y="3322590"/>
            <a:ext cx="131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Gaussian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5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the nonlocal information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65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1706" y="1502379"/>
            <a:ext cx="113671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nonlocal parameters derived from the spatial variations of the TBs can be used in various ways: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performing a 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pre-selection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atmospheric profiles of the a-priori database before the retrieval, i.e. a first classification step.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including them in the observation vector to 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and compute the radiometric distances in a 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higher-dimensional space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perform the retrieval.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67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1933" y="1114288"/>
            <a:ext cx="7927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etrieval from GMI over land with a 700 000 - profile a-priori database: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5443" t="4330" r="4876" b="2591"/>
          <a:stretch/>
        </p:blipFill>
        <p:spPr>
          <a:xfrm>
            <a:off x="3463870" y="2316920"/>
            <a:ext cx="4742104" cy="389130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369085" y="2316921"/>
            <a:ext cx="333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13 “pixel” TBs </a:t>
            </a:r>
          </a:p>
          <a:p>
            <a:r>
              <a:rPr lang="en-US" sz="2400" b="1" dirty="0" smtClean="0"/>
              <a:t>+ 2m temp. + surf. type</a:t>
            </a:r>
            <a:endParaRPr lang="en-US" sz="2400" b="1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6571283" y="3947037"/>
            <a:ext cx="1797802" cy="49148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571283" y="2732420"/>
            <a:ext cx="1797802" cy="110485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369084" y="3563417"/>
            <a:ext cx="3330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13 “pixel” TBs </a:t>
            </a:r>
          </a:p>
          <a:p>
            <a:r>
              <a:rPr lang="en-US" sz="2400" b="1" dirty="0" smtClean="0"/>
              <a:t>+ 2m temp. + surf. type</a:t>
            </a:r>
          </a:p>
          <a:p>
            <a:r>
              <a:rPr lang="en-US" sz="2400" b="1" dirty="0" smtClean="0">
                <a:solidFill>
                  <a:srgbClr val="003296"/>
                </a:solidFill>
              </a:rPr>
              <a:t>+ 3 nonlocal </a:t>
            </a:r>
            <a:r>
              <a:rPr lang="en-US" sz="2400" b="1" dirty="0" err="1" smtClean="0">
                <a:solidFill>
                  <a:srgbClr val="003296"/>
                </a:solidFill>
              </a:rPr>
              <a:t>param</a:t>
            </a:r>
            <a:r>
              <a:rPr lang="en-US" sz="2400" b="1" dirty="0" smtClean="0">
                <a:solidFill>
                  <a:srgbClr val="003296"/>
                </a:solidFill>
              </a:rPr>
              <a:t>. </a:t>
            </a:r>
            <a:r>
              <a:rPr lang="en-US" sz="2400" dirty="0" smtClean="0"/>
              <a:t>(at 37 and 89 GHz)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2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underdetermined inversion problem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620107" y="1710720"/>
            <a:ext cx="7430757" cy="439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6480" r="6263"/>
          <a:stretch/>
        </p:blipFill>
        <p:spPr>
          <a:xfrm>
            <a:off x="5343654" y="1731561"/>
            <a:ext cx="6707211" cy="3458732"/>
          </a:xfrm>
          <a:prstGeom prst="rect">
            <a:avLst/>
          </a:prstGeom>
        </p:spPr>
      </p:pic>
      <p:sp>
        <p:nvSpPr>
          <p:cNvPr id="106" name="Nuage 105"/>
          <p:cNvSpPr/>
          <p:nvPr/>
        </p:nvSpPr>
        <p:spPr>
          <a:xfrm rot="120000">
            <a:off x="6622156" y="2285099"/>
            <a:ext cx="5269310" cy="166481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Connecteur droit 106"/>
          <p:cNvCxnSpPr>
            <a:stCxn id="110" idx="1"/>
          </p:cNvCxnSpPr>
          <p:nvPr/>
        </p:nvCxnSpPr>
        <p:spPr>
          <a:xfrm flipH="1">
            <a:off x="6845342" y="1715410"/>
            <a:ext cx="4147544" cy="3389710"/>
          </a:xfrm>
          <a:prstGeom prst="line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8" name="Connecteur droit 107"/>
          <p:cNvCxnSpPr>
            <a:stCxn id="110" idx="2"/>
          </p:cNvCxnSpPr>
          <p:nvPr/>
        </p:nvCxnSpPr>
        <p:spPr>
          <a:xfrm flipH="1">
            <a:off x="7236928" y="1710720"/>
            <a:ext cx="4585966" cy="3722460"/>
          </a:xfrm>
          <a:prstGeom prst="line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9" name="Image 108"/>
          <p:cNvPicPr preferRelativeResize="0">
            <a:picLocks/>
          </p:cNvPicPr>
          <p:nvPr/>
        </p:nvPicPr>
        <p:blipFill rotWithShape="1">
          <a:blip r:embed="rId5"/>
          <a:srcRect t="19804" r="6154" b="1"/>
          <a:stretch/>
        </p:blipFill>
        <p:spPr>
          <a:xfrm>
            <a:off x="4620106" y="1747045"/>
            <a:ext cx="752684" cy="3578804"/>
          </a:xfrm>
          <a:prstGeom prst="rect">
            <a:avLst/>
          </a:prstGeom>
        </p:spPr>
      </p:pic>
      <p:sp>
        <p:nvSpPr>
          <p:cNvPr id="110" name="Parallélogramme 29"/>
          <p:cNvSpPr/>
          <p:nvPr/>
        </p:nvSpPr>
        <p:spPr>
          <a:xfrm>
            <a:off x="6818938" y="1710720"/>
            <a:ext cx="5003956" cy="3409954"/>
          </a:xfrm>
          <a:custGeom>
            <a:avLst/>
            <a:gdLst>
              <a:gd name="connsiteX0" fmla="*/ 0 w 3193144"/>
              <a:gd name="connsiteY0" fmla="*/ 1799771 h 1799771"/>
              <a:gd name="connsiteX1" fmla="*/ 449943 w 3193144"/>
              <a:gd name="connsiteY1" fmla="*/ 0 h 1799771"/>
              <a:gd name="connsiteX2" fmla="*/ 3193144 w 3193144"/>
              <a:gd name="connsiteY2" fmla="*/ 0 h 1799771"/>
              <a:gd name="connsiteX3" fmla="*/ 2743201 w 3193144"/>
              <a:gd name="connsiteY3" fmla="*/ 1799771 h 1799771"/>
              <a:gd name="connsiteX4" fmla="*/ 0 w 3193144"/>
              <a:gd name="connsiteY4" fmla="*/ 1799771 h 1799771"/>
              <a:gd name="connsiteX0" fmla="*/ 0 w 3802744"/>
              <a:gd name="connsiteY0" fmla="*/ 4426857 h 4426857"/>
              <a:gd name="connsiteX1" fmla="*/ 1059543 w 3802744"/>
              <a:gd name="connsiteY1" fmla="*/ 0 h 4426857"/>
              <a:gd name="connsiteX2" fmla="*/ 3802744 w 3802744"/>
              <a:gd name="connsiteY2" fmla="*/ 0 h 4426857"/>
              <a:gd name="connsiteX3" fmla="*/ 3352801 w 3802744"/>
              <a:gd name="connsiteY3" fmla="*/ 1799771 h 4426857"/>
              <a:gd name="connsiteX4" fmla="*/ 0 w 3802744"/>
              <a:gd name="connsiteY4" fmla="*/ 4426857 h 4426857"/>
              <a:gd name="connsiteX0" fmla="*/ 0 w 3802744"/>
              <a:gd name="connsiteY0" fmla="*/ 4426857 h 4426857"/>
              <a:gd name="connsiteX1" fmla="*/ 1059543 w 3802744"/>
              <a:gd name="connsiteY1" fmla="*/ 0 h 4426857"/>
              <a:gd name="connsiteX2" fmla="*/ 3802744 w 3802744"/>
              <a:gd name="connsiteY2" fmla="*/ 0 h 4426857"/>
              <a:gd name="connsiteX3" fmla="*/ 1001487 w 3802744"/>
              <a:gd name="connsiteY3" fmla="*/ 4426856 h 4426857"/>
              <a:gd name="connsiteX4" fmla="*/ 0 w 3802744"/>
              <a:gd name="connsiteY4" fmla="*/ 4426857 h 4426857"/>
              <a:gd name="connsiteX0" fmla="*/ 0 w 6226630"/>
              <a:gd name="connsiteY0" fmla="*/ 4426857 h 4426857"/>
              <a:gd name="connsiteX1" fmla="*/ 1059543 w 6226630"/>
              <a:gd name="connsiteY1" fmla="*/ 0 h 4426857"/>
              <a:gd name="connsiteX2" fmla="*/ 6226630 w 6226630"/>
              <a:gd name="connsiteY2" fmla="*/ 348343 h 4426857"/>
              <a:gd name="connsiteX3" fmla="*/ 1001487 w 6226630"/>
              <a:gd name="connsiteY3" fmla="*/ 4426856 h 4426857"/>
              <a:gd name="connsiteX4" fmla="*/ 0 w 6226630"/>
              <a:gd name="connsiteY4" fmla="*/ 4426857 h 4426857"/>
              <a:gd name="connsiteX0" fmla="*/ 0 w 6226630"/>
              <a:gd name="connsiteY0" fmla="*/ 4078514 h 4078514"/>
              <a:gd name="connsiteX1" fmla="*/ 4963885 w 6226630"/>
              <a:gd name="connsiteY1" fmla="*/ 72571 h 4078514"/>
              <a:gd name="connsiteX2" fmla="*/ 6226630 w 6226630"/>
              <a:gd name="connsiteY2" fmla="*/ 0 h 4078514"/>
              <a:gd name="connsiteX3" fmla="*/ 1001487 w 6226630"/>
              <a:gd name="connsiteY3" fmla="*/ 4078513 h 4078514"/>
              <a:gd name="connsiteX4" fmla="*/ 0 w 6226630"/>
              <a:gd name="connsiteY4" fmla="*/ 4078514 h 4078514"/>
              <a:gd name="connsiteX0" fmla="*/ 0 w 6226630"/>
              <a:gd name="connsiteY0" fmla="*/ 4122058 h 4122058"/>
              <a:gd name="connsiteX1" fmla="*/ 5225142 w 6226630"/>
              <a:gd name="connsiteY1" fmla="*/ 0 h 4122058"/>
              <a:gd name="connsiteX2" fmla="*/ 6226630 w 6226630"/>
              <a:gd name="connsiteY2" fmla="*/ 43544 h 4122058"/>
              <a:gd name="connsiteX3" fmla="*/ 1001487 w 6226630"/>
              <a:gd name="connsiteY3" fmla="*/ 4122057 h 4122058"/>
              <a:gd name="connsiteX4" fmla="*/ 0 w 6226630"/>
              <a:gd name="connsiteY4" fmla="*/ 4122058 h 4122058"/>
              <a:gd name="connsiteX0" fmla="*/ 0 w 6241144"/>
              <a:gd name="connsiteY0" fmla="*/ 4122058 h 4122058"/>
              <a:gd name="connsiteX1" fmla="*/ 5225142 w 6241144"/>
              <a:gd name="connsiteY1" fmla="*/ 0 h 4122058"/>
              <a:gd name="connsiteX2" fmla="*/ 6241144 w 6241144"/>
              <a:gd name="connsiteY2" fmla="*/ 14515 h 4122058"/>
              <a:gd name="connsiteX3" fmla="*/ 1001487 w 6241144"/>
              <a:gd name="connsiteY3" fmla="*/ 4122057 h 4122058"/>
              <a:gd name="connsiteX4" fmla="*/ 0 w 6241144"/>
              <a:gd name="connsiteY4" fmla="*/ 4122058 h 4122058"/>
              <a:gd name="connsiteX0" fmla="*/ 0 w 6241144"/>
              <a:gd name="connsiteY0" fmla="*/ 4122058 h 4122058"/>
              <a:gd name="connsiteX1" fmla="*/ 5225142 w 6241144"/>
              <a:gd name="connsiteY1" fmla="*/ 0 h 4122058"/>
              <a:gd name="connsiteX2" fmla="*/ 6241144 w 6241144"/>
              <a:gd name="connsiteY2" fmla="*/ 14515 h 4122058"/>
              <a:gd name="connsiteX3" fmla="*/ 1068162 w 6241144"/>
              <a:gd name="connsiteY3" fmla="*/ 4074432 h 4122058"/>
              <a:gd name="connsiteX4" fmla="*/ 0 w 6241144"/>
              <a:gd name="connsiteY4" fmla="*/ 4122058 h 4122058"/>
              <a:gd name="connsiteX0" fmla="*/ 0 w 6155419"/>
              <a:gd name="connsiteY0" fmla="*/ 4093483 h 4093483"/>
              <a:gd name="connsiteX1" fmla="*/ 5139417 w 6155419"/>
              <a:gd name="connsiteY1" fmla="*/ 0 h 4093483"/>
              <a:gd name="connsiteX2" fmla="*/ 6155419 w 6155419"/>
              <a:gd name="connsiteY2" fmla="*/ 14515 h 4093483"/>
              <a:gd name="connsiteX3" fmla="*/ 982437 w 6155419"/>
              <a:gd name="connsiteY3" fmla="*/ 4074432 h 4093483"/>
              <a:gd name="connsiteX4" fmla="*/ 0 w 6155419"/>
              <a:gd name="connsiteY4" fmla="*/ 4093483 h 4093483"/>
              <a:gd name="connsiteX0" fmla="*/ 0 w 6155419"/>
              <a:gd name="connsiteY0" fmla="*/ 4078968 h 4078968"/>
              <a:gd name="connsiteX1" fmla="*/ 5109272 w 6155419"/>
              <a:gd name="connsiteY1" fmla="*/ 25678 h 4078968"/>
              <a:gd name="connsiteX2" fmla="*/ 6155419 w 6155419"/>
              <a:gd name="connsiteY2" fmla="*/ 0 h 4078968"/>
              <a:gd name="connsiteX3" fmla="*/ 982437 w 6155419"/>
              <a:gd name="connsiteY3" fmla="*/ 4059917 h 4078968"/>
              <a:gd name="connsiteX4" fmla="*/ 0 w 6155419"/>
              <a:gd name="connsiteY4" fmla="*/ 4078968 h 4078968"/>
              <a:gd name="connsiteX0" fmla="*/ 0 w 6125273"/>
              <a:gd name="connsiteY0" fmla="*/ 4058872 h 4058872"/>
              <a:gd name="connsiteX1" fmla="*/ 5109272 w 6125273"/>
              <a:gd name="connsiteY1" fmla="*/ 5582 h 4058872"/>
              <a:gd name="connsiteX2" fmla="*/ 6125273 w 6125273"/>
              <a:gd name="connsiteY2" fmla="*/ 0 h 4058872"/>
              <a:gd name="connsiteX3" fmla="*/ 982437 w 6125273"/>
              <a:gd name="connsiteY3" fmla="*/ 4039821 h 4058872"/>
              <a:gd name="connsiteX4" fmla="*/ 0 w 6125273"/>
              <a:gd name="connsiteY4" fmla="*/ 4058872 h 405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273" h="4058872">
                <a:moveTo>
                  <a:pt x="0" y="4058872"/>
                </a:moveTo>
                <a:lnTo>
                  <a:pt x="5109272" y="5582"/>
                </a:lnTo>
                <a:lnTo>
                  <a:pt x="6125273" y="0"/>
                </a:lnTo>
                <a:lnTo>
                  <a:pt x="982437" y="4039821"/>
                </a:lnTo>
                <a:lnTo>
                  <a:pt x="0" y="4058872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Image 110"/>
          <p:cNvPicPr>
            <a:picLocks noChangeAspect="1"/>
          </p:cNvPicPr>
          <p:nvPr/>
        </p:nvPicPr>
        <p:blipFill rotWithShape="1">
          <a:blip r:embed="rId6"/>
          <a:srcRect l="9961" t="7669" r="6266" b="52925"/>
          <a:stretch/>
        </p:blipFill>
        <p:spPr>
          <a:xfrm>
            <a:off x="5343654" y="5180606"/>
            <a:ext cx="6707211" cy="638492"/>
          </a:xfrm>
          <a:prstGeom prst="rect">
            <a:avLst/>
          </a:prstGeom>
        </p:spPr>
      </p:pic>
      <p:sp>
        <p:nvSpPr>
          <p:cNvPr id="112" name="Étoile à 4 branches 111"/>
          <p:cNvSpPr/>
          <p:nvPr/>
        </p:nvSpPr>
        <p:spPr>
          <a:xfrm>
            <a:off x="8356821" y="2561833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Étoile à 4 branches 112"/>
          <p:cNvSpPr/>
          <p:nvPr/>
        </p:nvSpPr>
        <p:spPr>
          <a:xfrm>
            <a:off x="7656691" y="3414457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Étoile à 4 branches 113"/>
          <p:cNvSpPr/>
          <p:nvPr/>
        </p:nvSpPr>
        <p:spPr>
          <a:xfrm>
            <a:off x="8181587" y="3154734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Étoile à 4 branches 114"/>
          <p:cNvSpPr/>
          <p:nvPr/>
        </p:nvSpPr>
        <p:spPr>
          <a:xfrm>
            <a:off x="8738700" y="3603143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Étoile à 4 branches 115"/>
          <p:cNvSpPr/>
          <p:nvPr/>
        </p:nvSpPr>
        <p:spPr>
          <a:xfrm>
            <a:off x="7374300" y="2690502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Étoile à 4 branches 116"/>
          <p:cNvSpPr/>
          <p:nvPr/>
        </p:nvSpPr>
        <p:spPr>
          <a:xfrm>
            <a:off x="7919228" y="2800868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Étoile à 4 branches 117"/>
          <p:cNvSpPr/>
          <p:nvPr/>
        </p:nvSpPr>
        <p:spPr>
          <a:xfrm>
            <a:off x="8593775" y="2895211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Étoile à 4 branches 118"/>
          <p:cNvSpPr/>
          <p:nvPr/>
        </p:nvSpPr>
        <p:spPr>
          <a:xfrm>
            <a:off x="9517321" y="2891656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Étoile à 4 branches 119"/>
          <p:cNvSpPr/>
          <p:nvPr/>
        </p:nvSpPr>
        <p:spPr>
          <a:xfrm>
            <a:off x="9104653" y="2664129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Étoile à 4 branches 120"/>
          <p:cNvSpPr/>
          <p:nvPr/>
        </p:nvSpPr>
        <p:spPr>
          <a:xfrm>
            <a:off x="9233308" y="3352057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Étoile à 4 branches 121"/>
          <p:cNvSpPr/>
          <p:nvPr/>
        </p:nvSpPr>
        <p:spPr>
          <a:xfrm>
            <a:off x="10529469" y="3058819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Étoile à 4 branches 122"/>
          <p:cNvSpPr/>
          <p:nvPr/>
        </p:nvSpPr>
        <p:spPr>
          <a:xfrm>
            <a:off x="11398831" y="3181512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Étoile à 4 branches 123"/>
          <p:cNvSpPr/>
          <p:nvPr/>
        </p:nvSpPr>
        <p:spPr>
          <a:xfrm>
            <a:off x="9598288" y="3733052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Étoile à 4 branches 124"/>
          <p:cNvSpPr/>
          <p:nvPr/>
        </p:nvSpPr>
        <p:spPr>
          <a:xfrm>
            <a:off x="11144015" y="2748947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Larme 125"/>
          <p:cNvSpPr/>
          <p:nvPr/>
        </p:nvSpPr>
        <p:spPr>
          <a:xfrm rot="-1200000">
            <a:off x="11000586" y="3919196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Larme 126"/>
          <p:cNvSpPr/>
          <p:nvPr/>
        </p:nvSpPr>
        <p:spPr>
          <a:xfrm rot="-1200000">
            <a:off x="10829504" y="4369787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Larme 127"/>
          <p:cNvSpPr/>
          <p:nvPr/>
        </p:nvSpPr>
        <p:spPr>
          <a:xfrm rot="-1200000">
            <a:off x="10003397" y="4157448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Larme 128"/>
          <p:cNvSpPr/>
          <p:nvPr/>
        </p:nvSpPr>
        <p:spPr>
          <a:xfrm rot="-1200000">
            <a:off x="10218193" y="4614776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Larme 129"/>
          <p:cNvSpPr/>
          <p:nvPr/>
        </p:nvSpPr>
        <p:spPr>
          <a:xfrm rot="-1200000">
            <a:off x="8888279" y="4367782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Larme 130"/>
          <p:cNvSpPr/>
          <p:nvPr/>
        </p:nvSpPr>
        <p:spPr>
          <a:xfrm rot="-1200000">
            <a:off x="9480409" y="4403574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Larme 131"/>
          <p:cNvSpPr/>
          <p:nvPr/>
        </p:nvSpPr>
        <p:spPr>
          <a:xfrm rot="-1200000">
            <a:off x="10510693" y="4162283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Larme 132"/>
          <p:cNvSpPr/>
          <p:nvPr/>
        </p:nvSpPr>
        <p:spPr>
          <a:xfrm rot="-1200000">
            <a:off x="10562548" y="4943879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arme 133"/>
          <p:cNvSpPr/>
          <p:nvPr/>
        </p:nvSpPr>
        <p:spPr>
          <a:xfrm rot="-1200000">
            <a:off x="9724841" y="4930010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Larme 134"/>
          <p:cNvSpPr/>
          <p:nvPr/>
        </p:nvSpPr>
        <p:spPr>
          <a:xfrm rot="-1200000">
            <a:off x="9121711" y="4856665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Larme 135"/>
          <p:cNvSpPr/>
          <p:nvPr/>
        </p:nvSpPr>
        <p:spPr>
          <a:xfrm rot="-1200000">
            <a:off x="8509421" y="4805420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Larme 136"/>
          <p:cNvSpPr/>
          <p:nvPr/>
        </p:nvSpPr>
        <p:spPr>
          <a:xfrm rot="-1200000">
            <a:off x="8259252" y="4282136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Larme 137"/>
          <p:cNvSpPr/>
          <p:nvPr/>
        </p:nvSpPr>
        <p:spPr>
          <a:xfrm rot="-1200000">
            <a:off x="8031588" y="4921624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arme 138"/>
          <p:cNvSpPr/>
          <p:nvPr/>
        </p:nvSpPr>
        <p:spPr>
          <a:xfrm rot="-1200000">
            <a:off x="7730693" y="4573504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Larme 139"/>
          <p:cNvSpPr/>
          <p:nvPr/>
        </p:nvSpPr>
        <p:spPr>
          <a:xfrm rot="-1200000">
            <a:off x="7403224" y="4085060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Larme 140"/>
          <p:cNvSpPr/>
          <p:nvPr/>
        </p:nvSpPr>
        <p:spPr>
          <a:xfrm rot="-1200000">
            <a:off x="7319566" y="4962117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Étoile à 4 branches 141"/>
          <p:cNvSpPr/>
          <p:nvPr/>
        </p:nvSpPr>
        <p:spPr>
          <a:xfrm>
            <a:off x="10176958" y="3449338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Étoile à 4 branches 142"/>
          <p:cNvSpPr/>
          <p:nvPr/>
        </p:nvSpPr>
        <p:spPr>
          <a:xfrm>
            <a:off x="10160251" y="2668189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èche droite 143"/>
          <p:cNvSpPr/>
          <p:nvPr/>
        </p:nvSpPr>
        <p:spPr>
          <a:xfrm rot="19212638">
            <a:off x="11089685" y="1446451"/>
            <a:ext cx="460930" cy="670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ZoneTexte 144"/>
          <p:cNvSpPr txBox="1"/>
          <p:nvPr/>
        </p:nvSpPr>
        <p:spPr>
          <a:xfrm>
            <a:off x="8105457" y="5646000"/>
            <a:ext cx="210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dirty="0" smtClean="0"/>
              <a:t> (km)</a:t>
            </a:r>
            <a:endParaRPr lang="en-US" sz="2400" dirty="0"/>
          </a:p>
        </p:txBody>
      </p:sp>
      <p:sp>
        <p:nvSpPr>
          <p:cNvPr id="146" name="ZoneTexte 145"/>
          <p:cNvSpPr txBox="1"/>
          <p:nvPr/>
        </p:nvSpPr>
        <p:spPr>
          <a:xfrm>
            <a:off x="9529539" y="1114288"/>
            <a:ext cx="2877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Observed TBs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7" name="Flèche droite 146"/>
          <p:cNvSpPr/>
          <p:nvPr/>
        </p:nvSpPr>
        <p:spPr>
          <a:xfrm rot="19212638">
            <a:off x="7149563" y="4633183"/>
            <a:ext cx="460930" cy="67066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ZoneTexte 147"/>
          <p:cNvSpPr txBox="1"/>
          <p:nvPr/>
        </p:nvSpPr>
        <p:spPr>
          <a:xfrm>
            <a:off x="5403069" y="4665389"/>
            <a:ext cx="21534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Surface emission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8425031" y="2830139"/>
            <a:ext cx="22045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Radiative </a:t>
            </a:r>
          </a:p>
          <a:p>
            <a:r>
              <a:rPr lang="en-US" sz="2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transfer</a:t>
            </a:r>
            <a:endParaRPr lang="en-US" sz="2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3423" y="1072145"/>
            <a:ext cx="419718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 problem: </a:t>
            </a:r>
          </a:p>
          <a:p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= f(R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Resolved by radiative transfer models.</a:t>
            </a:r>
          </a:p>
          <a:p>
            <a:endParaRPr lang="en-US" sz="3200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inverse problem: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g(TB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1840217" y="1993700"/>
            <a:ext cx="384223" cy="3539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18622" y="1639757"/>
            <a:ext cx="171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Hydrometeors</a:t>
            </a:r>
          </a:p>
          <a:p>
            <a:r>
              <a:rPr lang="en-US" sz="2000" dirty="0" smtClean="0"/>
              <a:t>profile</a:t>
            </a:r>
            <a:endParaRPr lang="en-US" sz="2000" dirty="0"/>
          </a:p>
        </p:txBody>
      </p:sp>
      <p:cxnSp>
        <p:nvCxnSpPr>
          <p:cNvPr id="53" name="Connecteur droit avec flèche 52"/>
          <p:cNvCxnSpPr/>
          <p:nvPr/>
        </p:nvCxnSpPr>
        <p:spPr>
          <a:xfrm flipH="1">
            <a:off x="2786119" y="1985045"/>
            <a:ext cx="437349" cy="3539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225262" y="1606731"/>
            <a:ext cx="200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 emissivity</a:t>
            </a:r>
            <a:endParaRPr lang="en-US" sz="2000" dirty="0"/>
          </a:p>
        </p:txBody>
      </p:sp>
      <p:sp>
        <p:nvSpPr>
          <p:cNvPr id="55" name="Ellipse 54"/>
          <p:cNvSpPr/>
          <p:nvPr/>
        </p:nvSpPr>
        <p:spPr>
          <a:xfrm>
            <a:off x="1785491" y="5209569"/>
            <a:ext cx="316523" cy="447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eur droit avec flèche 55"/>
          <p:cNvCxnSpPr/>
          <p:nvPr/>
        </p:nvCxnSpPr>
        <p:spPr>
          <a:xfrm flipH="1">
            <a:off x="2075764" y="4968513"/>
            <a:ext cx="746029" cy="241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2794167" y="4589139"/>
            <a:ext cx="200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1706" y="1433888"/>
            <a:ext cx="1151143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algorithms perform pixel-wise retrievals associating the precipitation rate in a “pixel” only to the TBs observed inside the pixel.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the pixel exists within a context. TB fields have a spatial organization reflecting the spatial organization of precipitation. </a:t>
            </a:r>
            <a:r>
              <a:rPr lang="en-US" sz="2800" b="1" dirty="0" smtClean="0">
                <a:solidFill>
                  <a:srgbClr val="003296"/>
                </a:solidFill>
              </a:rPr>
              <a:t>⇒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information outside of the pixel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scanning geometry of GMI and other similar instruments the pixel is ill-defined.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outside the pixel can be extracted (e.g. using convolution filters) to better constrain the inversion and reduce the retrieval uncertainty.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underdetermined inversion problem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3423" y="1072145"/>
            <a:ext cx="419718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 problem: </a:t>
            </a:r>
          </a:p>
          <a:p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= f(R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Resolved by radiative transfer models.</a:t>
            </a:r>
          </a:p>
          <a:p>
            <a:endParaRPr lang="en-US" sz="3200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inverse problem: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g(TB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1840217" y="1993700"/>
            <a:ext cx="384223" cy="3539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18622" y="1639757"/>
            <a:ext cx="171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Hydrometeors</a:t>
            </a:r>
          </a:p>
          <a:p>
            <a:r>
              <a:rPr lang="en-US" sz="2000" dirty="0" smtClean="0"/>
              <a:t>profile</a:t>
            </a:r>
            <a:endParaRPr lang="en-US" sz="2000" dirty="0"/>
          </a:p>
        </p:txBody>
      </p:sp>
      <p:cxnSp>
        <p:nvCxnSpPr>
          <p:cNvPr id="53" name="Connecteur droit avec flèche 52"/>
          <p:cNvCxnSpPr/>
          <p:nvPr/>
        </p:nvCxnSpPr>
        <p:spPr>
          <a:xfrm flipH="1">
            <a:off x="2786119" y="1985045"/>
            <a:ext cx="437349" cy="3539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225262" y="1606731"/>
            <a:ext cx="200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 emissivity</a:t>
            </a:r>
            <a:endParaRPr lang="en-US" sz="2000" dirty="0"/>
          </a:p>
        </p:txBody>
      </p:sp>
      <p:sp>
        <p:nvSpPr>
          <p:cNvPr id="55" name="Ellipse 54"/>
          <p:cNvSpPr/>
          <p:nvPr/>
        </p:nvSpPr>
        <p:spPr>
          <a:xfrm>
            <a:off x="1785491" y="5209569"/>
            <a:ext cx="316523" cy="447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eur droit avec flèche 55"/>
          <p:cNvCxnSpPr/>
          <p:nvPr/>
        </p:nvCxnSpPr>
        <p:spPr>
          <a:xfrm flipH="1">
            <a:off x="2075764" y="4968513"/>
            <a:ext cx="746029" cy="241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2794167" y="4589139"/>
            <a:ext cx="200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049" y="1460050"/>
            <a:ext cx="6704873" cy="4196741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6536603" y="3414466"/>
            <a:ext cx="161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rofile B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6982032" y="3814576"/>
            <a:ext cx="27295" cy="330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7141126" y="2598559"/>
            <a:ext cx="405651" cy="359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174183" y="2277630"/>
            <a:ext cx="1660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rofile A</a:t>
            </a:r>
            <a:endParaRPr lang="en-US" sz="2000" dirty="0"/>
          </a:p>
        </p:txBody>
      </p:sp>
      <p:sp>
        <p:nvSpPr>
          <p:cNvPr id="64" name="ZoneTexte 63"/>
          <p:cNvSpPr txBox="1"/>
          <p:nvPr/>
        </p:nvSpPr>
        <p:spPr>
          <a:xfrm>
            <a:off x="5259049" y="1216770"/>
            <a:ext cx="67048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DPR Ku reflectivity                GMI spectral signature </a:t>
            </a:r>
            <a:endParaRPr lang="en-US" sz="2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9704184" y="1770438"/>
            <a:ext cx="1660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rofile A</a:t>
            </a:r>
            <a:endParaRPr lang="en-US" sz="2000" dirty="0"/>
          </a:p>
        </p:txBody>
      </p:sp>
      <p:sp>
        <p:nvSpPr>
          <p:cNvPr id="66" name="ZoneTexte 65"/>
          <p:cNvSpPr txBox="1"/>
          <p:nvPr/>
        </p:nvSpPr>
        <p:spPr>
          <a:xfrm>
            <a:off x="9797962" y="2729432"/>
            <a:ext cx="161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rofile B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10808654" y="2010720"/>
            <a:ext cx="604006" cy="237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10902432" y="2929487"/>
            <a:ext cx="510228" cy="137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32601" y="5622808"/>
            <a:ext cx="370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hydrometeor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8808008" y="5622808"/>
            <a:ext cx="3378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spectral signature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5" y="5939787"/>
            <a:ext cx="807965" cy="8134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01" y="5994082"/>
            <a:ext cx="3307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Underdetermined</a:t>
            </a:r>
          </a:p>
        </p:txBody>
      </p:sp>
    </p:spTree>
    <p:extLst>
      <p:ext uri="{BB962C8B-B14F-4D97-AF65-F5344CB8AC3E}">
        <p14:creationId xmlns:p14="http://schemas.microsoft.com/office/powerpoint/2010/main" val="1449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from an a-priori database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301706" y="1018754"/>
            <a:ext cx="1154455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ook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solution among a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previously observed atmospheric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profiles: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a-priori database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e.g.: GPM DPR profiles associated to observed (or simulated)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profile based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30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radiometric distance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observation, i.e. a </a:t>
            </a:r>
            <a:r>
              <a:rPr lang="en-US" sz="3000" b="1" dirty="0" err="1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vectorial</a:t>
            </a:r>
            <a:r>
              <a:rPr lang="en-US" sz="30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distance in a </a:t>
            </a:r>
            <a:r>
              <a:rPr lang="en-US" sz="3000" b="1" i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channels, (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13 for GMI).</a:t>
            </a:r>
            <a:endParaRPr lang="en-US" sz="3000" b="1" dirty="0" smtClean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retrieval becomes an </a:t>
            </a:r>
            <a:r>
              <a:rPr lang="en-US" sz="30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 problem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radiometric space.</a:t>
            </a:r>
            <a:endParaRPr lang="en-US" sz="3000" b="1" dirty="0" smtClean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16" y="2129069"/>
            <a:ext cx="5810286" cy="4353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from an a-priori database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>
                <a:off x="209993" y="1157063"/>
                <a:ext cx="5748101" cy="612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Retrieval as an interpolation problem:</a:t>
                </a:r>
              </a:p>
              <a:p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solidFill>
                          <a:srgbClr val="00329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fr-FR" sz="3000" b="0" i="1" smtClean="0">
                            <a:solidFill>
                              <a:srgbClr val="00329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3000" b="0" i="1" smtClean="0">
                                <a:solidFill>
                                  <a:srgbClr val="00329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000" b="0" i="1" smtClean="0">
                                <a:solidFill>
                                  <a:srgbClr val="00329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000" dirty="0" smtClean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sz="3000" dirty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interpolate is irregular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 the Lipschitz sense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r>
                  <a:rPr lang="en-U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𝑇𝐵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3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𝑇𝐵</m:t>
                                </m:r>
                              </m:e>
                              <m:sub>
                                <m:r>
                                  <a:rPr lang="fr-FR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does not necessarily </a:t>
                </a:r>
                <a:r>
                  <a:rPr lang="en-US" sz="3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imply </a:t>
                </a:r>
                <a:r>
                  <a:rPr lang="en-US" sz="3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that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𝑇𝐵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𝑇𝐵</m:t>
                                </m:r>
                              </m:e>
                              <m:sub>
                                <m:r>
                                  <a:rPr lang="fr-FR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fr-FR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93" y="1157063"/>
                <a:ext cx="5748101" cy="6127062"/>
              </a:xfrm>
              <a:prstGeom prst="rect">
                <a:avLst/>
              </a:prstGeom>
              <a:blipFill>
                <a:blip r:embed="rId4"/>
                <a:stretch>
                  <a:fillRect l="-2439" t="-1294" r="-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/>
          <p:nvPr/>
        </p:nvCxnSpPr>
        <p:spPr>
          <a:xfrm>
            <a:off x="7099651" y="4220594"/>
            <a:ext cx="0" cy="118860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596598" y="4305785"/>
            <a:ext cx="1804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nugget effect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62" y="5259893"/>
            <a:ext cx="917381" cy="92355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886916" y="1174962"/>
            <a:ext cx="5810286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1080000" rIns="1080000" rtlCol="0">
            <a:spAutoFit/>
          </a:bodyPr>
          <a:lstStyle/>
          <a:p>
            <a:pPr algn="ctr"/>
            <a:r>
              <a:rPr lang="en-US" sz="2800" b="1" dirty="0"/>
              <a:t>v</a:t>
            </a:r>
            <a:r>
              <a:rPr lang="en-US" sz="2800" b="1" dirty="0" smtClean="0"/>
              <a:t>ariogram of </a:t>
            </a:r>
            <a:r>
              <a:rPr lang="en-US" sz="2800" b="1" i="1" dirty="0" smtClean="0"/>
              <a:t>R(TB) </a:t>
            </a:r>
            <a:r>
              <a:rPr lang="en-US" sz="2800" b="1" dirty="0" smtClean="0"/>
              <a:t>in the 13-D GMI TB space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32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from an a-priori database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>
                <a:off x="500599" y="1248189"/>
                <a:ext cx="10110252" cy="4149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Irregularity of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 smtClean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uncertainty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retrieved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Increasing the density of the database does not help much (because of the nugget effect).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Choosing a </a:t>
                </a:r>
                <a:r>
                  <a:rPr lang="en-US" sz="2800" b="1" dirty="0" smtClean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smooth solution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(average or  combination of several profiles of the databases) reduces the mean squared error but …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poor performance for the retrieval of extremes. </a:t>
                </a: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99" y="1248189"/>
                <a:ext cx="10110252" cy="4149469"/>
              </a:xfrm>
              <a:prstGeom prst="rect">
                <a:avLst/>
              </a:prstGeom>
              <a:blipFill>
                <a:blip r:embed="rId3"/>
                <a:stretch>
                  <a:fillRect l="-1085" t="-147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1" y="1800876"/>
            <a:ext cx="807965" cy="8134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1" y="4003577"/>
            <a:ext cx="966951" cy="9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from an a-priori database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>
                <a:off x="500599" y="1248189"/>
                <a:ext cx="10110252" cy="4149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Irregularity of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fr-F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 smtClean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uncertainty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retrieved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Increasing the density of the database does not help much (because of the nugget effect).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Choosing a </a:t>
                </a:r>
                <a:r>
                  <a:rPr lang="en-US" sz="2800" b="1" dirty="0" smtClean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smooth solution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(average or  combination of several profiles of the databases) reduces the mean squared error but …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poor performance for the retrieval of extremes. </a:t>
                </a: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99" y="1248189"/>
                <a:ext cx="10110252" cy="4149469"/>
              </a:xfrm>
              <a:prstGeom prst="rect">
                <a:avLst/>
              </a:prstGeom>
              <a:blipFill>
                <a:blip r:embed="rId3"/>
                <a:stretch>
                  <a:fillRect l="-1085" t="-147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1" y="1800876"/>
            <a:ext cx="807965" cy="8134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1" y="4003577"/>
            <a:ext cx="966951" cy="9669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b="4493"/>
          <a:stretch/>
        </p:blipFill>
        <p:spPr>
          <a:xfrm>
            <a:off x="2050225" y="1325343"/>
            <a:ext cx="7454643" cy="46567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80523" y="5105480"/>
            <a:ext cx="67243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5km               10km              20km             40km              80km</a:t>
            </a:r>
            <a:endParaRPr lang="en-US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842410" y="3961298"/>
            <a:ext cx="2933077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GPM passive MW  instant. </a:t>
            </a:r>
            <a:r>
              <a:rPr lang="en-US" b="1" dirty="0" err="1">
                <a:solidFill>
                  <a:srgbClr val="FF0000"/>
                </a:solidFill>
              </a:rPr>
              <a:t>precip</a:t>
            </a:r>
            <a:r>
              <a:rPr lang="en-US" b="1" dirty="0" smtClean="0">
                <a:solidFill>
                  <a:srgbClr val="FF0000"/>
                </a:solidFill>
              </a:rPr>
              <a:t>. (GMI-GPROF)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432784" y="4027222"/>
            <a:ext cx="409626" cy="125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184349" y="2662169"/>
            <a:ext cx="209044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GPM radar instantaneous </a:t>
            </a:r>
            <a:r>
              <a:rPr lang="en-US" b="1" dirty="0" err="1" smtClean="0"/>
              <a:t>precip</a:t>
            </a:r>
            <a:r>
              <a:rPr lang="en-US" b="1" dirty="0" smtClean="0"/>
              <a:t>.</a:t>
            </a:r>
            <a:endParaRPr lang="en-US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847732" y="2803714"/>
            <a:ext cx="388516" cy="31434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550013" y="1970413"/>
            <a:ext cx="6724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GPROF and KUPR wavelet spectra over oceans</a:t>
            </a:r>
            <a:endParaRPr lang="en-US" sz="2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960191" y="5643564"/>
            <a:ext cx="2853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Guilloteau et al, JHM, 2017 </a:t>
            </a:r>
            <a:endParaRPr lang="en-US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2050224" y="1023937"/>
            <a:ext cx="74546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mooth relations in the TB space = spatially smooth retrieved precipitation fields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808" y="6032887"/>
            <a:ext cx="11784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40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information needed to reduce the uncertainty.</a:t>
            </a:r>
          </a:p>
        </p:txBody>
      </p:sp>
    </p:spTree>
    <p:extLst>
      <p:ext uri="{BB962C8B-B14F-4D97-AF65-F5344CB8AC3E}">
        <p14:creationId xmlns:p14="http://schemas.microsoft.com/office/powerpoint/2010/main" val="10937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 new information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7462" y="1133889"/>
            <a:ext cx="1196453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upplementary information …</a:t>
            </a:r>
            <a:endParaRPr lang="en-US" sz="800" b="1" dirty="0" smtClean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obtained from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ancillary datasets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e.g. surface type, environment parameters from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reanalyses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CAPE, TPW, 2-m-temperature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extracted from the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variations of the TBs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neighborhood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“pixel” of interest.</a:t>
            </a:r>
          </a:p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paradigm: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algorithms invert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“pixel” at a time and all “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pixels” independently, ignoring the spatial structure of precipitation across adjacent “pixels”.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“nonlocal” approach aims at overcoming the pixel-wise relations between TBs and precipitation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 rotWithShape="1">
          <a:blip r:embed="rId3"/>
          <a:srcRect t="2865" b="2798"/>
          <a:stretch/>
        </p:blipFill>
        <p:spPr>
          <a:xfrm>
            <a:off x="6755115" y="1879985"/>
            <a:ext cx="3943331" cy="38374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2815" y="787640"/>
            <a:ext cx="669377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bservation geometry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18800" y="981529"/>
            <a:ext cx="3457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footprints at various frequencies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31753" y="5772735"/>
            <a:ext cx="7060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retrieval field of view? What defines the “pixel” and the retrieval “resolution”?</a:t>
            </a:r>
            <a:endParaRPr lang="en-US" sz="2400" b="1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2" y="4004777"/>
            <a:ext cx="4743235" cy="277788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2" y="1252016"/>
            <a:ext cx="4743235" cy="278437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76076" y="1614801"/>
            <a:ext cx="135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11 GHz</a:t>
            </a:r>
            <a:endParaRPr lang="en-US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776076" y="4514318"/>
            <a:ext cx="135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89 GHz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68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12104</TotalTime>
  <Words>1080</Words>
  <Application>Microsoft Office PowerPoint</Application>
  <PresentationFormat>Grand écran</PresentationFormat>
  <Paragraphs>217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Aharoni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Thème Office</vt:lpstr>
      <vt:lpstr>Overcoming the pixel: a nonlocal formulation of GPM passive MW precipitation retrieval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</dc:creator>
  <cp:lastModifiedBy>Clement</cp:lastModifiedBy>
  <cp:revision>596</cp:revision>
  <dcterms:created xsi:type="dcterms:W3CDTF">2017-05-01T22:02:15Z</dcterms:created>
  <dcterms:modified xsi:type="dcterms:W3CDTF">2019-03-05T19:05:19Z</dcterms:modified>
</cp:coreProperties>
</file>