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5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591"/>
  </p:normalViewPr>
  <p:slideViewPr>
    <p:cSldViewPr snapToGrid="0" snapToObjects="1">
      <p:cViewPr varScale="1">
        <p:scale>
          <a:sx n="88" d="100"/>
          <a:sy n="88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D31F-6293-7542-ABBE-53F9EBB60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FE9B7-E5D2-FE45-B9E1-DD5A8E749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C61B-3B62-DC4C-8DE6-C29F7CC8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9BB04-4E48-BB40-8EA1-AFB58682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29BAE-0044-C34B-9547-7B845997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4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E806-A432-DF44-890E-DA92DE67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CB378-8AE3-8B47-8EB8-F4542B5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425A-8DD2-6645-B495-CA8B6AF0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3D8CA-6931-B140-86F7-BA7FA169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2ADB1-6C6C-B149-8F63-ADDA735D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2A141-3D87-2C41-981B-45799FEE7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71CD7-2470-F94D-995A-9D30BDFAC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C589C-60CF-0E49-BAFA-812BC244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D090A-5DF2-CC42-A08A-70865F4F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1A23-B3E0-7746-9AC1-73086E39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230C-6D5B-DB43-AE4F-8792F780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0DBB-920F-F54B-B35A-D155B5FB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7161-46E4-3B4D-BEAE-9BD74893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59BE-6750-314E-8981-8677B0DC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D303-D9CD-574B-8535-B98DA12C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BBE5-484D-3247-9FDC-68914BF0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9130-8EFE-F84F-95D2-BA89B4E4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00473-AF9F-BD46-BD4D-B627F72F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8B322-E641-0A4F-8D07-A9B45519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4A730-DE73-9146-A2D6-40CA16CE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634D-A0DC-4D45-89E2-355296AB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90EE-F5DA-E641-B67C-E6BDEE3C0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48353-DE68-2B4A-A5D3-6D5EBAA1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8AF6A-D902-BC4F-B573-63E0D074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40762-4CDC-F340-A8F1-F19EC95D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41A8-1664-0B45-94B0-9851A501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006F-225D-CB44-A459-5539AEC7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8BB1-489E-1046-A956-F75FEB8D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805C6-2B46-FA45-AF12-10FE5CDBB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B38F6-AF34-6746-921C-6FC5E91A9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1FA74-F1DA-BF41-B033-42358BDC4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E9032-2096-4647-AD75-18597494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949AA-F55E-3B44-9AC7-9AF381E9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FAEE0-76E3-8A44-9D5C-C4AAFC18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D177-69C6-DA4C-BA5B-7162B7FF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67FA1-B176-6D46-8A6A-035EABA6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B4BB1-4A59-F24B-B0B7-F140667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9FA16-1BC6-624A-A80A-F3F8E4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DD8DA-A323-634D-B6A4-EFA80C61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99592-C671-CE45-A86B-A5542632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6D0A2-6929-5340-80BA-D04B70A9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6DAA-FB1C-0A44-BF87-298DE951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8718-2A12-4C46-BD2C-AB62E445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F8AEA-F2E9-064E-9066-79BCEDBD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18C82-742D-0643-A52E-CBBC7714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9CCD-97A2-9D4B-A3B6-A3EB9723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73ABC-4D6C-4B45-9E34-C174EBA4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A543-10DF-3A47-AFC3-35FFBDF4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34A82-DF8F-6241-A411-483B9B415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E5AFE-4745-A749-8A34-83401AD5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FEF15-3CED-F748-9AC7-E4E6A76A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A295D-7EB5-324A-BCBF-58F4699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773D2-A959-2C43-90CC-FF173EF0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A90E3-9C93-964B-9502-A8C75CA2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BF0A1-1F56-F041-A5AE-3146E7054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DF3-8FFC-1842-AA3A-F8B2AA6BD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910A-DAD7-C64D-8D79-B254E75CAA6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A6E9D-EEC0-4942-823A-F04CF8038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35A3B-F348-A54C-8383-AD632F73D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9D3E-942A-4C4F-85C2-B23A4205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tp://meso-a.gsfc.nasa.gov/pub/munchak/gpm/emi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FAB8-EDD4-0747-9303-AABA9B215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Active-Passive Microwave Land Surface Classification from GPM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9C02-046E-7C49-A04F-0434D0677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Joe Munchak*, </a:t>
            </a:r>
            <a:r>
              <a:rPr lang="en-US" dirty="0" err="1"/>
              <a:t>Ludovic</a:t>
            </a:r>
            <a:r>
              <a:rPr lang="en-US" dirty="0"/>
              <a:t> Brucker, Sarah </a:t>
            </a:r>
            <a:r>
              <a:rPr lang="en-US" dirty="0" err="1"/>
              <a:t>Ringerud</a:t>
            </a:r>
            <a:r>
              <a:rPr lang="en-US" dirty="0"/>
              <a:t>, </a:t>
            </a:r>
            <a:r>
              <a:rPr lang="en-US" dirty="0" err="1"/>
              <a:t>Yalei</a:t>
            </a:r>
            <a:r>
              <a:rPr lang="en-US" dirty="0"/>
              <a:t> You, </a:t>
            </a:r>
          </a:p>
          <a:p>
            <a:r>
              <a:rPr lang="en-US" dirty="0"/>
              <a:t>and Catherine </a:t>
            </a:r>
            <a:r>
              <a:rPr lang="en-US" dirty="0" err="1"/>
              <a:t>Prigent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s.j.munchak@nasa.gov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4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A2057-57A6-BF4F-AADD-46928E9E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5633"/>
            <a:ext cx="12192000" cy="6566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501E0-3CB5-4A45-B4C6-1393BFD97EFE}"/>
              </a:ext>
            </a:extLst>
          </p:cNvPr>
          <p:cNvSpPr txBox="1"/>
          <p:nvPr/>
        </p:nvSpPr>
        <p:spPr>
          <a:xfrm>
            <a:off x="391886" y="145633"/>
            <a:ext cx="8310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Kohonen</a:t>
            </a:r>
            <a:r>
              <a:rPr lang="en-US" sz="2400" dirty="0"/>
              <a:t> Self-Organizing Map Clustering Method: Snow-free land</a:t>
            </a:r>
          </a:p>
        </p:txBody>
      </p:sp>
    </p:spTree>
    <p:extLst>
      <p:ext uri="{BB962C8B-B14F-4D97-AF65-F5344CB8AC3E}">
        <p14:creationId xmlns:p14="http://schemas.microsoft.com/office/powerpoint/2010/main" val="102303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EE2C9-0283-ED4D-AB80-0E31AFC1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66"/>
            <a:ext cx="12192000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A2057-57A6-BF4F-AADD-46928E9E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5633"/>
            <a:ext cx="12192000" cy="6566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D5EF0-CDE2-F84B-AE6C-C5CA4B0B7C8B}"/>
              </a:ext>
            </a:extLst>
          </p:cNvPr>
          <p:cNvSpPr txBox="1"/>
          <p:nvPr/>
        </p:nvSpPr>
        <p:spPr>
          <a:xfrm>
            <a:off x="391886" y="145633"/>
            <a:ext cx="8804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Kohonen</a:t>
            </a:r>
            <a:r>
              <a:rPr lang="en-US" sz="2400" dirty="0"/>
              <a:t> Self-Organizing Map Clustering Method: Snow-covered land</a:t>
            </a:r>
          </a:p>
        </p:txBody>
      </p:sp>
    </p:spTree>
    <p:extLst>
      <p:ext uri="{BB962C8B-B14F-4D97-AF65-F5344CB8AC3E}">
        <p14:creationId xmlns:p14="http://schemas.microsoft.com/office/powerpoint/2010/main" val="170791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EE2C9-0283-ED4D-AB80-0E31AFC1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8166"/>
            <a:ext cx="12192000" cy="65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A2057-57A6-BF4F-AADD-46928E9E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45633"/>
            <a:ext cx="12191998" cy="6566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657A93-E830-ED44-9E1D-E47FD31EE4AE}"/>
              </a:ext>
            </a:extLst>
          </p:cNvPr>
          <p:cNvSpPr txBox="1"/>
          <p:nvPr/>
        </p:nvSpPr>
        <p:spPr>
          <a:xfrm>
            <a:off x="391886" y="145633"/>
            <a:ext cx="729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Kohonen</a:t>
            </a:r>
            <a:r>
              <a:rPr lang="en-US" sz="2400" dirty="0"/>
              <a:t> Self-Organizing Map Clustering Method</a:t>
            </a:r>
            <a:r>
              <a:rPr lang="en-US" sz="2400"/>
              <a:t>: Sea 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107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EE2C9-0283-ED4D-AB80-0E31AFC1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48166"/>
            <a:ext cx="12191998" cy="65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8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46B0-B80F-6E49-AC50-2CA0828F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85F0-CF35-044A-97A5-BA630B06C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Introduction/Motivation</a:t>
            </a:r>
          </a:p>
          <a:p>
            <a:r>
              <a:rPr lang="en-US" dirty="0"/>
              <a:t>Emissivity Retrieval </a:t>
            </a:r>
          </a:p>
          <a:p>
            <a:r>
              <a:rPr lang="en-US" dirty="0"/>
              <a:t>Precipitation Screening and Cloud Clearing</a:t>
            </a:r>
          </a:p>
          <a:p>
            <a:r>
              <a:rPr lang="en-US" dirty="0"/>
              <a:t>Database Construction</a:t>
            </a:r>
          </a:p>
          <a:p>
            <a:r>
              <a:rPr lang="en-US" dirty="0"/>
              <a:t>Data Availability</a:t>
            </a:r>
          </a:p>
          <a:p>
            <a:r>
              <a:rPr lang="en-US" dirty="0"/>
              <a:t>Land Surface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01887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EE48-12A7-BC42-AE0F-5188C08B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BA59-C00E-4045-961B-D8A98AF3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microwave emissivity atlases (e.g., TELSEM) are useful, but lack the full range of GMI frequencies</a:t>
            </a:r>
          </a:p>
          <a:p>
            <a:r>
              <a:rPr lang="en-US" dirty="0"/>
              <a:t>Backscatter at DPR frequencies and incidence angles used in temporal reference component of SRT, but not linked to microwave emissivity</a:t>
            </a:r>
          </a:p>
          <a:p>
            <a:r>
              <a:rPr lang="en-US" dirty="0"/>
              <a:t>Superior calibration, resolution, and matched active-passive data from GPM provide uniquely valuable dataset for model developers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order to provide a dataset relevant to these application areas, we have developed a 5-year database of GPM emissivity and backscatter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9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EAD6-700E-F14C-BDA3-5AA5BE25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Emissivity Retrieval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E0848-9DDD-154D-B9CA-E2C913D017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Optimal estimation at each GMI pixel</a:t>
            </a:r>
          </a:p>
          <a:p>
            <a:r>
              <a:rPr lang="en-US" dirty="0"/>
              <a:t>Use MERRA2 for </a:t>
            </a:r>
            <a:r>
              <a:rPr lang="en-US" dirty="0" err="1"/>
              <a:t>T</a:t>
            </a:r>
            <a:r>
              <a:rPr lang="en-US" baseline="-25000" dirty="0" err="1"/>
              <a:t>skin</a:t>
            </a:r>
            <a:r>
              <a:rPr lang="en-US" dirty="0"/>
              <a:t> and first-guess atmosphere (temperature and water vapor profile)</a:t>
            </a:r>
          </a:p>
          <a:p>
            <a:r>
              <a:rPr lang="en-US" dirty="0"/>
              <a:t>Retrieve emissivity vector and EOF representation of MERRA2 error</a:t>
            </a:r>
          </a:p>
          <a:p>
            <a:r>
              <a:rPr lang="en-US" dirty="0"/>
              <a:t>No assumed covariance between emissivity at different channels (except 18V-23V-36V and 166-183) – we want to use output to discover these relationships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6EC94-F4F9-6D4A-9D89-BC75DCE5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1737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9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CAD2-A89A-6B42-A979-49B1B592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2CFE-1955-BC47-9D61-2F5DF7EF7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10657"/>
            <a:ext cx="4626461" cy="5382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76E19-A473-BE41-88DD-AB9F3C0CC86A}"/>
              </a:ext>
            </a:extLst>
          </p:cNvPr>
          <p:cNvSpPr txBox="1"/>
          <p:nvPr/>
        </p:nvSpPr>
        <p:spPr>
          <a:xfrm>
            <a:off x="978946" y="1690688"/>
            <a:ext cx="4550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column water vapor increases, GMI Tb becomes less sensitive to surface emissivity, therefore it becomes difficult to retrieve and can be influenced by errors in water vapor profile.</a:t>
            </a:r>
          </a:p>
          <a:p>
            <a:endParaRPr lang="en-US" dirty="0"/>
          </a:p>
          <a:p>
            <a:r>
              <a:rPr lang="en-US" dirty="0"/>
              <a:t>Effect is not significant below 89 GHz, and even there only for very high column water vapor (&gt; 50 mm). At 166 GHz the impact is much larger. Retrievals not reliable above 10-20mm column water vapor.</a:t>
            </a:r>
          </a:p>
          <a:p>
            <a:endParaRPr lang="en-US" dirty="0"/>
          </a:p>
          <a:p>
            <a:r>
              <a:rPr lang="en-US" dirty="0"/>
              <a:t>Clouds and precipitation also impact retrievals significantly and must be screened, as these are not accounted for in the forward model.</a:t>
            </a:r>
          </a:p>
        </p:txBody>
      </p:sp>
    </p:spTree>
    <p:extLst>
      <p:ext uri="{BB962C8B-B14F-4D97-AF65-F5344CB8AC3E}">
        <p14:creationId xmlns:p14="http://schemas.microsoft.com/office/powerpoint/2010/main" val="352831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16B9-131F-5343-9A1C-61AE9224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Precipitation Screening by Normalized Cost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885A7-2D82-B343-885A-A37DCC7C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257300"/>
            <a:ext cx="10375900" cy="56007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16D9C0-C38D-AC46-99D9-C7425D05C2F1}"/>
              </a:ext>
            </a:extLst>
          </p:cNvPr>
          <p:cNvCxnSpPr/>
          <p:nvPr/>
        </p:nvCxnSpPr>
        <p:spPr>
          <a:xfrm>
            <a:off x="5185186" y="4744122"/>
            <a:ext cx="91081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CB9F3F-4E49-4F49-AFFF-23BAC48722BD}"/>
              </a:ext>
            </a:extLst>
          </p:cNvPr>
          <p:cNvSpPr txBox="1"/>
          <p:nvPr/>
        </p:nvSpPr>
        <p:spPr>
          <a:xfrm>
            <a:off x="4517529" y="3595985"/>
            <a:ext cx="2246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Precipitation detectable by GMI but not DPR</a:t>
            </a:r>
          </a:p>
        </p:txBody>
      </p:sp>
    </p:spTree>
    <p:extLst>
      <p:ext uri="{BB962C8B-B14F-4D97-AF65-F5344CB8AC3E}">
        <p14:creationId xmlns:p14="http://schemas.microsoft.com/office/powerpoint/2010/main" val="387731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B1AD24-1259-D141-98F2-964C7E97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4" y="711519"/>
            <a:ext cx="10223351" cy="550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EFF69-4095-7C4F-89AA-FC69B446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Influence of Liquid Clouds on Retrieved Emissivity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DCC9-ED06-3D41-BDEF-CA84E855A4A7}"/>
              </a:ext>
            </a:extLst>
          </p:cNvPr>
          <p:cNvSpPr txBox="1"/>
          <p:nvPr/>
        </p:nvSpPr>
        <p:spPr>
          <a:xfrm>
            <a:off x="1355465" y="5891617"/>
            <a:ext cx="8627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Contours are retrieved emissivity error (retrieved minus true). Error can be significant, yet difficult to retrieve cloud unless emissivity is already strongly constrained. Solution: Use ancillary data (MERRA2) to screen clouds. </a:t>
            </a:r>
          </a:p>
        </p:txBody>
      </p:sp>
    </p:spTree>
    <p:extLst>
      <p:ext uri="{BB962C8B-B14F-4D97-AF65-F5344CB8AC3E}">
        <p14:creationId xmlns:p14="http://schemas.microsoft.com/office/powerpoint/2010/main" val="403152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4598-DCCE-8D45-940B-772C4A4E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construction and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FDAC-4694-EE47-B7AD-A66141D1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Retrieval run for full GMI swath at GMI resolution (GMI.*.HDF5 files)</a:t>
            </a:r>
          </a:p>
          <a:p>
            <a:pPr lvl="1"/>
            <a:r>
              <a:rPr lang="en-US" dirty="0"/>
              <a:t>Contains retrieved </a:t>
            </a:r>
            <a:r>
              <a:rPr lang="en-US" dirty="0" err="1"/>
              <a:t>emissivities</a:t>
            </a:r>
            <a:r>
              <a:rPr lang="en-US" dirty="0"/>
              <a:t>, column water vapor, GMI observed and simulated Tbs, retrieval cost function, MERRA2 fields (</a:t>
            </a:r>
            <a:r>
              <a:rPr lang="en-US" dirty="0" err="1"/>
              <a:t>Tskin</a:t>
            </a:r>
            <a:r>
              <a:rPr lang="en-US" dirty="0"/>
              <a:t>, cloud LWP, column water vapor)</a:t>
            </a:r>
          </a:p>
          <a:p>
            <a:r>
              <a:rPr lang="en-US" dirty="0"/>
              <a:t>Match to DPR resolution (nearest neighbor) (GPM.*.HDF5 files)</a:t>
            </a:r>
          </a:p>
          <a:p>
            <a:pPr lvl="1"/>
            <a:r>
              <a:rPr lang="en-US" dirty="0"/>
              <a:t>All the data in the GMI files, plus several fields copied from DPR files (incl. GANAL </a:t>
            </a:r>
            <a:r>
              <a:rPr lang="en-US" dirty="0" err="1"/>
              <a:t>Tskin</a:t>
            </a:r>
            <a:r>
              <a:rPr lang="en-US" dirty="0"/>
              <a:t>, </a:t>
            </a:r>
            <a:r>
              <a:rPr lang="en-US" dirty="0" err="1"/>
              <a:t>precip</a:t>
            </a:r>
            <a:r>
              <a:rPr lang="en-US" dirty="0"/>
              <a:t> flags, snow flags, </a:t>
            </a:r>
            <a:r>
              <a:rPr lang="en-US" dirty="0" err="1"/>
              <a:t>sigma_zero</a:t>
            </a:r>
            <a:r>
              <a:rPr lang="en-US" dirty="0"/>
              <a:t>, PIA from gas attenuation)</a:t>
            </a:r>
          </a:p>
          <a:p>
            <a:r>
              <a:rPr lang="en-US" dirty="0"/>
              <a:t>Files for March 2014 – February 2019 available at </a:t>
            </a:r>
            <a:r>
              <a:rPr lang="en-US" dirty="0">
                <a:hlinkClick r:id="rId2"/>
              </a:rPr>
              <a:t>ftp://meso-a.gsfc.nasa.gov/pub/munchak/gpm/emis/</a:t>
            </a:r>
            <a:endParaRPr lang="en-US" dirty="0"/>
          </a:p>
          <a:p>
            <a:pPr lvl="1"/>
            <a:r>
              <a:rPr lang="en-US" dirty="0"/>
              <a:t>Switching to </a:t>
            </a:r>
            <a:r>
              <a:rPr lang="en-US" dirty="0" err="1"/>
              <a:t>ftps</a:t>
            </a:r>
            <a:r>
              <a:rPr lang="en-US" dirty="0"/>
              <a:t> in near future</a:t>
            </a:r>
          </a:p>
          <a:p>
            <a:pPr lvl="1"/>
            <a:r>
              <a:rPr lang="en-US" dirty="0"/>
              <a:t>Anticipated to be part of GPM combined algorithm V7</a:t>
            </a:r>
          </a:p>
        </p:txBody>
      </p:sp>
    </p:spTree>
    <p:extLst>
      <p:ext uri="{BB962C8B-B14F-4D97-AF65-F5344CB8AC3E}">
        <p14:creationId xmlns:p14="http://schemas.microsoft.com/office/powerpoint/2010/main" val="108089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87EF-A8FE-6C44-858C-96EF7CD0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Gridded Database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C78-BB68-DD47-9AF7-BD48FC34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528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0.25°-resolution grids of the following statistics compiled:</a:t>
            </a:r>
          </a:p>
          <a:p>
            <a:pPr lvl="1"/>
            <a:r>
              <a:rPr lang="en-US" dirty="0"/>
              <a:t>Mean emissivity (n=11)</a:t>
            </a:r>
          </a:p>
          <a:p>
            <a:pPr lvl="1"/>
            <a:r>
              <a:rPr lang="en-US" dirty="0"/>
              <a:t>Mean </a:t>
            </a:r>
            <a:r>
              <a:rPr lang="en-US" dirty="0" err="1"/>
              <a:t>sigma_zero</a:t>
            </a:r>
            <a:r>
              <a:rPr lang="en-US" dirty="0"/>
              <a:t> (n=25+13)</a:t>
            </a:r>
          </a:p>
          <a:p>
            <a:pPr lvl="1"/>
            <a:r>
              <a:rPr lang="en-US" dirty="0"/>
              <a:t>Emissivity covariance matrix (n=66)</a:t>
            </a:r>
          </a:p>
          <a:p>
            <a:pPr lvl="1"/>
            <a:r>
              <a:rPr lang="en-US" dirty="0" err="1"/>
              <a:t>Sigma_zero</a:t>
            </a:r>
            <a:r>
              <a:rPr lang="en-US" dirty="0"/>
              <a:t> covariances (n=51)</a:t>
            </a:r>
          </a:p>
          <a:p>
            <a:pPr lvl="1"/>
            <a:r>
              <a:rPr lang="en-US" dirty="0"/>
              <a:t>Emissivity-</a:t>
            </a:r>
            <a:r>
              <a:rPr lang="en-US" dirty="0" err="1"/>
              <a:t>sigma_zero</a:t>
            </a:r>
            <a:r>
              <a:rPr lang="en-US" dirty="0"/>
              <a:t> covariances (n=418)</a:t>
            </a:r>
          </a:p>
          <a:p>
            <a:r>
              <a:rPr lang="en-US" dirty="0"/>
              <a:t>Separate grids for each month</a:t>
            </a:r>
          </a:p>
          <a:p>
            <a:r>
              <a:rPr lang="en-US" dirty="0"/>
              <a:t>Separate grids for snow/sea 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B6AF0-6373-A84D-A059-60F7622E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5" y="1196150"/>
            <a:ext cx="6403887" cy="56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6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7701</TotalTime>
  <Words>583</Words>
  <Application>Microsoft Macintosh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An Active-Passive Microwave Land Surface Classification from GPM</vt:lpstr>
      <vt:lpstr>Outline</vt:lpstr>
      <vt:lpstr>Introduction/Motivation</vt:lpstr>
      <vt:lpstr>Emissivity Retrieval</vt:lpstr>
      <vt:lpstr>Information Content</vt:lpstr>
      <vt:lpstr>Precipitation Screening by Normalized Cost Function</vt:lpstr>
      <vt:lpstr>Influence of Liquid Clouds on Retrieved Emissivity</vt:lpstr>
      <vt:lpstr>Database construction and availability</vt:lpstr>
      <vt:lpstr>Gridded Database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Munchak</dc:creator>
  <cp:lastModifiedBy>Joe Munchak</cp:lastModifiedBy>
  <cp:revision>17</cp:revision>
  <cp:lastPrinted>2019-06-26T02:36:02Z</cp:lastPrinted>
  <dcterms:created xsi:type="dcterms:W3CDTF">2019-06-20T18:16:46Z</dcterms:created>
  <dcterms:modified xsi:type="dcterms:W3CDTF">2019-06-26T02:38:37Z</dcterms:modified>
</cp:coreProperties>
</file>