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65" r:id="rId4"/>
    <p:sldId id="268" r:id="rId5"/>
    <p:sldId id="273" r:id="rId6"/>
    <p:sldId id="277" r:id="rId7"/>
    <p:sldId id="275" r:id="rId8"/>
    <p:sldId id="276" r:id="rId9"/>
    <p:sldId id="286" r:id="rId10"/>
    <p:sldId id="270" r:id="rId11"/>
    <p:sldId id="271" r:id="rId12"/>
    <p:sldId id="289" r:id="rId13"/>
    <p:sldId id="266" r:id="rId14"/>
    <p:sldId id="272" r:id="rId15"/>
    <p:sldId id="269" r:id="rId16"/>
    <p:sldId id="281" r:id="rId17"/>
    <p:sldId id="287" r:id="rId18"/>
    <p:sldId id="288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5"/>
    <p:restoredTop sz="94643"/>
  </p:normalViewPr>
  <p:slideViewPr>
    <p:cSldViewPr snapToGrid="0" snapToObjects="1">
      <p:cViewPr>
        <p:scale>
          <a:sx n="154" d="100"/>
          <a:sy n="154" d="100"/>
        </p:scale>
        <p:origin x="3088" y="408"/>
      </p:cViewPr>
      <p:guideLst/>
    </p:cSldViewPr>
  </p:slideViewPr>
  <p:outlineViewPr>
    <p:cViewPr>
      <p:scale>
        <a:sx n="33" d="100"/>
        <a:sy n="33" d="100"/>
      </p:scale>
      <p:origin x="0" y="-16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65BA-796C-E645-9F5D-4FA681D4A82A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24F9-FA02-0D4D-8113-61BD6661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724F9-FA02-0D4D-8113-61BD6661E9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724F9-FA02-0D4D-8113-61BD6661E9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0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1F28-D97D-B84C-91B3-202E9E4A3CC1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6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8C8F-A405-BD49-B0A1-2CFD72075DEE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3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DB6-6C92-1448-BFEB-46410335095A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C4CC-80C9-9847-9968-E30EF499BCAC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5968-85EF-FD45-8542-36E0877ECEE7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5CFC-5F23-8945-B204-7B479F5612C4}" type="datetime1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F936-6F86-2740-9D8D-0650E5E2B57B}" type="datetime1">
              <a:rPr lang="en-US" smtClean="0"/>
              <a:t>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0042-5F50-7641-A20D-608F5F340529}" type="datetime1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6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0108-DEA3-2645-B802-1A47DC5C1AF6}" type="datetime1">
              <a:rPr lang="en-US" smtClean="0"/>
              <a:t>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4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C711-5E30-334E-8951-FBA6DAF98B1C}" type="datetime1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1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ADC8-D03D-3245-A372-A03BCE00430F}" type="datetime1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E305-1289-8140-9D76-7808837547B2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A9CC-7A0C-B04B-8D04-DFCA3664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vs.gsfc.nasa.gov/vis/a000000/a004200/a004285/imergert_1080p.now.png">
            <a:extLst>
              <a:ext uri="{FF2B5EF4-FFF2-40B4-BE49-F238E27FC236}">
                <a16:creationId xmlns:a16="http://schemas.microsoft.com/office/drawing/2014/main" id="{6E364248-C61B-614A-A20D-6507EEAE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" y="1421421"/>
            <a:ext cx="6786880" cy="38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B92052-F2D1-9742-97E3-0B787BC64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1887"/>
            <a:ext cx="9144000" cy="76985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IMERG Precipitation Rate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98ACC-EC35-4447-BBE0-FD04E61A1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916" y="5556283"/>
            <a:ext cx="3235124" cy="84206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Mani Rajagopal,  Prof. Ed Zipser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University of Utah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Sep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1B22B7-5A60-2441-8C96-41899DC5DCF0}"/>
              </a:ext>
            </a:extLst>
          </p:cNvPr>
          <p:cNvSpPr/>
          <p:nvPr/>
        </p:nvSpPr>
        <p:spPr>
          <a:xfrm>
            <a:off x="1087120" y="5277586"/>
            <a:ext cx="1402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pmm.nasa.gov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DEE2E-7AA1-9447-AC0E-11417CB7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0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F39E-5949-484C-8909-0DEF4A76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516"/>
            <a:ext cx="9052560" cy="5637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46B7-A5E0-C84A-8DC9-EA17AD2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36" y="1127760"/>
            <a:ext cx="8244076" cy="417576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503DC-3B57-8F45-B9D1-760AA1D0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229" y="10623707"/>
            <a:ext cx="11522388" cy="6481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3DA01-4242-E04B-806C-8C23B63E7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29" y="10776107"/>
            <a:ext cx="11522388" cy="648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F8626-EAD4-824E-A374-633B5EF89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029" y="10928507"/>
            <a:ext cx="11522388" cy="64813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F3696-CE7A-3D43-9C4E-96E40E971EB0}"/>
              </a:ext>
            </a:extLst>
          </p:cNvPr>
          <p:cNvSpPr txBox="1">
            <a:spLocks/>
          </p:cNvSpPr>
          <p:nvPr/>
        </p:nvSpPr>
        <p:spPr>
          <a:xfrm>
            <a:off x="81023" y="843280"/>
            <a:ext cx="8971537" cy="5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Difference in distribution between TRMM and GPM periods.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No  significant differences  between PMW sensors over ocean.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Differences may be small compared to spatial and temporal variability of precipitation.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Looking at precipitation rates from different sensor over same location and time may bring out the differences.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There are differences between PMW sensors over land during GPM period.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TMI has differences/bias during its final months (Year: 2015)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0D947-3C97-3D43-A574-420B5C8B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2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9A3-B621-E84D-9EC9-674CAEF2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37766"/>
            <a:ext cx="6226408" cy="18795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&amp;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F5DE7-466C-F142-94A8-EB4DA8EC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9A3-B621-E84D-9EC9-674CAEF2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811" y="2446079"/>
            <a:ext cx="584530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Extras – Slides!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F5DE7-466C-F142-94A8-EB4DA8EC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8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46B7-A5E0-C84A-8DC9-EA17AD2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36" y="1127760"/>
            <a:ext cx="8244076" cy="417576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503DC-3B57-8F45-B9D1-760AA1D0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229" y="10623707"/>
            <a:ext cx="11522388" cy="6481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3DA01-4242-E04B-806C-8C23B63E7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29" y="10776107"/>
            <a:ext cx="11522388" cy="648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F8626-EAD4-824E-A374-633B5EF89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029" y="10928507"/>
            <a:ext cx="11522388" cy="64813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F3696-CE7A-3D43-9C4E-96E40E971EB0}"/>
              </a:ext>
            </a:extLst>
          </p:cNvPr>
          <p:cNvSpPr txBox="1">
            <a:spLocks/>
          </p:cNvSpPr>
          <p:nvPr/>
        </p:nvSpPr>
        <p:spPr>
          <a:xfrm>
            <a:off x="583436" y="5521315"/>
            <a:ext cx="8469124" cy="120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For precipitation rates &lt; 0.5 mm/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non-PMW has higher probability/more area with light precipitation compared to PMW.  These regions with light precipitation, may not have actual precipitation. Hence a minimum precipitation threshold 0.5 mm/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is used to define IPF boundary.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2E19168-F640-4941-9BBD-F1AEE701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7240"/>
            <a:ext cx="807339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9C2BE-29A6-BC43-ABCD-1CF744D0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9E796-73DB-6F41-A002-D279691F9CF9}"/>
              </a:ext>
            </a:extLst>
          </p:cNvPr>
          <p:cNvSpPr txBox="1"/>
          <p:nvPr/>
        </p:nvSpPr>
        <p:spPr>
          <a:xfrm>
            <a:off x="4704080" y="2276290"/>
            <a:ext cx="166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OCEAN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ECB279-1863-E740-8A1C-EE4364F1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217"/>
            <a:ext cx="9144000" cy="56376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OCEAN: 2010 – 2018 (TRMM + GPM )</a:t>
            </a:r>
          </a:p>
        </p:txBody>
      </p:sp>
    </p:spTree>
    <p:extLst>
      <p:ext uri="{BB962C8B-B14F-4D97-AF65-F5344CB8AC3E}">
        <p14:creationId xmlns:p14="http://schemas.microsoft.com/office/powerpoint/2010/main" val="100174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9A3-B621-E84D-9EC9-674CAEF2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Extras!!!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3769586-F5C5-E94E-82B9-A416EBB0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538"/>
            <a:ext cx="914400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0C3D2-F021-DF41-8CDA-E0D63208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3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46B7-A5E0-C84A-8DC9-EA17AD2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36" y="1127760"/>
            <a:ext cx="8244076" cy="417576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503DC-3B57-8F45-B9D1-760AA1D0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229" y="10623707"/>
            <a:ext cx="11522388" cy="6481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3DA01-4242-E04B-806C-8C23B63E7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29" y="10776107"/>
            <a:ext cx="11522388" cy="648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F8626-EAD4-824E-A374-633B5EF89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029" y="10928507"/>
            <a:ext cx="11522388" cy="6481344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41CFD72-B52E-1A49-90AC-028D8853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60"/>
            <a:ext cx="9144000" cy="535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420F2-1F6D-914E-952E-CF06598A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C1522-679F-9942-91F4-D048B3D3B4F6}"/>
              </a:ext>
            </a:extLst>
          </p:cNvPr>
          <p:cNvSpPr txBox="1"/>
          <p:nvPr/>
        </p:nvSpPr>
        <p:spPr>
          <a:xfrm>
            <a:off x="4716272" y="2265680"/>
            <a:ext cx="268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LAND</a:t>
            </a:r>
          </a:p>
        </p:txBody>
      </p:sp>
    </p:spTree>
    <p:extLst>
      <p:ext uri="{BB962C8B-B14F-4D97-AF65-F5344CB8AC3E}">
        <p14:creationId xmlns:p14="http://schemas.microsoft.com/office/powerpoint/2010/main" val="416279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>
            <a:extLst>
              <a:ext uri="{FF2B5EF4-FFF2-40B4-BE49-F238E27FC236}">
                <a16:creationId xmlns:a16="http://schemas.microsoft.com/office/drawing/2014/main" id="{4319A38E-9AC3-5346-9ACE-BE488BAC5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456"/>
            <a:ext cx="9144000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18106-EDE5-DF4D-ABCF-3FDF41F0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B6DCA-FCCA-F74F-9C58-31BCB6CACA7A}"/>
              </a:ext>
            </a:extLst>
          </p:cNvPr>
          <p:cNvSpPr txBox="1"/>
          <p:nvPr/>
        </p:nvSpPr>
        <p:spPr>
          <a:xfrm>
            <a:off x="4716272" y="2265680"/>
            <a:ext cx="268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Ocean - GPM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E82189-08CA-1449-890A-35E30AD5EFC1}"/>
              </a:ext>
            </a:extLst>
          </p:cNvPr>
          <p:cNvSpPr txBox="1">
            <a:spLocks/>
          </p:cNvSpPr>
          <p:nvPr/>
        </p:nvSpPr>
        <p:spPr>
          <a:xfrm>
            <a:off x="432434" y="5582896"/>
            <a:ext cx="8620126" cy="98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972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42241727-5FA0-0544-9432-2F9BC2E6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456"/>
            <a:ext cx="9144000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18106-EDE5-DF4D-ABCF-3FDF41F0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B6DCA-FCCA-F74F-9C58-31BCB6CACA7A}"/>
              </a:ext>
            </a:extLst>
          </p:cNvPr>
          <p:cNvSpPr txBox="1"/>
          <p:nvPr/>
        </p:nvSpPr>
        <p:spPr>
          <a:xfrm>
            <a:off x="4716272" y="2265680"/>
            <a:ext cx="268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LAND - TRMM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E82189-08CA-1449-890A-35E30AD5EFC1}"/>
              </a:ext>
            </a:extLst>
          </p:cNvPr>
          <p:cNvSpPr txBox="1">
            <a:spLocks/>
          </p:cNvSpPr>
          <p:nvPr/>
        </p:nvSpPr>
        <p:spPr>
          <a:xfrm>
            <a:off x="432434" y="5582896"/>
            <a:ext cx="8620126" cy="98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139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06ED2342-86BA-BA4A-9F80-89BE195A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456"/>
            <a:ext cx="9147203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18106-EDE5-DF4D-ABCF-3FDF41F0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B6DCA-FCCA-F74F-9C58-31BCB6CACA7A}"/>
              </a:ext>
            </a:extLst>
          </p:cNvPr>
          <p:cNvSpPr txBox="1"/>
          <p:nvPr/>
        </p:nvSpPr>
        <p:spPr>
          <a:xfrm>
            <a:off x="4716272" y="2265680"/>
            <a:ext cx="268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LAND - GPM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E82189-08CA-1449-890A-35E30AD5EFC1}"/>
              </a:ext>
            </a:extLst>
          </p:cNvPr>
          <p:cNvSpPr txBox="1">
            <a:spLocks/>
          </p:cNvSpPr>
          <p:nvPr/>
        </p:nvSpPr>
        <p:spPr>
          <a:xfrm>
            <a:off x="432434" y="5582896"/>
            <a:ext cx="8620126" cy="98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751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F39E-5949-484C-8909-0DEF4A76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36" y="279516"/>
            <a:ext cx="7886700" cy="4206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CPEX Mission – June 06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46B7-A5E0-C84A-8DC9-EA17AD2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36" y="965200"/>
            <a:ext cx="8244076" cy="4175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8585B-D456-894C-AB4F-8403DEE78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303" y="10623707"/>
            <a:ext cx="11522390" cy="6481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A69EE-DEB3-B54B-9D12-FD14EC55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703" y="10776107"/>
            <a:ext cx="11522390" cy="648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93A86-02D1-7C45-A990-395AEFCE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103" y="10928507"/>
            <a:ext cx="11522390" cy="6481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BFE35-D327-714F-AFC5-1F27A9B48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503" y="11080907"/>
            <a:ext cx="11522390" cy="6481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FBE2DC-7C36-DE44-907D-59B369494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229" y="10623707"/>
            <a:ext cx="11522388" cy="648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C6E6E-C4D9-7248-BEB5-F7B819E7A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29" y="10776107"/>
            <a:ext cx="11522388" cy="6481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68DCA0-AD68-9B47-9A1B-6B4FF563A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903" y="11233307"/>
            <a:ext cx="11522390" cy="6481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40B08E-23F7-ED45-BD1C-AE85D427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36" y="965200"/>
            <a:ext cx="8016240" cy="450913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A0EDDA-7516-6C4F-8CFD-53A1C09A77E7}"/>
              </a:ext>
            </a:extLst>
          </p:cNvPr>
          <p:cNvSpPr txBox="1">
            <a:spLocks/>
          </p:cNvSpPr>
          <p:nvPr/>
        </p:nvSpPr>
        <p:spPr>
          <a:xfrm>
            <a:off x="400494" y="5636894"/>
            <a:ext cx="8560626" cy="96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PMW overpass ~ 18:53 Z. IMERG Precipitation qualitatively matches observed cloud field  in camera and pilot radar.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FAA383-01C4-8D45-A52D-8FC1126C1584}"/>
              </a:ext>
            </a:extLst>
          </p:cNvPr>
          <p:cNvSpPr txBox="1"/>
          <p:nvPr/>
        </p:nvSpPr>
        <p:spPr>
          <a:xfrm>
            <a:off x="2346960" y="119608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Forward Camera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B769EE-D59E-5543-9F4A-4A3EB231681C}"/>
              </a:ext>
            </a:extLst>
          </p:cNvPr>
          <p:cNvSpPr txBox="1"/>
          <p:nvPr/>
        </p:nvSpPr>
        <p:spPr>
          <a:xfrm>
            <a:off x="6541512" y="496337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Nadir Camera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CF3CE12-19D5-8E4B-A8D0-96D64B94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1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F39E-5949-484C-8909-0DEF4A76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324"/>
            <a:ext cx="7886700" cy="4206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46B7-A5E0-C84A-8DC9-EA17AD2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5142"/>
            <a:ext cx="8198862" cy="443899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Study upscale growth of MCS over tropical ocean using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ntegrated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ulti-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satellit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etrievals for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PM (IMERG)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Use IMERG,  a multi-satellite precipitation product with high temporal resolution, to define precipitation features (IPF) and track their evolution.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Convective Processes Experiment (CPEX) cases showed that IMERG had areas of light precipitation when there are no PMW overpass.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Use precipitation rate distribution, to determine an optimum minimum precipitation rate threshold, for defining an IPF boundary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503DC-3B57-8F45-B9D1-760AA1D0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229" y="10623707"/>
            <a:ext cx="11522388" cy="6481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3DA01-4242-E04B-806C-8C23B63E7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29" y="10776107"/>
            <a:ext cx="11522388" cy="648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F8626-EAD4-824E-A374-633B5EF89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029" y="10928507"/>
            <a:ext cx="11522388" cy="648134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229CC-2A8A-6542-B9D0-297199CA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9F7D1E6-1AB3-BB48-8D3A-E535AE8C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16" y="3025832"/>
            <a:ext cx="6128368" cy="35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66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F39E-5949-484C-8909-0DEF4A76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36" y="279516"/>
            <a:ext cx="7886700" cy="4206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CPEX Mission – June 10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46B7-A5E0-C84A-8DC9-EA17AD2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36" y="965200"/>
            <a:ext cx="8244076" cy="4175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8585B-D456-894C-AB4F-8403DEE78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303" y="10623707"/>
            <a:ext cx="11522390" cy="6481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A69EE-DEB3-B54B-9D12-FD14EC55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703" y="10776107"/>
            <a:ext cx="11522390" cy="648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93A86-02D1-7C45-A990-395AEFCE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103" y="10928507"/>
            <a:ext cx="11522390" cy="6481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BFE35-D327-714F-AFC5-1F27A9B48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503" y="11080907"/>
            <a:ext cx="11522390" cy="6481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FBE2DC-7C36-DE44-907D-59B369494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229" y="10623707"/>
            <a:ext cx="11522388" cy="648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C6E6E-C4D9-7248-BEB5-F7B819E7A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29" y="10776107"/>
            <a:ext cx="11522388" cy="6481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68DCA0-AD68-9B47-9A1B-6B4FF563A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903" y="11233307"/>
            <a:ext cx="11522390" cy="648134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A0EDDA-7516-6C4F-8CFD-53A1C09A77E7}"/>
              </a:ext>
            </a:extLst>
          </p:cNvPr>
          <p:cNvSpPr txBox="1">
            <a:spLocks/>
          </p:cNvSpPr>
          <p:nvPr/>
        </p:nvSpPr>
        <p:spPr>
          <a:xfrm>
            <a:off x="400494" y="5636894"/>
            <a:ext cx="8560626" cy="96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Next PMW overpass ~ 23:30 Z (nearly 2 hours and 30 mins away). IMERG has light precipitation over a large area to the west. Aircraft camera and pilot radar shows no deeps clouds or precipitation.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791E70-1BEE-5E45-AD9D-31461EBFB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36" y="965200"/>
            <a:ext cx="8105340" cy="45592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96803F-A618-A548-A2BF-31C6EBBF729B}"/>
              </a:ext>
            </a:extLst>
          </p:cNvPr>
          <p:cNvSpPr txBox="1"/>
          <p:nvPr/>
        </p:nvSpPr>
        <p:spPr>
          <a:xfrm>
            <a:off x="13597783" y="10865241"/>
            <a:ext cx="402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Camera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25545C-2724-4D4F-BE67-DD9591E6527B}"/>
              </a:ext>
            </a:extLst>
          </p:cNvPr>
          <p:cNvSpPr txBox="1"/>
          <p:nvPr/>
        </p:nvSpPr>
        <p:spPr>
          <a:xfrm>
            <a:off x="2346960" y="119608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Forward Camera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7C1743-23FC-CA41-AC9B-6B49FF8A911B}"/>
              </a:ext>
            </a:extLst>
          </p:cNvPr>
          <p:cNvSpPr txBox="1"/>
          <p:nvPr/>
        </p:nvSpPr>
        <p:spPr>
          <a:xfrm>
            <a:off x="6541512" y="496337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Nadir Camera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20C5E5-0298-3242-AD9D-D2F8B423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0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F39E-5949-484C-8909-0DEF4A76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36" y="279516"/>
            <a:ext cx="7886700" cy="4206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CPEX Mission – June 10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46B7-A5E0-C84A-8DC9-EA17AD2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36" y="965200"/>
            <a:ext cx="8244076" cy="4175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8585B-D456-894C-AB4F-8403DEE78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303" y="10623707"/>
            <a:ext cx="11522390" cy="6481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A69EE-DEB3-B54B-9D12-FD14EC55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703" y="10776107"/>
            <a:ext cx="11522390" cy="648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93A86-02D1-7C45-A990-395AEFCE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103" y="10928507"/>
            <a:ext cx="11522390" cy="6481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BFE35-D327-714F-AFC5-1F27A9B48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503" y="11080907"/>
            <a:ext cx="11522390" cy="6481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FBE2DC-7C36-DE44-907D-59B369494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229" y="10623707"/>
            <a:ext cx="11522388" cy="648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C6E6E-C4D9-7248-BEB5-F7B819E7A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29" y="10776107"/>
            <a:ext cx="11522388" cy="6481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68DCA0-AD68-9B47-9A1B-6B4FF563A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903" y="11233307"/>
            <a:ext cx="11522390" cy="648134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A0EDDA-7516-6C4F-8CFD-53A1C09A77E7}"/>
              </a:ext>
            </a:extLst>
          </p:cNvPr>
          <p:cNvSpPr txBox="1">
            <a:spLocks/>
          </p:cNvSpPr>
          <p:nvPr/>
        </p:nvSpPr>
        <p:spPr>
          <a:xfrm>
            <a:off x="400494" y="5636894"/>
            <a:ext cx="8560626" cy="96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IPF Area grew rapidly around 2030 Z, which was not observed in the aircraft data. Volumetric rain rate shows that it grew upscale over a period of ~ 3 hours.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home.chpc.utah.edu/~u1147793/cpex/ipf_ts_v6/20170610/images_ts/ts_20170610_0.1mm_V06.png">
            <a:extLst>
              <a:ext uri="{FF2B5EF4-FFF2-40B4-BE49-F238E27FC236}">
                <a16:creationId xmlns:a16="http://schemas.microsoft.com/office/drawing/2014/main" id="{59151169-7AC0-E64F-AB28-80DE1E2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4" y="637264"/>
            <a:ext cx="8006080" cy="499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40FE40-0538-A140-9664-E2B69FCB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F39E-5949-484C-8909-0DEF4A76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516"/>
            <a:ext cx="9052560" cy="5637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46B7-A5E0-C84A-8DC9-EA17AD2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36" y="1127759"/>
            <a:ext cx="8244076" cy="462464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Following region and period is being used to create IPF database to study the upscale growth of MCS over tropical oceans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Region: 0 – 20 N and 180 W – 180 E.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Period: 2010 to 2018 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IMERG has a variable - precipitation source sensor at every grid.  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Compute precipitation rate distribution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Group precipitation rate into unequal size bins (0.1, 1.0, 10, 100)</a:t>
            </a:r>
          </a:p>
          <a:p>
            <a:pPr lvl="1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Standardize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 Divide frequency at each bin by bin width </a:t>
            </a:r>
          </a:p>
          <a:p>
            <a:pPr lvl="1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 Divide frequency at each bin by total frequency 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Precipitation rate distribution: Land Vs Ocean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Using Land-Ocean mask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503DC-3B57-8F45-B9D1-760AA1D0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229" y="10623707"/>
            <a:ext cx="11522388" cy="6481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3DA01-4242-E04B-806C-8C23B63E7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29" y="10776107"/>
            <a:ext cx="11522388" cy="648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F8626-EAD4-824E-A374-633B5EF89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029" y="10928507"/>
            <a:ext cx="11522388" cy="648134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96F57-D471-A344-B6E7-8657C30F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0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DA7F68D1-B03D-6B4B-87BA-96745934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7240"/>
            <a:ext cx="807339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46B7-A5E0-C84A-8DC9-EA17AD2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36" y="1127760"/>
            <a:ext cx="8244076" cy="417576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503DC-3B57-8F45-B9D1-760AA1D0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229" y="10623707"/>
            <a:ext cx="11522388" cy="6481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3DA01-4242-E04B-806C-8C23B63E7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29" y="10776107"/>
            <a:ext cx="11522388" cy="648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F8626-EAD4-824E-A374-633B5EF89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029" y="10928507"/>
            <a:ext cx="11522388" cy="64813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F3696-CE7A-3D43-9C4E-96E40E971EB0}"/>
              </a:ext>
            </a:extLst>
          </p:cNvPr>
          <p:cNvSpPr txBox="1">
            <a:spLocks/>
          </p:cNvSpPr>
          <p:nvPr/>
        </p:nvSpPr>
        <p:spPr>
          <a:xfrm>
            <a:off x="583436" y="5582896"/>
            <a:ext cx="8469124" cy="1138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 significant differences between different PMW sensors.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Except near the tail, particularly GMI? (Discussed in the next slides).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There is kink for all the PMW sensor precipitation around 0.5 mm/hr.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0B4CF-85C7-A247-A50A-54CFD0C8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23698-6F35-7C4D-ABCE-CA3F56C4EFF6}"/>
              </a:ext>
            </a:extLst>
          </p:cNvPr>
          <p:cNvSpPr txBox="1"/>
          <p:nvPr/>
        </p:nvSpPr>
        <p:spPr>
          <a:xfrm>
            <a:off x="4705474" y="2270240"/>
            <a:ext cx="166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OCEAN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80E0C7-2FB8-C54D-BF38-A67F54F27BFF}"/>
              </a:ext>
            </a:extLst>
          </p:cNvPr>
          <p:cNvSpPr txBox="1">
            <a:spLocks/>
          </p:cNvSpPr>
          <p:nvPr/>
        </p:nvSpPr>
        <p:spPr>
          <a:xfrm>
            <a:off x="1741" y="164882"/>
            <a:ext cx="9144000" cy="563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OCEAN: 2010 – 2018 (TRMM + GPM )</a:t>
            </a:r>
          </a:p>
        </p:txBody>
      </p:sp>
    </p:spTree>
    <p:extLst>
      <p:ext uri="{BB962C8B-B14F-4D97-AF65-F5344CB8AC3E}">
        <p14:creationId xmlns:p14="http://schemas.microsoft.com/office/powerpoint/2010/main" val="109536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9A3-B621-E84D-9EC9-674CAEF2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37766"/>
            <a:ext cx="584530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Extras!!!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2C5FC127-67D5-E74F-8741-318CD382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7240"/>
            <a:ext cx="807339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54A78-F9AD-2D48-BFF4-21BBE59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3C342-FD45-3249-B00B-A3545FEE1C95}"/>
              </a:ext>
            </a:extLst>
          </p:cNvPr>
          <p:cNvSpPr txBox="1"/>
          <p:nvPr/>
        </p:nvSpPr>
        <p:spPr>
          <a:xfrm>
            <a:off x="4716272" y="2265680"/>
            <a:ext cx="312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OCEAN - TRMM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8D8EF5-ED45-F341-9163-83B93489A960}"/>
              </a:ext>
            </a:extLst>
          </p:cNvPr>
          <p:cNvSpPr txBox="1">
            <a:spLocks/>
          </p:cNvSpPr>
          <p:nvPr/>
        </p:nvSpPr>
        <p:spPr>
          <a:xfrm>
            <a:off x="583436" y="5582896"/>
            <a:ext cx="8469124" cy="1275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There are no significant differences between PMW sensors at the tail, when grouped as TRMM and GPM era (next slide).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But this shows the differences in precipitation rate distribution between two eras (Switch forward and back between this and next slide)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3A716D-6FF9-224B-8143-9914A8E0EE9B}"/>
              </a:ext>
            </a:extLst>
          </p:cNvPr>
          <p:cNvSpPr txBox="1">
            <a:spLocks/>
          </p:cNvSpPr>
          <p:nvPr/>
        </p:nvSpPr>
        <p:spPr>
          <a:xfrm>
            <a:off x="1741" y="164882"/>
            <a:ext cx="9144000" cy="563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OCEAN: 2010 – 2013 (TRMM)</a:t>
            </a:r>
          </a:p>
        </p:txBody>
      </p:sp>
    </p:spTree>
    <p:extLst>
      <p:ext uri="{BB962C8B-B14F-4D97-AF65-F5344CB8AC3E}">
        <p14:creationId xmlns:p14="http://schemas.microsoft.com/office/powerpoint/2010/main" val="377500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54A78-F9AD-2D48-BFF4-21BBE59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3FF5A7-262F-6041-B7FB-1F635992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77240"/>
            <a:ext cx="807339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F01845-D0B7-2746-8F33-43F1CD4613BB}"/>
              </a:ext>
            </a:extLst>
          </p:cNvPr>
          <p:cNvSpPr txBox="1"/>
          <p:nvPr/>
        </p:nvSpPr>
        <p:spPr>
          <a:xfrm>
            <a:off x="4716272" y="2265680"/>
            <a:ext cx="268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OCEAN - GPM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3218A7-9359-2245-A939-A58B8E8CADC5}"/>
              </a:ext>
            </a:extLst>
          </p:cNvPr>
          <p:cNvSpPr txBox="1">
            <a:spLocks/>
          </p:cNvSpPr>
          <p:nvPr/>
        </p:nvSpPr>
        <p:spPr>
          <a:xfrm>
            <a:off x="583436" y="5582896"/>
            <a:ext cx="8469124" cy="1138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TMI: During its final months has large difference compared to other sensors.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C3B802-3F2A-2444-B167-E74102ABE00D}"/>
              </a:ext>
            </a:extLst>
          </p:cNvPr>
          <p:cNvSpPr txBox="1">
            <a:spLocks/>
          </p:cNvSpPr>
          <p:nvPr/>
        </p:nvSpPr>
        <p:spPr>
          <a:xfrm>
            <a:off x="1741" y="164882"/>
            <a:ext cx="9144000" cy="563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OCEAN: 2015 – 2018 (GPM )</a:t>
            </a:r>
          </a:p>
        </p:txBody>
      </p:sp>
    </p:spTree>
    <p:extLst>
      <p:ext uri="{BB962C8B-B14F-4D97-AF65-F5344CB8AC3E}">
        <p14:creationId xmlns:p14="http://schemas.microsoft.com/office/powerpoint/2010/main" val="345154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9A3-B621-E84D-9EC9-674CAEF2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37766"/>
            <a:ext cx="584530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Extras!!!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BDFF423-BF25-1540-AB2A-A0C10FB9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7240"/>
            <a:ext cx="807339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507F2-3BC1-4442-8129-967E13FC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BA5D1-C7FD-504B-9192-9A6F8115C36A}"/>
              </a:ext>
            </a:extLst>
          </p:cNvPr>
          <p:cNvSpPr txBox="1"/>
          <p:nvPr/>
        </p:nvSpPr>
        <p:spPr>
          <a:xfrm>
            <a:off x="4716272" y="2265680"/>
            <a:ext cx="288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LAND - TRMM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EB16E4-BE86-2543-8BA0-216164F8C757}"/>
              </a:ext>
            </a:extLst>
          </p:cNvPr>
          <p:cNvSpPr txBox="1">
            <a:spLocks/>
          </p:cNvSpPr>
          <p:nvPr/>
        </p:nvSpPr>
        <p:spPr>
          <a:xfrm>
            <a:off x="432434" y="5582896"/>
            <a:ext cx="8620126" cy="98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Small difference between sensors near both ends. But more pronounced during GPM era (next slide)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 kink around 0.5 mm/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hr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0A9970-7CDE-7A44-90A2-CD46D6AC5628}"/>
              </a:ext>
            </a:extLst>
          </p:cNvPr>
          <p:cNvSpPr txBox="1">
            <a:spLocks/>
          </p:cNvSpPr>
          <p:nvPr/>
        </p:nvSpPr>
        <p:spPr>
          <a:xfrm>
            <a:off x="1741" y="164882"/>
            <a:ext cx="9144000" cy="563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LAND: 2010 – 2013 (TRMM )</a:t>
            </a:r>
          </a:p>
        </p:txBody>
      </p:sp>
    </p:spTree>
    <p:extLst>
      <p:ext uri="{BB962C8B-B14F-4D97-AF65-F5344CB8AC3E}">
        <p14:creationId xmlns:p14="http://schemas.microsoft.com/office/powerpoint/2010/main" val="103572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9A3-B621-E84D-9EC9-674CAEF2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37766"/>
            <a:ext cx="584530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Extras!!!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18106-EDE5-DF4D-ABCF-3FDF41F0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4870A4-6FF2-DB47-8FF6-AE8B4DDE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7240"/>
            <a:ext cx="807339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B6DCA-FCCA-F74F-9C58-31BCB6CACA7A}"/>
              </a:ext>
            </a:extLst>
          </p:cNvPr>
          <p:cNvSpPr txBox="1"/>
          <p:nvPr/>
        </p:nvSpPr>
        <p:spPr>
          <a:xfrm>
            <a:off x="4716272" y="2265680"/>
            <a:ext cx="268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LAND - GPM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E82189-08CA-1449-890A-35E30AD5EFC1}"/>
              </a:ext>
            </a:extLst>
          </p:cNvPr>
          <p:cNvSpPr txBox="1">
            <a:spLocks/>
          </p:cNvSpPr>
          <p:nvPr/>
        </p:nvSpPr>
        <p:spPr>
          <a:xfrm>
            <a:off x="432434" y="5582896"/>
            <a:ext cx="8620126" cy="98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Significant difference between PMW sensors during GPM era.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2B84BA-06C1-9740-AE97-224D92F4B0B7}"/>
              </a:ext>
            </a:extLst>
          </p:cNvPr>
          <p:cNvSpPr txBox="1">
            <a:spLocks/>
          </p:cNvSpPr>
          <p:nvPr/>
        </p:nvSpPr>
        <p:spPr>
          <a:xfrm>
            <a:off x="1741" y="164882"/>
            <a:ext cx="9144000" cy="563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LAND: 2015 – 2018 (GPM )</a:t>
            </a:r>
          </a:p>
        </p:txBody>
      </p:sp>
    </p:spTree>
    <p:extLst>
      <p:ext uri="{BB962C8B-B14F-4D97-AF65-F5344CB8AC3E}">
        <p14:creationId xmlns:p14="http://schemas.microsoft.com/office/powerpoint/2010/main" val="47032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CEBDDC7B-EA1B-2F4A-87E5-CBE9A99D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7240"/>
            <a:ext cx="7966075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18106-EDE5-DF4D-ABCF-3FDF41F0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9CC-7A0C-B04B-8D04-DFCA3664CC8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B6DCA-FCCA-F74F-9C58-31BCB6CACA7A}"/>
              </a:ext>
            </a:extLst>
          </p:cNvPr>
          <p:cNvSpPr txBox="1"/>
          <p:nvPr/>
        </p:nvSpPr>
        <p:spPr>
          <a:xfrm>
            <a:off x="4716272" y="2265680"/>
            <a:ext cx="268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  <a:alpha val="32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Ocean - TRMM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E82189-08CA-1449-890A-35E30AD5EFC1}"/>
              </a:ext>
            </a:extLst>
          </p:cNvPr>
          <p:cNvSpPr txBox="1">
            <a:spLocks/>
          </p:cNvSpPr>
          <p:nvPr/>
        </p:nvSpPr>
        <p:spPr>
          <a:xfrm>
            <a:off x="432434" y="5582896"/>
            <a:ext cx="8620126" cy="1138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Non-PMW distribution appears to be shifted to the left  i.e. towards lower values. This is as expected due to the interpolation of  PMW precipitation with  lower weights.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77AF14-C488-FB48-B315-BA1592C25FA3}"/>
              </a:ext>
            </a:extLst>
          </p:cNvPr>
          <p:cNvSpPr txBox="1">
            <a:spLocks/>
          </p:cNvSpPr>
          <p:nvPr/>
        </p:nvSpPr>
        <p:spPr>
          <a:xfrm>
            <a:off x="1741" y="164882"/>
            <a:ext cx="9144000" cy="563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Spectrum of precipitation rates : 2010 </a:t>
            </a:r>
          </a:p>
        </p:txBody>
      </p:sp>
    </p:spTree>
    <p:extLst>
      <p:ext uri="{BB962C8B-B14F-4D97-AF65-F5344CB8AC3E}">
        <p14:creationId xmlns:p14="http://schemas.microsoft.com/office/powerpoint/2010/main" val="2107338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3172</TotalTime>
  <Words>745</Words>
  <Application>Microsoft Macintosh PowerPoint</Application>
  <PresentationFormat>On-screen Show (4:3)</PresentationFormat>
  <Paragraphs>133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IMERG Precipitation Rate Distribution</vt:lpstr>
      <vt:lpstr>Motivation</vt:lpstr>
      <vt:lpstr>Methodology </vt:lpstr>
      <vt:lpstr>PowerPoint Presentation</vt:lpstr>
      <vt:lpstr> Extras!!!</vt:lpstr>
      <vt:lpstr>PowerPoint Presentation</vt:lpstr>
      <vt:lpstr> Extras!!!</vt:lpstr>
      <vt:lpstr> Extras!!!</vt:lpstr>
      <vt:lpstr>PowerPoint Presentation</vt:lpstr>
      <vt:lpstr>Summary</vt:lpstr>
      <vt:lpstr>Thank you! &amp; Questions?</vt:lpstr>
      <vt:lpstr> Extras – Slides!</vt:lpstr>
      <vt:lpstr>OCEAN: 2010 – 2018 (TRMM + GPM )</vt:lpstr>
      <vt:lpstr> Extras!!!</vt:lpstr>
      <vt:lpstr>PowerPoint Presentation</vt:lpstr>
      <vt:lpstr>PowerPoint Presentation</vt:lpstr>
      <vt:lpstr>PowerPoint Presentation</vt:lpstr>
      <vt:lpstr>PowerPoint Presentation</vt:lpstr>
      <vt:lpstr>CPEX Mission – June 06th 2017</vt:lpstr>
      <vt:lpstr>CPEX Mission – June 10th 2017</vt:lpstr>
      <vt:lpstr>CPEX Mission – June 10th 2017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Manikandan Rajagopal</dc:creator>
  <cp:lastModifiedBy>Manikandan Rajagopal</cp:lastModifiedBy>
  <cp:revision>255</cp:revision>
  <dcterms:created xsi:type="dcterms:W3CDTF">2019-09-08T16:01:49Z</dcterms:created>
  <dcterms:modified xsi:type="dcterms:W3CDTF">2019-09-10T22:09:32Z</dcterms:modified>
</cp:coreProperties>
</file>