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5" r:id="rId1"/>
  </p:sldMasterIdLst>
  <p:notesMasterIdLst>
    <p:notesMasterId r:id="rId26"/>
  </p:notesMasterIdLst>
  <p:sldIdLst>
    <p:sldId id="306" r:id="rId2"/>
    <p:sldId id="390" r:id="rId3"/>
    <p:sldId id="327" r:id="rId4"/>
    <p:sldId id="319" r:id="rId5"/>
    <p:sldId id="329" r:id="rId6"/>
    <p:sldId id="293" r:id="rId7"/>
    <p:sldId id="396" r:id="rId8"/>
    <p:sldId id="400" r:id="rId9"/>
    <p:sldId id="359" r:id="rId10"/>
    <p:sldId id="361" r:id="rId11"/>
    <p:sldId id="368" r:id="rId12"/>
    <p:sldId id="399" r:id="rId13"/>
    <p:sldId id="401" r:id="rId14"/>
    <p:sldId id="347" r:id="rId15"/>
    <p:sldId id="370" r:id="rId16"/>
    <p:sldId id="371" r:id="rId17"/>
    <p:sldId id="377" r:id="rId18"/>
    <p:sldId id="372" r:id="rId19"/>
    <p:sldId id="378" r:id="rId20"/>
    <p:sldId id="398" r:id="rId21"/>
    <p:sldId id="354" r:id="rId22"/>
    <p:sldId id="376" r:id="rId23"/>
    <p:sldId id="393" r:id="rId24"/>
    <p:sldId id="385"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FC79"/>
    <a:srgbClr val="1BADFF"/>
    <a:srgbClr val="0878FF"/>
    <a:srgbClr val="0432FF"/>
    <a:srgbClr val="76D6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94"/>
    <p:restoredTop sz="93133"/>
  </p:normalViewPr>
  <p:slideViewPr>
    <p:cSldViewPr snapToGrid="0" snapToObjects="1">
      <p:cViewPr varScale="1">
        <p:scale>
          <a:sx n="170" d="100"/>
          <a:sy n="170" d="100"/>
        </p:scale>
        <p:origin x="114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B3AAF7-0841-9B44-9BB6-CD5C7986C70E}" type="datetimeFigureOut">
              <a:rPr lang="en-US" smtClean="0"/>
              <a:t>9/9/19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3D052-42E5-9749-B9F3-07632A03A2B1}" type="slidenum">
              <a:rPr lang="en-US" smtClean="0"/>
              <a:t>‹N›</a:t>
            </a:fld>
            <a:endParaRPr lang="en-US"/>
          </a:p>
        </p:txBody>
      </p:sp>
    </p:spTree>
    <p:extLst>
      <p:ext uri="{BB962C8B-B14F-4D97-AF65-F5344CB8AC3E}">
        <p14:creationId xmlns:p14="http://schemas.microsoft.com/office/powerpoint/2010/main" val="20004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BC73D052-42E5-9749-B9F3-07632A03A2B1}" type="slidenum">
              <a:rPr lang="en-US" smtClean="0"/>
              <a:t>2</a:t>
            </a:fld>
            <a:endParaRPr lang="en-US"/>
          </a:p>
        </p:txBody>
      </p:sp>
    </p:spTree>
    <p:extLst>
      <p:ext uri="{BB962C8B-B14F-4D97-AF65-F5344CB8AC3E}">
        <p14:creationId xmlns:p14="http://schemas.microsoft.com/office/powerpoint/2010/main" val="3919812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Not filtering precipitation, even the worse case shows a pattern</a:t>
            </a:r>
          </a:p>
        </p:txBody>
      </p:sp>
      <p:sp>
        <p:nvSpPr>
          <p:cNvPr id="4" name="Segnaposto numero diapositiva 3"/>
          <p:cNvSpPr>
            <a:spLocks noGrp="1"/>
          </p:cNvSpPr>
          <p:nvPr>
            <p:ph type="sldNum" sz="quarter" idx="5"/>
          </p:nvPr>
        </p:nvSpPr>
        <p:spPr/>
        <p:txBody>
          <a:bodyPr/>
          <a:lstStyle/>
          <a:p>
            <a:fld id="{BC73D052-42E5-9749-B9F3-07632A03A2B1}" type="slidenum">
              <a:rPr lang="en-US" smtClean="0"/>
              <a:t>23</a:t>
            </a:fld>
            <a:endParaRPr lang="en-US"/>
          </a:p>
        </p:txBody>
      </p:sp>
    </p:spTree>
    <p:extLst>
      <p:ext uri="{BB962C8B-B14F-4D97-AF65-F5344CB8AC3E}">
        <p14:creationId xmlns:p14="http://schemas.microsoft.com/office/powerpoint/2010/main" val="3830623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BC73D052-42E5-9749-B9F3-07632A03A2B1}" type="slidenum">
              <a:rPr lang="en-US" smtClean="0"/>
              <a:t>3</a:t>
            </a:fld>
            <a:endParaRPr lang="en-US"/>
          </a:p>
        </p:txBody>
      </p:sp>
    </p:spTree>
    <p:extLst>
      <p:ext uri="{BB962C8B-B14F-4D97-AF65-F5344CB8AC3E}">
        <p14:creationId xmlns:p14="http://schemas.microsoft.com/office/powerpoint/2010/main" val="3594034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BC73D052-42E5-9749-B9F3-07632A03A2B1}" type="slidenum">
              <a:rPr lang="en-US" smtClean="0"/>
              <a:t>6</a:t>
            </a:fld>
            <a:endParaRPr lang="en-US"/>
          </a:p>
        </p:txBody>
      </p:sp>
    </p:spTree>
    <p:extLst>
      <p:ext uri="{BB962C8B-B14F-4D97-AF65-F5344CB8AC3E}">
        <p14:creationId xmlns:p14="http://schemas.microsoft.com/office/powerpoint/2010/main" val="2765246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BC73D052-42E5-9749-B9F3-07632A03A2B1}" type="slidenum">
              <a:rPr lang="en-US" smtClean="0"/>
              <a:t>7</a:t>
            </a:fld>
            <a:endParaRPr lang="en-US"/>
          </a:p>
        </p:txBody>
      </p:sp>
    </p:spTree>
    <p:extLst>
      <p:ext uri="{BB962C8B-B14F-4D97-AF65-F5344CB8AC3E}">
        <p14:creationId xmlns:p14="http://schemas.microsoft.com/office/powerpoint/2010/main" val="2642820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BC73D052-42E5-9749-B9F3-07632A03A2B1}" type="slidenum">
              <a:rPr lang="en-US" smtClean="0"/>
              <a:t>10</a:t>
            </a:fld>
            <a:endParaRPr lang="en-US"/>
          </a:p>
        </p:txBody>
      </p:sp>
    </p:spTree>
    <p:extLst>
      <p:ext uri="{BB962C8B-B14F-4D97-AF65-F5344CB8AC3E}">
        <p14:creationId xmlns:p14="http://schemas.microsoft.com/office/powerpoint/2010/main" val="3221207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BC73D052-42E5-9749-B9F3-07632A03A2B1}" type="slidenum">
              <a:rPr lang="en-US" smtClean="0"/>
              <a:t>12</a:t>
            </a:fld>
            <a:endParaRPr lang="en-US"/>
          </a:p>
        </p:txBody>
      </p:sp>
    </p:spTree>
    <p:extLst>
      <p:ext uri="{BB962C8B-B14F-4D97-AF65-F5344CB8AC3E}">
        <p14:creationId xmlns:p14="http://schemas.microsoft.com/office/powerpoint/2010/main" val="2284497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Since low T2m and TPW are not super represented on the DPR database, we will try to run GPROF using only MRMS database over all surfaces (included in this case coast that seems to be better represented)</a:t>
            </a:r>
          </a:p>
        </p:txBody>
      </p:sp>
      <p:sp>
        <p:nvSpPr>
          <p:cNvPr id="4" name="Segnaposto numero diapositiva 3"/>
          <p:cNvSpPr>
            <a:spLocks noGrp="1"/>
          </p:cNvSpPr>
          <p:nvPr>
            <p:ph type="sldNum" sz="quarter" idx="5"/>
          </p:nvPr>
        </p:nvSpPr>
        <p:spPr/>
        <p:txBody>
          <a:bodyPr/>
          <a:lstStyle/>
          <a:p>
            <a:fld id="{BC73D052-42E5-9749-B9F3-07632A03A2B1}" type="slidenum">
              <a:rPr lang="en-US" smtClean="0"/>
              <a:t>18</a:t>
            </a:fld>
            <a:endParaRPr lang="en-US"/>
          </a:p>
        </p:txBody>
      </p:sp>
    </p:spTree>
    <p:extLst>
      <p:ext uri="{BB962C8B-B14F-4D97-AF65-F5344CB8AC3E}">
        <p14:creationId xmlns:p14="http://schemas.microsoft.com/office/powerpoint/2010/main" val="376420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BC73D052-42E5-9749-B9F3-07632A03A2B1}" type="slidenum">
              <a:rPr lang="en-US" smtClean="0"/>
              <a:t>20</a:t>
            </a:fld>
            <a:endParaRPr lang="en-US"/>
          </a:p>
        </p:txBody>
      </p:sp>
    </p:spTree>
    <p:extLst>
      <p:ext uri="{BB962C8B-B14F-4D97-AF65-F5344CB8AC3E}">
        <p14:creationId xmlns:p14="http://schemas.microsoft.com/office/powerpoint/2010/main" val="3403883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BC73D052-42E5-9749-B9F3-07632A03A2B1}" type="slidenum">
              <a:rPr lang="en-US" smtClean="0"/>
              <a:t>22</a:t>
            </a:fld>
            <a:endParaRPr lang="en-US"/>
          </a:p>
        </p:txBody>
      </p:sp>
    </p:spTree>
    <p:extLst>
      <p:ext uri="{BB962C8B-B14F-4D97-AF65-F5344CB8AC3E}">
        <p14:creationId xmlns:p14="http://schemas.microsoft.com/office/powerpoint/2010/main" val="3950938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1C14E2-AC5C-E84D-8C7C-2BD6B4BC51D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E2883E22-F4A7-0A49-8781-B769A663EC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CAB6FB07-921F-8B42-9E36-0560C0481918}"/>
              </a:ext>
            </a:extLst>
          </p:cNvPr>
          <p:cNvSpPr>
            <a:spLocks noGrp="1"/>
          </p:cNvSpPr>
          <p:nvPr>
            <p:ph type="dt" sz="half" idx="10"/>
          </p:nvPr>
        </p:nvSpPr>
        <p:spPr/>
        <p:txBody>
          <a:bodyPr/>
          <a:lstStyle/>
          <a:p>
            <a:fld id="{4F65FD12-4AF6-F04D-ADE3-3BA553BCAF0C}" type="datetime1">
              <a:rPr lang="it-IT" smtClean="0"/>
              <a:t>09/09/19</a:t>
            </a:fld>
            <a:endParaRPr lang="it-IT"/>
          </a:p>
        </p:txBody>
      </p:sp>
      <p:sp>
        <p:nvSpPr>
          <p:cNvPr id="5" name="Segnaposto piè di pagina 4">
            <a:extLst>
              <a:ext uri="{FF2B5EF4-FFF2-40B4-BE49-F238E27FC236}">
                <a16:creationId xmlns:a16="http://schemas.microsoft.com/office/drawing/2014/main" id="{876E4F8D-3472-0E4A-A729-CD28F62FB8EB}"/>
              </a:ext>
            </a:extLst>
          </p:cNvPr>
          <p:cNvSpPr>
            <a:spLocks noGrp="1"/>
          </p:cNvSpPr>
          <p:nvPr>
            <p:ph type="ftr" sz="quarter" idx="11"/>
          </p:nvPr>
        </p:nvSpPr>
        <p:spPr/>
        <p:txBody>
          <a:bodyPr/>
          <a:lstStyle/>
          <a:p>
            <a:r>
              <a:rPr lang="it-IT"/>
              <a:t>Land Surface WG - 11 September 2019</a:t>
            </a:r>
          </a:p>
        </p:txBody>
      </p:sp>
      <p:sp>
        <p:nvSpPr>
          <p:cNvPr id="6" name="Segnaposto numero diapositiva 5">
            <a:extLst>
              <a:ext uri="{FF2B5EF4-FFF2-40B4-BE49-F238E27FC236}">
                <a16:creationId xmlns:a16="http://schemas.microsoft.com/office/drawing/2014/main" id="{2B1B89D7-0286-4E47-AC0C-C2A186F2F507}"/>
              </a:ext>
            </a:extLst>
          </p:cNvPr>
          <p:cNvSpPr>
            <a:spLocks noGrp="1"/>
          </p:cNvSpPr>
          <p:nvPr>
            <p:ph type="sldNum" sz="quarter" idx="12"/>
          </p:nvPr>
        </p:nvSpPr>
        <p:spPr/>
        <p:txBody>
          <a:bodyPr/>
          <a:lstStyle/>
          <a:p>
            <a:fld id="{E82A2BB0-E287-AC45-9235-98048163D0D0}" type="slidenum">
              <a:rPr lang="it-IT" smtClean="0"/>
              <a:t>‹N›</a:t>
            </a:fld>
            <a:endParaRPr lang="it-IT"/>
          </a:p>
        </p:txBody>
      </p:sp>
    </p:spTree>
    <p:extLst>
      <p:ext uri="{BB962C8B-B14F-4D97-AF65-F5344CB8AC3E}">
        <p14:creationId xmlns:p14="http://schemas.microsoft.com/office/powerpoint/2010/main" val="757549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8823E7-0087-1B4B-AAEE-57D73BEAC5D0}"/>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C92EB8DE-52B8-6F46-B082-A0CCCE4BB93C}"/>
              </a:ext>
            </a:extLst>
          </p:cNvPr>
          <p:cNvSpPr>
            <a:spLocks noGrp="1"/>
          </p:cNvSpPr>
          <p:nvPr>
            <p:ph type="body" orient="vert" idx="1"/>
          </p:nvPr>
        </p:nvSpPr>
        <p:spPr/>
        <p:txBody>
          <a:bodyPr vert="eaVert"/>
          <a:lstStyle/>
          <a:p>
            <a:r>
              <a:rPr lang="it-IT"/>
              <a:t>Modifica gli stili del testo dello schema
Secondo livello
Terzo livello
Quarto livello
Quinto livello</a:t>
            </a:r>
            <a:endParaRPr lang="en-US"/>
          </a:p>
        </p:txBody>
      </p:sp>
      <p:sp>
        <p:nvSpPr>
          <p:cNvPr id="4" name="Segnaposto data 3">
            <a:extLst>
              <a:ext uri="{FF2B5EF4-FFF2-40B4-BE49-F238E27FC236}">
                <a16:creationId xmlns:a16="http://schemas.microsoft.com/office/drawing/2014/main" id="{3B004ED7-0141-304D-9239-F697655269CF}"/>
              </a:ext>
            </a:extLst>
          </p:cNvPr>
          <p:cNvSpPr>
            <a:spLocks noGrp="1"/>
          </p:cNvSpPr>
          <p:nvPr>
            <p:ph type="dt" sz="half" idx="10"/>
          </p:nvPr>
        </p:nvSpPr>
        <p:spPr/>
        <p:txBody>
          <a:bodyPr/>
          <a:lstStyle/>
          <a:p>
            <a:fld id="{AE488D87-725C-8046-AFDB-6E0C4350A2BD}" type="datetime1">
              <a:rPr lang="it-IT" smtClean="0"/>
              <a:t>09/09/19</a:t>
            </a:fld>
            <a:endParaRPr lang="it-IT"/>
          </a:p>
        </p:txBody>
      </p:sp>
      <p:sp>
        <p:nvSpPr>
          <p:cNvPr id="5" name="Segnaposto piè di pagina 4">
            <a:extLst>
              <a:ext uri="{FF2B5EF4-FFF2-40B4-BE49-F238E27FC236}">
                <a16:creationId xmlns:a16="http://schemas.microsoft.com/office/drawing/2014/main" id="{A2757DCE-3577-D048-9EC6-90B32A4CFC41}"/>
              </a:ext>
            </a:extLst>
          </p:cNvPr>
          <p:cNvSpPr>
            <a:spLocks noGrp="1"/>
          </p:cNvSpPr>
          <p:nvPr>
            <p:ph type="ftr" sz="quarter" idx="11"/>
          </p:nvPr>
        </p:nvSpPr>
        <p:spPr/>
        <p:txBody>
          <a:bodyPr/>
          <a:lstStyle/>
          <a:p>
            <a:r>
              <a:rPr lang="it-IT"/>
              <a:t>Land Surface WG - 11 September 2019</a:t>
            </a:r>
          </a:p>
        </p:txBody>
      </p:sp>
      <p:sp>
        <p:nvSpPr>
          <p:cNvPr id="6" name="Segnaposto numero diapositiva 5">
            <a:extLst>
              <a:ext uri="{FF2B5EF4-FFF2-40B4-BE49-F238E27FC236}">
                <a16:creationId xmlns:a16="http://schemas.microsoft.com/office/drawing/2014/main" id="{FEA2855D-B06C-A546-AEE0-B3E639654A6B}"/>
              </a:ext>
            </a:extLst>
          </p:cNvPr>
          <p:cNvSpPr>
            <a:spLocks noGrp="1"/>
          </p:cNvSpPr>
          <p:nvPr>
            <p:ph type="sldNum" sz="quarter" idx="12"/>
          </p:nvPr>
        </p:nvSpPr>
        <p:spPr/>
        <p:txBody>
          <a:bodyPr/>
          <a:lstStyle/>
          <a:p>
            <a:fld id="{E82A2BB0-E287-AC45-9235-98048163D0D0}" type="slidenum">
              <a:rPr lang="it-IT" smtClean="0"/>
              <a:t>‹N›</a:t>
            </a:fld>
            <a:endParaRPr lang="it-IT"/>
          </a:p>
        </p:txBody>
      </p:sp>
    </p:spTree>
    <p:extLst>
      <p:ext uri="{BB962C8B-B14F-4D97-AF65-F5344CB8AC3E}">
        <p14:creationId xmlns:p14="http://schemas.microsoft.com/office/powerpoint/2010/main" val="389217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380BBC1-0B04-3447-B011-431358B9F57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EB6C55C6-96AA-3B46-9C6C-6D4EF30FC690}"/>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endParaRPr lang="en-US"/>
          </a:p>
        </p:txBody>
      </p:sp>
      <p:sp>
        <p:nvSpPr>
          <p:cNvPr id="4" name="Segnaposto data 3">
            <a:extLst>
              <a:ext uri="{FF2B5EF4-FFF2-40B4-BE49-F238E27FC236}">
                <a16:creationId xmlns:a16="http://schemas.microsoft.com/office/drawing/2014/main" id="{B510F8EA-A35A-5D41-AC26-3566DC78E9EF}"/>
              </a:ext>
            </a:extLst>
          </p:cNvPr>
          <p:cNvSpPr>
            <a:spLocks noGrp="1"/>
          </p:cNvSpPr>
          <p:nvPr>
            <p:ph type="dt" sz="half" idx="10"/>
          </p:nvPr>
        </p:nvSpPr>
        <p:spPr/>
        <p:txBody>
          <a:bodyPr/>
          <a:lstStyle/>
          <a:p>
            <a:fld id="{8396BC8C-945B-D944-8071-DCC2FB973B66}" type="datetime1">
              <a:rPr lang="it-IT" smtClean="0"/>
              <a:t>09/09/19</a:t>
            </a:fld>
            <a:endParaRPr lang="it-IT"/>
          </a:p>
        </p:txBody>
      </p:sp>
      <p:sp>
        <p:nvSpPr>
          <p:cNvPr id="5" name="Segnaposto piè di pagina 4">
            <a:extLst>
              <a:ext uri="{FF2B5EF4-FFF2-40B4-BE49-F238E27FC236}">
                <a16:creationId xmlns:a16="http://schemas.microsoft.com/office/drawing/2014/main" id="{0EDF08C3-57C1-0C4B-8005-35C4D0FB26F7}"/>
              </a:ext>
            </a:extLst>
          </p:cNvPr>
          <p:cNvSpPr>
            <a:spLocks noGrp="1"/>
          </p:cNvSpPr>
          <p:nvPr>
            <p:ph type="ftr" sz="quarter" idx="11"/>
          </p:nvPr>
        </p:nvSpPr>
        <p:spPr/>
        <p:txBody>
          <a:bodyPr/>
          <a:lstStyle/>
          <a:p>
            <a:r>
              <a:rPr lang="it-IT"/>
              <a:t>Land Surface WG - 11 September 2019</a:t>
            </a:r>
          </a:p>
        </p:txBody>
      </p:sp>
      <p:sp>
        <p:nvSpPr>
          <p:cNvPr id="6" name="Segnaposto numero diapositiva 5">
            <a:extLst>
              <a:ext uri="{FF2B5EF4-FFF2-40B4-BE49-F238E27FC236}">
                <a16:creationId xmlns:a16="http://schemas.microsoft.com/office/drawing/2014/main" id="{77793091-67E0-9947-88C1-3E8D8CDB2AFC}"/>
              </a:ext>
            </a:extLst>
          </p:cNvPr>
          <p:cNvSpPr>
            <a:spLocks noGrp="1"/>
          </p:cNvSpPr>
          <p:nvPr>
            <p:ph type="sldNum" sz="quarter" idx="12"/>
          </p:nvPr>
        </p:nvSpPr>
        <p:spPr/>
        <p:txBody>
          <a:bodyPr/>
          <a:lstStyle/>
          <a:p>
            <a:fld id="{E82A2BB0-E287-AC45-9235-98048163D0D0}" type="slidenum">
              <a:rPr lang="it-IT" smtClean="0"/>
              <a:t>‹N›</a:t>
            </a:fld>
            <a:endParaRPr lang="it-IT"/>
          </a:p>
        </p:txBody>
      </p:sp>
    </p:spTree>
    <p:extLst>
      <p:ext uri="{BB962C8B-B14F-4D97-AF65-F5344CB8AC3E}">
        <p14:creationId xmlns:p14="http://schemas.microsoft.com/office/powerpoint/2010/main" val="3586819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F524D3-4C57-364B-91C4-CFA03D3430B7}"/>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85A308DE-20F0-BE45-9616-594AAB1F25FF}"/>
              </a:ext>
            </a:extLst>
          </p:cNvPr>
          <p:cNvSpPr>
            <a:spLocks noGrp="1"/>
          </p:cNvSpPr>
          <p:nvPr>
            <p:ph idx="1"/>
          </p:nvPr>
        </p:nvSpPr>
        <p:spPr/>
        <p:txBody>
          <a:bodyPr/>
          <a:lstStyle/>
          <a:p>
            <a:r>
              <a:rPr lang="it-IT"/>
              <a:t>Modifica gli stili del testo dello schema
Secondo livello
Terzo livello
Quarto livello
Quinto livello</a:t>
            </a:r>
            <a:endParaRPr lang="en-US"/>
          </a:p>
        </p:txBody>
      </p:sp>
      <p:sp>
        <p:nvSpPr>
          <p:cNvPr id="4" name="Segnaposto data 3">
            <a:extLst>
              <a:ext uri="{FF2B5EF4-FFF2-40B4-BE49-F238E27FC236}">
                <a16:creationId xmlns:a16="http://schemas.microsoft.com/office/drawing/2014/main" id="{6B8D557A-A64A-3949-AE24-006EC4D2DC62}"/>
              </a:ext>
            </a:extLst>
          </p:cNvPr>
          <p:cNvSpPr>
            <a:spLocks noGrp="1"/>
          </p:cNvSpPr>
          <p:nvPr>
            <p:ph type="dt" sz="half" idx="10"/>
          </p:nvPr>
        </p:nvSpPr>
        <p:spPr/>
        <p:txBody>
          <a:bodyPr/>
          <a:lstStyle/>
          <a:p>
            <a:fld id="{B9887606-9D9C-DD43-90C6-994E3670C736}" type="datetime1">
              <a:rPr lang="it-IT" smtClean="0"/>
              <a:t>09/09/19</a:t>
            </a:fld>
            <a:endParaRPr lang="it-IT"/>
          </a:p>
        </p:txBody>
      </p:sp>
      <p:sp>
        <p:nvSpPr>
          <p:cNvPr id="5" name="Segnaposto piè di pagina 4">
            <a:extLst>
              <a:ext uri="{FF2B5EF4-FFF2-40B4-BE49-F238E27FC236}">
                <a16:creationId xmlns:a16="http://schemas.microsoft.com/office/drawing/2014/main" id="{37DF1E1D-6399-0A4A-B3CB-4F1475A4ECAB}"/>
              </a:ext>
            </a:extLst>
          </p:cNvPr>
          <p:cNvSpPr>
            <a:spLocks noGrp="1"/>
          </p:cNvSpPr>
          <p:nvPr>
            <p:ph type="ftr" sz="quarter" idx="11"/>
          </p:nvPr>
        </p:nvSpPr>
        <p:spPr/>
        <p:txBody>
          <a:bodyPr/>
          <a:lstStyle/>
          <a:p>
            <a:r>
              <a:rPr lang="it-IT"/>
              <a:t>Land Surface WG - 11 September 2019</a:t>
            </a:r>
          </a:p>
        </p:txBody>
      </p:sp>
      <p:sp>
        <p:nvSpPr>
          <p:cNvPr id="6" name="Segnaposto numero diapositiva 5">
            <a:extLst>
              <a:ext uri="{FF2B5EF4-FFF2-40B4-BE49-F238E27FC236}">
                <a16:creationId xmlns:a16="http://schemas.microsoft.com/office/drawing/2014/main" id="{F466F182-93F9-B141-9782-96275F8986C1}"/>
              </a:ext>
            </a:extLst>
          </p:cNvPr>
          <p:cNvSpPr>
            <a:spLocks noGrp="1"/>
          </p:cNvSpPr>
          <p:nvPr>
            <p:ph type="sldNum" sz="quarter" idx="12"/>
          </p:nvPr>
        </p:nvSpPr>
        <p:spPr/>
        <p:txBody>
          <a:bodyPr/>
          <a:lstStyle/>
          <a:p>
            <a:fld id="{E82A2BB0-E287-AC45-9235-98048163D0D0}" type="slidenum">
              <a:rPr lang="it-IT" smtClean="0"/>
              <a:t>‹N›</a:t>
            </a:fld>
            <a:endParaRPr lang="it-IT"/>
          </a:p>
        </p:txBody>
      </p:sp>
    </p:spTree>
    <p:extLst>
      <p:ext uri="{BB962C8B-B14F-4D97-AF65-F5344CB8AC3E}">
        <p14:creationId xmlns:p14="http://schemas.microsoft.com/office/powerpoint/2010/main" val="94911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3DCD3A-C828-9C4A-A771-9C9CFCF434B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E003A8A7-38A2-DA46-9D93-E58E400C4B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endParaRPr lang="en-US"/>
          </a:p>
        </p:txBody>
      </p:sp>
      <p:sp>
        <p:nvSpPr>
          <p:cNvPr id="4" name="Segnaposto data 3">
            <a:extLst>
              <a:ext uri="{FF2B5EF4-FFF2-40B4-BE49-F238E27FC236}">
                <a16:creationId xmlns:a16="http://schemas.microsoft.com/office/drawing/2014/main" id="{83BACB03-864B-084A-83F9-DD1DEA85DD42}"/>
              </a:ext>
            </a:extLst>
          </p:cNvPr>
          <p:cNvSpPr>
            <a:spLocks noGrp="1"/>
          </p:cNvSpPr>
          <p:nvPr>
            <p:ph type="dt" sz="half" idx="10"/>
          </p:nvPr>
        </p:nvSpPr>
        <p:spPr/>
        <p:txBody>
          <a:bodyPr/>
          <a:lstStyle/>
          <a:p>
            <a:fld id="{CE6CA5C2-65D4-ED4A-AA01-58C8A750CF97}" type="datetime1">
              <a:rPr lang="it-IT" smtClean="0"/>
              <a:t>09/09/19</a:t>
            </a:fld>
            <a:endParaRPr lang="it-IT"/>
          </a:p>
        </p:txBody>
      </p:sp>
      <p:sp>
        <p:nvSpPr>
          <p:cNvPr id="5" name="Segnaposto piè di pagina 4">
            <a:extLst>
              <a:ext uri="{FF2B5EF4-FFF2-40B4-BE49-F238E27FC236}">
                <a16:creationId xmlns:a16="http://schemas.microsoft.com/office/drawing/2014/main" id="{D3A974FD-E318-F44E-8AA2-64CCB15D4122}"/>
              </a:ext>
            </a:extLst>
          </p:cNvPr>
          <p:cNvSpPr>
            <a:spLocks noGrp="1"/>
          </p:cNvSpPr>
          <p:nvPr>
            <p:ph type="ftr" sz="quarter" idx="11"/>
          </p:nvPr>
        </p:nvSpPr>
        <p:spPr/>
        <p:txBody>
          <a:bodyPr/>
          <a:lstStyle/>
          <a:p>
            <a:r>
              <a:rPr lang="it-IT"/>
              <a:t>Land Surface WG - 11 September 2019</a:t>
            </a:r>
          </a:p>
        </p:txBody>
      </p:sp>
      <p:sp>
        <p:nvSpPr>
          <p:cNvPr id="6" name="Segnaposto numero diapositiva 5">
            <a:extLst>
              <a:ext uri="{FF2B5EF4-FFF2-40B4-BE49-F238E27FC236}">
                <a16:creationId xmlns:a16="http://schemas.microsoft.com/office/drawing/2014/main" id="{FA4429DE-7F2A-9746-9859-166D21AF0C37}"/>
              </a:ext>
            </a:extLst>
          </p:cNvPr>
          <p:cNvSpPr>
            <a:spLocks noGrp="1"/>
          </p:cNvSpPr>
          <p:nvPr>
            <p:ph type="sldNum" sz="quarter" idx="12"/>
          </p:nvPr>
        </p:nvSpPr>
        <p:spPr/>
        <p:txBody>
          <a:bodyPr/>
          <a:lstStyle/>
          <a:p>
            <a:fld id="{E82A2BB0-E287-AC45-9235-98048163D0D0}" type="slidenum">
              <a:rPr lang="it-IT" smtClean="0"/>
              <a:t>‹N›</a:t>
            </a:fld>
            <a:endParaRPr lang="it-IT"/>
          </a:p>
        </p:txBody>
      </p:sp>
    </p:spTree>
    <p:extLst>
      <p:ext uri="{BB962C8B-B14F-4D97-AF65-F5344CB8AC3E}">
        <p14:creationId xmlns:p14="http://schemas.microsoft.com/office/powerpoint/2010/main" val="2752699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2803B3-ACFE-BB47-8053-E54CBD351EEB}"/>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30A2592F-4C20-B44B-808C-109E5DB36298}"/>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endParaRPr lang="en-US"/>
          </a:p>
        </p:txBody>
      </p:sp>
      <p:sp>
        <p:nvSpPr>
          <p:cNvPr id="4" name="Segnaposto contenuto 3">
            <a:extLst>
              <a:ext uri="{FF2B5EF4-FFF2-40B4-BE49-F238E27FC236}">
                <a16:creationId xmlns:a16="http://schemas.microsoft.com/office/drawing/2014/main" id="{9BB9E783-653C-954A-9E2F-2928D476CC48}"/>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endParaRPr lang="en-US"/>
          </a:p>
        </p:txBody>
      </p:sp>
      <p:sp>
        <p:nvSpPr>
          <p:cNvPr id="5" name="Segnaposto data 4">
            <a:extLst>
              <a:ext uri="{FF2B5EF4-FFF2-40B4-BE49-F238E27FC236}">
                <a16:creationId xmlns:a16="http://schemas.microsoft.com/office/drawing/2014/main" id="{220A25AE-EC36-D444-9A73-68FD779EF26A}"/>
              </a:ext>
            </a:extLst>
          </p:cNvPr>
          <p:cNvSpPr>
            <a:spLocks noGrp="1"/>
          </p:cNvSpPr>
          <p:nvPr>
            <p:ph type="dt" sz="half" idx="10"/>
          </p:nvPr>
        </p:nvSpPr>
        <p:spPr/>
        <p:txBody>
          <a:bodyPr/>
          <a:lstStyle/>
          <a:p>
            <a:fld id="{AC74D24A-353E-D64A-9417-5CA84546DA5B}" type="datetime1">
              <a:rPr lang="it-IT" smtClean="0"/>
              <a:t>09/09/19</a:t>
            </a:fld>
            <a:endParaRPr lang="it-IT"/>
          </a:p>
        </p:txBody>
      </p:sp>
      <p:sp>
        <p:nvSpPr>
          <p:cNvPr id="6" name="Segnaposto piè di pagina 5">
            <a:extLst>
              <a:ext uri="{FF2B5EF4-FFF2-40B4-BE49-F238E27FC236}">
                <a16:creationId xmlns:a16="http://schemas.microsoft.com/office/drawing/2014/main" id="{CA26C7E7-D2C7-8B4E-85A4-64130141CA03}"/>
              </a:ext>
            </a:extLst>
          </p:cNvPr>
          <p:cNvSpPr>
            <a:spLocks noGrp="1"/>
          </p:cNvSpPr>
          <p:nvPr>
            <p:ph type="ftr" sz="quarter" idx="11"/>
          </p:nvPr>
        </p:nvSpPr>
        <p:spPr/>
        <p:txBody>
          <a:bodyPr/>
          <a:lstStyle/>
          <a:p>
            <a:r>
              <a:rPr lang="it-IT"/>
              <a:t>Land Surface WG - 11 September 2019</a:t>
            </a:r>
          </a:p>
        </p:txBody>
      </p:sp>
      <p:sp>
        <p:nvSpPr>
          <p:cNvPr id="7" name="Segnaposto numero diapositiva 6">
            <a:extLst>
              <a:ext uri="{FF2B5EF4-FFF2-40B4-BE49-F238E27FC236}">
                <a16:creationId xmlns:a16="http://schemas.microsoft.com/office/drawing/2014/main" id="{99469383-23BE-5249-8ACC-2C5CC39C3698}"/>
              </a:ext>
            </a:extLst>
          </p:cNvPr>
          <p:cNvSpPr>
            <a:spLocks noGrp="1"/>
          </p:cNvSpPr>
          <p:nvPr>
            <p:ph type="sldNum" sz="quarter" idx="12"/>
          </p:nvPr>
        </p:nvSpPr>
        <p:spPr/>
        <p:txBody>
          <a:bodyPr/>
          <a:lstStyle/>
          <a:p>
            <a:fld id="{E82A2BB0-E287-AC45-9235-98048163D0D0}" type="slidenum">
              <a:rPr lang="it-IT" smtClean="0"/>
              <a:t>‹N›</a:t>
            </a:fld>
            <a:endParaRPr lang="it-IT"/>
          </a:p>
        </p:txBody>
      </p:sp>
    </p:spTree>
    <p:extLst>
      <p:ext uri="{BB962C8B-B14F-4D97-AF65-F5344CB8AC3E}">
        <p14:creationId xmlns:p14="http://schemas.microsoft.com/office/powerpoint/2010/main" val="249738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13B70D-3D2C-5842-8DC7-9C0879715949}"/>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69AF1E3B-2516-264D-B691-EE7A624B3E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endParaRPr lang="en-US"/>
          </a:p>
        </p:txBody>
      </p:sp>
      <p:sp>
        <p:nvSpPr>
          <p:cNvPr id="4" name="Segnaposto contenuto 3">
            <a:extLst>
              <a:ext uri="{FF2B5EF4-FFF2-40B4-BE49-F238E27FC236}">
                <a16:creationId xmlns:a16="http://schemas.microsoft.com/office/drawing/2014/main" id="{397C202E-9625-6C4E-A992-A5608ABCE45A}"/>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endParaRPr lang="en-US"/>
          </a:p>
        </p:txBody>
      </p:sp>
      <p:sp>
        <p:nvSpPr>
          <p:cNvPr id="5" name="Segnaposto testo 4">
            <a:extLst>
              <a:ext uri="{FF2B5EF4-FFF2-40B4-BE49-F238E27FC236}">
                <a16:creationId xmlns:a16="http://schemas.microsoft.com/office/drawing/2014/main" id="{8CAB90C0-6E5E-0740-81A9-FC998D2C9E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endParaRPr lang="en-US"/>
          </a:p>
        </p:txBody>
      </p:sp>
      <p:sp>
        <p:nvSpPr>
          <p:cNvPr id="6" name="Segnaposto contenuto 5">
            <a:extLst>
              <a:ext uri="{FF2B5EF4-FFF2-40B4-BE49-F238E27FC236}">
                <a16:creationId xmlns:a16="http://schemas.microsoft.com/office/drawing/2014/main" id="{E195B862-8F49-E94B-9280-FBD43F83D76F}"/>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endParaRPr lang="en-US"/>
          </a:p>
        </p:txBody>
      </p:sp>
      <p:sp>
        <p:nvSpPr>
          <p:cNvPr id="7" name="Segnaposto data 6">
            <a:extLst>
              <a:ext uri="{FF2B5EF4-FFF2-40B4-BE49-F238E27FC236}">
                <a16:creationId xmlns:a16="http://schemas.microsoft.com/office/drawing/2014/main" id="{38B52942-1788-2643-A407-87116C1A96A8}"/>
              </a:ext>
            </a:extLst>
          </p:cNvPr>
          <p:cNvSpPr>
            <a:spLocks noGrp="1"/>
          </p:cNvSpPr>
          <p:nvPr>
            <p:ph type="dt" sz="half" idx="10"/>
          </p:nvPr>
        </p:nvSpPr>
        <p:spPr/>
        <p:txBody>
          <a:bodyPr/>
          <a:lstStyle/>
          <a:p>
            <a:fld id="{E54F6CAE-04CB-6A4D-A0BD-F71CC38AC7BC}" type="datetime1">
              <a:rPr lang="it-IT" smtClean="0"/>
              <a:t>09/09/19</a:t>
            </a:fld>
            <a:endParaRPr lang="it-IT"/>
          </a:p>
        </p:txBody>
      </p:sp>
      <p:sp>
        <p:nvSpPr>
          <p:cNvPr id="8" name="Segnaposto piè di pagina 7">
            <a:extLst>
              <a:ext uri="{FF2B5EF4-FFF2-40B4-BE49-F238E27FC236}">
                <a16:creationId xmlns:a16="http://schemas.microsoft.com/office/drawing/2014/main" id="{91A8BD9A-76BA-7F43-AC14-11CEBAE0400D}"/>
              </a:ext>
            </a:extLst>
          </p:cNvPr>
          <p:cNvSpPr>
            <a:spLocks noGrp="1"/>
          </p:cNvSpPr>
          <p:nvPr>
            <p:ph type="ftr" sz="quarter" idx="11"/>
          </p:nvPr>
        </p:nvSpPr>
        <p:spPr/>
        <p:txBody>
          <a:bodyPr/>
          <a:lstStyle/>
          <a:p>
            <a:r>
              <a:rPr lang="it-IT"/>
              <a:t>Land Surface WG - 11 September 2019</a:t>
            </a:r>
          </a:p>
        </p:txBody>
      </p:sp>
      <p:sp>
        <p:nvSpPr>
          <p:cNvPr id="9" name="Segnaposto numero diapositiva 8">
            <a:extLst>
              <a:ext uri="{FF2B5EF4-FFF2-40B4-BE49-F238E27FC236}">
                <a16:creationId xmlns:a16="http://schemas.microsoft.com/office/drawing/2014/main" id="{0D18B4BC-B05F-084D-A82E-8D83922314F2}"/>
              </a:ext>
            </a:extLst>
          </p:cNvPr>
          <p:cNvSpPr>
            <a:spLocks noGrp="1"/>
          </p:cNvSpPr>
          <p:nvPr>
            <p:ph type="sldNum" sz="quarter" idx="12"/>
          </p:nvPr>
        </p:nvSpPr>
        <p:spPr/>
        <p:txBody>
          <a:bodyPr/>
          <a:lstStyle/>
          <a:p>
            <a:fld id="{E82A2BB0-E287-AC45-9235-98048163D0D0}" type="slidenum">
              <a:rPr lang="it-IT" smtClean="0"/>
              <a:t>‹N›</a:t>
            </a:fld>
            <a:endParaRPr lang="it-IT"/>
          </a:p>
        </p:txBody>
      </p:sp>
    </p:spTree>
    <p:extLst>
      <p:ext uri="{BB962C8B-B14F-4D97-AF65-F5344CB8AC3E}">
        <p14:creationId xmlns:p14="http://schemas.microsoft.com/office/powerpoint/2010/main" val="3041729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D3AE91-291F-764C-9835-D5A3900384D2}"/>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01303108-2609-AE4C-866F-EA118673468C}"/>
              </a:ext>
            </a:extLst>
          </p:cNvPr>
          <p:cNvSpPr>
            <a:spLocks noGrp="1"/>
          </p:cNvSpPr>
          <p:nvPr>
            <p:ph type="dt" sz="half" idx="10"/>
          </p:nvPr>
        </p:nvSpPr>
        <p:spPr/>
        <p:txBody>
          <a:bodyPr/>
          <a:lstStyle/>
          <a:p>
            <a:fld id="{BCAB9374-4275-AD49-8131-4D9971F08DC7}" type="datetime1">
              <a:rPr lang="it-IT" smtClean="0"/>
              <a:t>09/09/19</a:t>
            </a:fld>
            <a:endParaRPr lang="it-IT"/>
          </a:p>
        </p:txBody>
      </p:sp>
      <p:sp>
        <p:nvSpPr>
          <p:cNvPr id="4" name="Segnaposto piè di pagina 3">
            <a:extLst>
              <a:ext uri="{FF2B5EF4-FFF2-40B4-BE49-F238E27FC236}">
                <a16:creationId xmlns:a16="http://schemas.microsoft.com/office/drawing/2014/main" id="{9E6A9235-B9A4-7D40-BD4A-D43A84B32B97}"/>
              </a:ext>
            </a:extLst>
          </p:cNvPr>
          <p:cNvSpPr>
            <a:spLocks noGrp="1"/>
          </p:cNvSpPr>
          <p:nvPr>
            <p:ph type="ftr" sz="quarter" idx="11"/>
          </p:nvPr>
        </p:nvSpPr>
        <p:spPr/>
        <p:txBody>
          <a:bodyPr/>
          <a:lstStyle/>
          <a:p>
            <a:r>
              <a:rPr lang="it-IT"/>
              <a:t>Land Surface WG - 11 September 2019</a:t>
            </a:r>
          </a:p>
        </p:txBody>
      </p:sp>
      <p:sp>
        <p:nvSpPr>
          <p:cNvPr id="5" name="Segnaposto numero diapositiva 4">
            <a:extLst>
              <a:ext uri="{FF2B5EF4-FFF2-40B4-BE49-F238E27FC236}">
                <a16:creationId xmlns:a16="http://schemas.microsoft.com/office/drawing/2014/main" id="{07CA049F-CF45-E04E-B3F8-9F315D445F0D}"/>
              </a:ext>
            </a:extLst>
          </p:cNvPr>
          <p:cNvSpPr>
            <a:spLocks noGrp="1"/>
          </p:cNvSpPr>
          <p:nvPr>
            <p:ph type="sldNum" sz="quarter" idx="12"/>
          </p:nvPr>
        </p:nvSpPr>
        <p:spPr/>
        <p:txBody>
          <a:bodyPr/>
          <a:lstStyle/>
          <a:p>
            <a:fld id="{E82A2BB0-E287-AC45-9235-98048163D0D0}" type="slidenum">
              <a:rPr lang="it-IT" smtClean="0"/>
              <a:t>‹N›</a:t>
            </a:fld>
            <a:endParaRPr lang="it-IT"/>
          </a:p>
        </p:txBody>
      </p:sp>
    </p:spTree>
    <p:extLst>
      <p:ext uri="{BB962C8B-B14F-4D97-AF65-F5344CB8AC3E}">
        <p14:creationId xmlns:p14="http://schemas.microsoft.com/office/powerpoint/2010/main" val="1260854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FECCB6E-5375-3248-87E1-8E91F5E084BB}"/>
              </a:ext>
            </a:extLst>
          </p:cNvPr>
          <p:cNvSpPr>
            <a:spLocks noGrp="1"/>
          </p:cNvSpPr>
          <p:nvPr>
            <p:ph type="dt" sz="half" idx="10"/>
          </p:nvPr>
        </p:nvSpPr>
        <p:spPr/>
        <p:txBody>
          <a:bodyPr/>
          <a:lstStyle/>
          <a:p>
            <a:fld id="{099210FF-9FFD-5740-A736-45C1DD7BA1C7}" type="datetime1">
              <a:rPr lang="it-IT" smtClean="0"/>
              <a:t>09/09/19</a:t>
            </a:fld>
            <a:endParaRPr lang="it-IT"/>
          </a:p>
        </p:txBody>
      </p:sp>
      <p:sp>
        <p:nvSpPr>
          <p:cNvPr id="3" name="Segnaposto piè di pagina 2">
            <a:extLst>
              <a:ext uri="{FF2B5EF4-FFF2-40B4-BE49-F238E27FC236}">
                <a16:creationId xmlns:a16="http://schemas.microsoft.com/office/drawing/2014/main" id="{D270F7AB-207B-0A4F-B0FA-89A5002D9CC2}"/>
              </a:ext>
            </a:extLst>
          </p:cNvPr>
          <p:cNvSpPr>
            <a:spLocks noGrp="1"/>
          </p:cNvSpPr>
          <p:nvPr>
            <p:ph type="ftr" sz="quarter" idx="11"/>
          </p:nvPr>
        </p:nvSpPr>
        <p:spPr/>
        <p:txBody>
          <a:bodyPr/>
          <a:lstStyle/>
          <a:p>
            <a:r>
              <a:rPr lang="it-IT"/>
              <a:t>Land Surface WG - 11 September 2019</a:t>
            </a:r>
          </a:p>
        </p:txBody>
      </p:sp>
      <p:sp>
        <p:nvSpPr>
          <p:cNvPr id="4" name="Segnaposto numero diapositiva 3">
            <a:extLst>
              <a:ext uri="{FF2B5EF4-FFF2-40B4-BE49-F238E27FC236}">
                <a16:creationId xmlns:a16="http://schemas.microsoft.com/office/drawing/2014/main" id="{6613F730-E055-DA4F-957F-3FBD62595FE2}"/>
              </a:ext>
            </a:extLst>
          </p:cNvPr>
          <p:cNvSpPr>
            <a:spLocks noGrp="1"/>
          </p:cNvSpPr>
          <p:nvPr>
            <p:ph type="sldNum" sz="quarter" idx="12"/>
          </p:nvPr>
        </p:nvSpPr>
        <p:spPr/>
        <p:txBody>
          <a:bodyPr/>
          <a:lstStyle/>
          <a:p>
            <a:fld id="{E82A2BB0-E287-AC45-9235-98048163D0D0}" type="slidenum">
              <a:rPr lang="it-IT" smtClean="0"/>
              <a:t>‹N›</a:t>
            </a:fld>
            <a:endParaRPr lang="it-IT"/>
          </a:p>
        </p:txBody>
      </p:sp>
    </p:spTree>
    <p:extLst>
      <p:ext uri="{BB962C8B-B14F-4D97-AF65-F5344CB8AC3E}">
        <p14:creationId xmlns:p14="http://schemas.microsoft.com/office/powerpoint/2010/main" val="843777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BD494F-71B2-3946-A5B8-3008D36BF54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B47D2588-7070-5943-A6A5-38552436D0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endParaRPr lang="en-US"/>
          </a:p>
        </p:txBody>
      </p:sp>
      <p:sp>
        <p:nvSpPr>
          <p:cNvPr id="4" name="Segnaposto testo 3">
            <a:extLst>
              <a:ext uri="{FF2B5EF4-FFF2-40B4-BE49-F238E27FC236}">
                <a16:creationId xmlns:a16="http://schemas.microsoft.com/office/drawing/2014/main" id="{1F45A4B9-968A-9C46-84E6-ABEA4A378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endParaRPr lang="en-US"/>
          </a:p>
        </p:txBody>
      </p:sp>
      <p:sp>
        <p:nvSpPr>
          <p:cNvPr id="5" name="Segnaposto data 4">
            <a:extLst>
              <a:ext uri="{FF2B5EF4-FFF2-40B4-BE49-F238E27FC236}">
                <a16:creationId xmlns:a16="http://schemas.microsoft.com/office/drawing/2014/main" id="{B928E0A2-DD5A-8043-A92A-D2F9ECDE5E63}"/>
              </a:ext>
            </a:extLst>
          </p:cNvPr>
          <p:cNvSpPr>
            <a:spLocks noGrp="1"/>
          </p:cNvSpPr>
          <p:nvPr>
            <p:ph type="dt" sz="half" idx="10"/>
          </p:nvPr>
        </p:nvSpPr>
        <p:spPr/>
        <p:txBody>
          <a:bodyPr/>
          <a:lstStyle/>
          <a:p>
            <a:fld id="{BBDB13B8-5CBA-FF4C-ABFD-44C66C65EC70}" type="datetime1">
              <a:rPr lang="it-IT" smtClean="0"/>
              <a:t>09/09/19</a:t>
            </a:fld>
            <a:endParaRPr lang="it-IT"/>
          </a:p>
        </p:txBody>
      </p:sp>
      <p:sp>
        <p:nvSpPr>
          <p:cNvPr id="6" name="Segnaposto piè di pagina 5">
            <a:extLst>
              <a:ext uri="{FF2B5EF4-FFF2-40B4-BE49-F238E27FC236}">
                <a16:creationId xmlns:a16="http://schemas.microsoft.com/office/drawing/2014/main" id="{76219236-0E41-8D4A-82D8-36614C301422}"/>
              </a:ext>
            </a:extLst>
          </p:cNvPr>
          <p:cNvSpPr>
            <a:spLocks noGrp="1"/>
          </p:cNvSpPr>
          <p:nvPr>
            <p:ph type="ftr" sz="quarter" idx="11"/>
          </p:nvPr>
        </p:nvSpPr>
        <p:spPr/>
        <p:txBody>
          <a:bodyPr/>
          <a:lstStyle/>
          <a:p>
            <a:r>
              <a:rPr lang="it-IT"/>
              <a:t>Land Surface WG - 11 September 2019</a:t>
            </a:r>
          </a:p>
        </p:txBody>
      </p:sp>
      <p:sp>
        <p:nvSpPr>
          <p:cNvPr id="7" name="Segnaposto numero diapositiva 6">
            <a:extLst>
              <a:ext uri="{FF2B5EF4-FFF2-40B4-BE49-F238E27FC236}">
                <a16:creationId xmlns:a16="http://schemas.microsoft.com/office/drawing/2014/main" id="{9C4D1608-43DD-9C43-9BC1-3AB4CDAB792A}"/>
              </a:ext>
            </a:extLst>
          </p:cNvPr>
          <p:cNvSpPr>
            <a:spLocks noGrp="1"/>
          </p:cNvSpPr>
          <p:nvPr>
            <p:ph type="sldNum" sz="quarter" idx="12"/>
          </p:nvPr>
        </p:nvSpPr>
        <p:spPr/>
        <p:txBody>
          <a:bodyPr/>
          <a:lstStyle/>
          <a:p>
            <a:fld id="{E82A2BB0-E287-AC45-9235-98048163D0D0}" type="slidenum">
              <a:rPr lang="it-IT" smtClean="0"/>
              <a:t>‹N›</a:t>
            </a:fld>
            <a:endParaRPr lang="it-IT"/>
          </a:p>
        </p:txBody>
      </p:sp>
    </p:spTree>
    <p:extLst>
      <p:ext uri="{BB962C8B-B14F-4D97-AF65-F5344CB8AC3E}">
        <p14:creationId xmlns:p14="http://schemas.microsoft.com/office/powerpoint/2010/main" val="2242009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21E2D6-6177-4245-A9EB-AF8F9606ACA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90708F21-D254-8A4C-AFB0-01EE826DA1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835A49D8-646A-2A4F-A08A-5263FEC9D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endParaRPr lang="en-US"/>
          </a:p>
        </p:txBody>
      </p:sp>
      <p:sp>
        <p:nvSpPr>
          <p:cNvPr id="5" name="Segnaposto data 4">
            <a:extLst>
              <a:ext uri="{FF2B5EF4-FFF2-40B4-BE49-F238E27FC236}">
                <a16:creationId xmlns:a16="http://schemas.microsoft.com/office/drawing/2014/main" id="{FFDF05FF-5C50-634E-BE46-5D2AEE066030}"/>
              </a:ext>
            </a:extLst>
          </p:cNvPr>
          <p:cNvSpPr>
            <a:spLocks noGrp="1"/>
          </p:cNvSpPr>
          <p:nvPr>
            <p:ph type="dt" sz="half" idx="10"/>
          </p:nvPr>
        </p:nvSpPr>
        <p:spPr/>
        <p:txBody>
          <a:bodyPr/>
          <a:lstStyle/>
          <a:p>
            <a:fld id="{63F2C4F7-95C7-8140-90C1-5CCAC79A80A4}" type="datetime1">
              <a:rPr lang="it-IT" smtClean="0"/>
              <a:t>09/09/19</a:t>
            </a:fld>
            <a:endParaRPr lang="it-IT"/>
          </a:p>
        </p:txBody>
      </p:sp>
      <p:sp>
        <p:nvSpPr>
          <p:cNvPr id="6" name="Segnaposto piè di pagina 5">
            <a:extLst>
              <a:ext uri="{FF2B5EF4-FFF2-40B4-BE49-F238E27FC236}">
                <a16:creationId xmlns:a16="http://schemas.microsoft.com/office/drawing/2014/main" id="{A9B17B29-DF5A-A645-98DF-509FD6C9EF44}"/>
              </a:ext>
            </a:extLst>
          </p:cNvPr>
          <p:cNvSpPr>
            <a:spLocks noGrp="1"/>
          </p:cNvSpPr>
          <p:nvPr>
            <p:ph type="ftr" sz="quarter" idx="11"/>
          </p:nvPr>
        </p:nvSpPr>
        <p:spPr/>
        <p:txBody>
          <a:bodyPr/>
          <a:lstStyle/>
          <a:p>
            <a:r>
              <a:rPr lang="it-IT"/>
              <a:t>Land Surface WG - 11 September 2019</a:t>
            </a:r>
          </a:p>
        </p:txBody>
      </p:sp>
      <p:sp>
        <p:nvSpPr>
          <p:cNvPr id="7" name="Segnaposto numero diapositiva 6">
            <a:extLst>
              <a:ext uri="{FF2B5EF4-FFF2-40B4-BE49-F238E27FC236}">
                <a16:creationId xmlns:a16="http://schemas.microsoft.com/office/drawing/2014/main" id="{41082790-BF4E-F045-9727-7170028CFCFC}"/>
              </a:ext>
            </a:extLst>
          </p:cNvPr>
          <p:cNvSpPr>
            <a:spLocks noGrp="1"/>
          </p:cNvSpPr>
          <p:nvPr>
            <p:ph type="sldNum" sz="quarter" idx="12"/>
          </p:nvPr>
        </p:nvSpPr>
        <p:spPr/>
        <p:txBody>
          <a:bodyPr/>
          <a:lstStyle/>
          <a:p>
            <a:fld id="{E82A2BB0-E287-AC45-9235-98048163D0D0}" type="slidenum">
              <a:rPr lang="it-IT" smtClean="0"/>
              <a:t>‹N›</a:t>
            </a:fld>
            <a:endParaRPr lang="it-IT"/>
          </a:p>
        </p:txBody>
      </p:sp>
    </p:spTree>
    <p:extLst>
      <p:ext uri="{BB962C8B-B14F-4D97-AF65-F5344CB8AC3E}">
        <p14:creationId xmlns:p14="http://schemas.microsoft.com/office/powerpoint/2010/main" val="2746596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9CDA6B2-6C46-9742-8969-E3F21EE11C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FAC1EE35-6BF2-EC44-B34D-EB4F95029E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endParaRPr lang="en-US"/>
          </a:p>
        </p:txBody>
      </p:sp>
      <p:sp>
        <p:nvSpPr>
          <p:cNvPr id="4" name="Segnaposto data 3">
            <a:extLst>
              <a:ext uri="{FF2B5EF4-FFF2-40B4-BE49-F238E27FC236}">
                <a16:creationId xmlns:a16="http://schemas.microsoft.com/office/drawing/2014/main" id="{D08EC940-EB34-E84E-AED6-41FAAABF77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5CDB2-258D-0943-B194-6F1537E39811}" type="datetime1">
              <a:rPr lang="it-IT" smtClean="0"/>
              <a:t>09/09/19</a:t>
            </a:fld>
            <a:endParaRPr lang="it-IT"/>
          </a:p>
        </p:txBody>
      </p:sp>
      <p:sp>
        <p:nvSpPr>
          <p:cNvPr id="5" name="Segnaposto piè di pagina 4">
            <a:extLst>
              <a:ext uri="{FF2B5EF4-FFF2-40B4-BE49-F238E27FC236}">
                <a16:creationId xmlns:a16="http://schemas.microsoft.com/office/drawing/2014/main" id="{B4BDAF57-4581-4F4D-B88D-42BC9B4FE3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Land Surface WG - 11 September 2019</a:t>
            </a:r>
          </a:p>
        </p:txBody>
      </p:sp>
      <p:sp>
        <p:nvSpPr>
          <p:cNvPr id="6" name="Segnaposto numero diapositiva 5">
            <a:extLst>
              <a:ext uri="{FF2B5EF4-FFF2-40B4-BE49-F238E27FC236}">
                <a16:creationId xmlns:a16="http://schemas.microsoft.com/office/drawing/2014/main" id="{0D5ADB9B-2F34-5949-9838-C8793F484B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2A2BB0-E287-AC45-9235-98048163D0D0}" type="slidenum">
              <a:rPr lang="it-IT" smtClean="0"/>
              <a:t>‹N›</a:t>
            </a:fld>
            <a:endParaRPr lang="it-IT"/>
          </a:p>
        </p:txBody>
      </p:sp>
    </p:spTree>
    <p:extLst>
      <p:ext uri="{BB962C8B-B14F-4D97-AF65-F5344CB8AC3E}">
        <p14:creationId xmlns:p14="http://schemas.microsoft.com/office/powerpoint/2010/main" val="1625120868"/>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24.tiff"/><Relationship Id="rId4" Type="http://schemas.openxmlformats.org/officeDocument/2006/relationships/image" Target="../media/image23.tiff"/></Relationships>
</file>

<file path=ppt/slides/_rels/slide12.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3.tiff"/><Relationship Id="rId7"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tiff"/><Relationship Id="rId5" Type="http://schemas.openxmlformats.org/officeDocument/2006/relationships/image" Target="../media/image25.tiff"/><Relationship Id="rId10" Type="http://schemas.openxmlformats.org/officeDocument/2006/relationships/image" Target="../media/image28.tiff"/><Relationship Id="rId4" Type="http://schemas.openxmlformats.org/officeDocument/2006/relationships/image" Target="../media/image14.tiff"/><Relationship Id="rId9" Type="http://schemas.openxmlformats.org/officeDocument/2006/relationships/image" Target="../media/image27.tiff"/></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 Id="rId4" Type="http://schemas.openxmlformats.org/officeDocument/2006/relationships/image" Target="../media/image1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image" Target="../media/image31.tiff"/><Relationship Id="rId1" Type="http://schemas.openxmlformats.org/officeDocument/2006/relationships/slideLayout" Target="../slideLayouts/slideLayout7.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1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6.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17.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4.tiff"/></Relationships>
</file>

<file path=ppt/slides/_rels/slide1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20.tiff"/><Relationship Id="rId7" Type="http://schemas.openxmlformats.org/officeDocument/2006/relationships/image" Target="../media/image47.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2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49.tiff"/><Relationship Id="rId7"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13.tiff"/><Relationship Id="rId4" Type="http://schemas.openxmlformats.org/officeDocument/2006/relationships/image" Target="../media/image5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14381040-86DC-184C-9FB1-6A020FFD8697}"/>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olo 3">
            <a:extLst>
              <a:ext uri="{FF2B5EF4-FFF2-40B4-BE49-F238E27FC236}">
                <a16:creationId xmlns:a16="http://schemas.microsoft.com/office/drawing/2014/main" id="{994F2502-DD57-014A-94C2-5443F0074770}"/>
              </a:ext>
            </a:extLst>
          </p:cNvPr>
          <p:cNvSpPr>
            <a:spLocks noGrp="1"/>
          </p:cNvSpPr>
          <p:nvPr>
            <p:ph type="ctrTitle"/>
          </p:nvPr>
        </p:nvSpPr>
        <p:spPr>
          <a:xfrm>
            <a:off x="0" y="1517286"/>
            <a:ext cx="12192000" cy="1701798"/>
          </a:xfrm>
        </p:spPr>
        <p:txBody>
          <a:bodyPr>
            <a:noAutofit/>
          </a:bodyPr>
          <a:lstStyle/>
          <a:p>
            <a:r>
              <a:rPr lang="en-US" sz="3600" b="1" dirty="0"/>
              <a:t>Shallow convective snow from a GPM Microwave Imager perspective: Snowfall Quantitative Precipitation Estimation</a:t>
            </a:r>
            <a:br>
              <a:rPr lang="en-US" sz="3600" b="1" dirty="0"/>
            </a:br>
            <a:r>
              <a:rPr lang="en-US" sz="3600" b="1" dirty="0"/>
              <a:t>Strengths and Weaknesses</a:t>
            </a:r>
          </a:p>
        </p:txBody>
      </p:sp>
      <p:sp>
        <p:nvSpPr>
          <p:cNvPr id="5" name="Sottotitolo 4">
            <a:extLst>
              <a:ext uri="{FF2B5EF4-FFF2-40B4-BE49-F238E27FC236}">
                <a16:creationId xmlns:a16="http://schemas.microsoft.com/office/drawing/2014/main" id="{E8AA6DA2-F682-D74F-BF88-3BC71924656E}"/>
              </a:ext>
            </a:extLst>
          </p:cNvPr>
          <p:cNvSpPr>
            <a:spLocks noGrp="1"/>
          </p:cNvSpPr>
          <p:nvPr>
            <p:ph type="subTitle" idx="1"/>
          </p:nvPr>
        </p:nvSpPr>
        <p:spPr>
          <a:xfrm>
            <a:off x="1751012" y="3583453"/>
            <a:ext cx="8689976" cy="922699"/>
          </a:xfrm>
        </p:spPr>
        <p:txBody>
          <a:bodyPr>
            <a:normAutofit fontScale="32500" lnSpcReduction="20000"/>
          </a:bodyPr>
          <a:lstStyle/>
          <a:p>
            <a:r>
              <a:rPr lang="en-US" sz="12800" dirty="0">
                <a:solidFill>
                  <a:srgbClr val="002060"/>
                </a:solidFill>
              </a:rPr>
              <a:t>Lisa Milani</a:t>
            </a:r>
          </a:p>
          <a:p>
            <a:r>
              <a:rPr lang="en-US" sz="6200" dirty="0">
                <a:solidFill>
                  <a:srgbClr val="002060"/>
                </a:solidFill>
              </a:rPr>
              <a:t>NASA-GSFC / University of Maryland</a:t>
            </a:r>
          </a:p>
        </p:txBody>
      </p:sp>
      <p:sp>
        <p:nvSpPr>
          <p:cNvPr id="7" name="CasellaDiTesto 6">
            <a:extLst>
              <a:ext uri="{FF2B5EF4-FFF2-40B4-BE49-F238E27FC236}">
                <a16:creationId xmlns:a16="http://schemas.microsoft.com/office/drawing/2014/main" id="{D7B110CB-32A2-8640-9600-83E118ABC2E7}"/>
              </a:ext>
            </a:extLst>
          </p:cNvPr>
          <p:cNvSpPr txBox="1">
            <a:spLocks/>
          </p:cNvSpPr>
          <p:nvPr/>
        </p:nvSpPr>
        <p:spPr>
          <a:xfrm>
            <a:off x="2465367" y="4593401"/>
            <a:ext cx="7957189" cy="2031325"/>
          </a:xfrm>
          <a:prstGeom prst="rect">
            <a:avLst/>
          </a:prstGeom>
          <a:noFill/>
        </p:spPr>
        <p:txBody>
          <a:bodyPr wrap="square" numCol="2" rtlCol="0">
            <a:spAutoFit/>
          </a:bodyPr>
          <a:lstStyle/>
          <a:p>
            <a:r>
              <a:rPr lang="en-US" dirty="0">
                <a:solidFill>
                  <a:srgbClr val="002060"/>
                </a:solidFill>
              </a:rPr>
              <a:t>Mark S. </a:t>
            </a:r>
            <a:r>
              <a:rPr lang="en-US" dirty="0" err="1">
                <a:solidFill>
                  <a:srgbClr val="002060"/>
                </a:solidFill>
              </a:rPr>
              <a:t>Kulie</a:t>
            </a:r>
            <a:r>
              <a:rPr lang="en-US" dirty="0">
                <a:solidFill>
                  <a:srgbClr val="002060"/>
                </a:solidFill>
              </a:rPr>
              <a:t> (NOAA)</a:t>
            </a:r>
          </a:p>
          <a:p>
            <a:r>
              <a:rPr lang="en-US" dirty="0">
                <a:solidFill>
                  <a:srgbClr val="002060"/>
                </a:solidFill>
              </a:rPr>
              <a:t>Daniele Casella (ISAC-CNR)</a:t>
            </a:r>
          </a:p>
          <a:p>
            <a:r>
              <a:rPr lang="en-US" dirty="0">
                <a:solidFill>
                  <a:srgbClr val="002060"/>
                </a:solidFill>
              </a:rPr>
              <a:t>Pierre E. </a:t>
            </a:r>
            <a:r>
              <a:rPr lang="en-US" dirty="0" err="1">
                <a:solidFill>
                  <a:srgbClr val="002060"/>
                </a:solidFill>
              </a:rPr>
              <a:t>Kirstetter</a:t>
            </a:r>
            <a:r>
              <a:rPr lang="en-US" dirty="0">
                <a:solidFill>
                  <a:srgbClr val="002060"/>
                </a:solidFill>
              </a:rPr>
              <a:t> (Univ. of Oklahoma)</a:t>
            </a:r>
          </a:p>
          <a:p>
            <a:r>
              <a:rPr lang="en-US" dirty="0">
                <a:solidFill>
                  <a:srgbClr val="002060"/>
                </a:solidFill>
              </a:rPr>
              <a:t>Giulia </a:t>
            </a:r>
            <a:r>
              <a:rPr lang="en-US" dirty="0" err="1">
                <a:solidFill>
                  <a:srgbClr val="002060"/>
                </a:solidFill>
              </a:rPr>
              <a:t>Panegrossi</a:t>
            </a:r>
            <a:r>
              <a:rPr lang="en-US" dirty="0">
                <a:solidFill>
                  <a:srgbClr val="002060"/>
                </a:solidFill>
              </a:rPr>
              <a:t> (ISAC-CNR)</a:t>
            </a:r>
          </a:p>
          <a:p>
            <a:r>
              <a:rPr lang="en-US" dirty="0" err="1">
                <a:solidFill>
                  <a:srgbClr val="002060"/>
                </a:solidFill>
              </a:rPr>
              <a:t>Veljko</a:t>
            </a:r>
            <a:r>
              <a:rPr lang="en-US" dirty="0">
                <a:solidFill>
                  <a:srgbClr val="002060"/>
                </a:solidFill>
              </a:rPr>
              <a:t> Petkovic (Colorado State Univ.)</a:t>
            </a:r>
          </a:p>
          <a:p>
            <a:r>
              <a:rPr lang="en-US" dirty="0">
                <a:solidFill>
                  <a:srgbClr val="002060"/>
                </a:solidFill>
              </a:rPr>
              <a:t>Sarah E. </a:t>
            </a:r>
            <a:r>
              <a:rPr lang="en-US" dirty="0" err="1">
                <a:solidFill>
                  <a:srgbClr val="002060"/>
                </a:solidFill>
              </a:rPr>
              <a:t>Ringerud</a:t>
            </a:r>
            <a:r>
              <a:rPr lang="en-US" dirty="0">
                <a:solidFill>
                  <a:srgbClr val="002060"/>
                </a:solidFill>
              </a:rPr>
              <a:t> (NASA-GSFC)</a:t>
            </a:r>
          </a:p>
          <a:p>
            <a:endParaRPr lang="en-US" dirty="0">
              <a:solidFill>
                <a:srgbClr val="002060"/>
              </a:solidFill>
            </a:endParaRPr>
          </a:p>
          <a:p>
            <a:r>
              <a:rPr lang="en-US" dirty="0">
                <a:solidFill>
                  <a:srgbClr val="002060"/>
                </a:solidFill>
              </a:rPr>
              <a:t>Jean-François </a:t>
            </a:r>
            <a:r>
              <a:rPr lang="en-US" dirty="0" err="1">
                <a:solidFill>
                  <a:srgbClr val="002060"/>
                </a:solidFill>
              </a:rPr>
              <a:t>Rysman</a:t>
            </a:r>
            <a:r>
              <a:rPr lang="en-US" dirty="0">
                <a:solidFill>
                  <a:srgbClr val="002060"/>
                </a:solidFill>
              </a:rPr>
              <a:t> (Lab. Met. </a:t>
            </a:r>
            <a:r>
              <a:rPr lang="en-US" dirty="0" err="1">
                <a:solidFill>
                  <a:srgbClr val="002060"/>
                </a:solidFill>
              </a:rPr>
              <a:t>Dynam</a:t>
            </a:r>
            <a:r>
              <a:rPr lang="en-US" dirty="0">
                <a:solidFill>
                  <a:srgbClr val="002060"/>
                </a:solidFill>
              </a:rPr>
              <a:t>.)</a:t>
            </a:r>
          </a:p>
          <a:p>
            <a:r>
              <a:rPr lang="en-US" dirty="0">
                <a:solidFill>
                  <a:srgbClr val="002060"/>
                </a:solidFill>
              </a:rPr>
              <a:t>Paolo </a:t>
            </a:r>
            <a:r>
              <a:rPr lang="en-US" dirty="0" err="1">
                <a:solidFill>
                  <a:srgbClr val="002060"/>
                </a:solidFill>
              </a:rPr>
              <a:t>Sanò</a:t>
            </a:r>
            <a:r>
              <a:rPr lang="en-US" dirty="0">
                <a:solidFill>
                  <a:srgbClr val="002060"/>
                </a:solidFill>
              </a:rPr>
              <a:t> (ISAC-CNR)</a:t>
            </a:r>
          </a:p>
          <a:p>
            <a:r>
              <a:rPr lang="en-US" dirty="0">
                <a:solidFill>
                  <a:srgbClr val="002060"/>
                </a:solidFill>
              </a:rPr>
              <a:t>Gail </a:t>
            </a:r>
            <a:r>
              <a:rPr lang="en-US" dirty="0" err="1">
                <a:solidFill>
                  <a:srgbClr val="002060"/>
                </a:solidFill>
              </a:rPr>
              <a:t>Skofronick</a:t>
            </a:r>
            <a:r>
              <a:rPr lang="en-US" dirty="0">
                <a:solidFill>
                  <a:srgbClr val="002060"/>
                </a:solidFill>
              </a:rPr>
              <a:t>-Jackson (NASA-HQ)</a:t>
            </a:r>
          </a:p>
          <a:p>
            <a:r>
              <a:rPr lang="en-US" dirty="0" err="1">
                <a:solidFill>
                  <a:srgbClr val="002060"/>
                </a:solidFill>
              </a:rPr>
              <a:t>Nai</a:t>
            </a:r>
            <a:r>
              <a:rPr lang="en-US" dirty="0">
                <a:solidFill>
                  <a:srgbClr val="002060"/>
                </a:solidFill>
              </a:rPr>
              <a:t>-You Wang (UMD)</a:t>
            </a:r>
          </a:p>
          <a:p>
            <a:r>
              <a:rPr lang="en-US" dirty="0" err="1">
                <a:solidFill>
                  <a:srgbClr val="002060"/>
                </a:solidFill>
              </a:rPr>
              <a:t>Yalei</a:t>
            </a:r>
            <a:r>
              <a:rPr lang="en-US" dirty="0">
                <a:solidFill>
                  <a:srgbClr val="002060"/>
                </a:solidFill>
              </a:rPr>
              <a:t> You (UMD)</a:t>
            </a:r>
          </a:p>
        </p:txBody>
      </p:sp>
      <p:pic>
        <p:nvPicPr>
          <p:cNvPr id="11" name="Immagine 10">
            <a:extLst>
              <a:ext uri="{FF2B5EF4-FFF2-40B4-BE49-F238E27FC236}">
                <a16:creationId xmlns:a16="http://schemas.microsoft.com/office/drawing/2014/main" id="{2B105A3A-14E5-EC42-817A-17F6E3363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45" y="82321"/>
            <a:ext cx="1244730" cy="1030014"/>
          </a:xfrm>
          <a:prstGeom prst="rect">
            <a:avLst/>
          </a:prstGeom>
        </p:spPr>
      </p:pic>
      <p:pic>
        <p:nvPicPr>
          <p:cNvPr id="13" name="Immagine 12">
            <a:extLst>
              <a:ext uri="{FF2B5EF4-FFF2-40B4-BE49-F238E27FC236}">
                <a16:creationId xmlns:a16="http://schemas.microsoft.com/office/drawing/2014/main" id="{E50E9301-AD16-9046-89EC-F13D05C25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792" y="284866"/>
            <a:ext cx="1157575" cy="624923"/>
          </a:xfrm>
          <a:prstGeom prst="rect">
            <a:avLst/>
          </a:prstGeom>
        </p:spPr>
      </p:pic>
      <p:pic>
        <p:nvPicPr>
          <p:cNvPr id="15" name="Immagine 14">
            <a:extLst>
              <a:ext uri="{FF2B5EF4-FFF2-40B4-BE49-F238E27FC236}">
                <a16:creationId xmlns:a16="http://schemas.microsoft.com/office/drawing/2014/main" id="{A0E07639-808B-E940-AB6A-05E5229F23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0841" y="365272"/>
            <a:ext cx="2506194" cy="464110"/>
          </a:xfrm>
          <a:prstGeom prst="rect">
            <a:avLst/>
          </a:prstGeom>
        </p:spPr>
      </p:pic>
      <p:sp>
        <p:nvSpPr>
          <p:cNvPr id="2" name="Segnaposto piè di pagina 1">
            <a:extLst>
              <a:ext uri="{FF2B5EF4-FFF2-40B4-BE49-F238E27FC236}">
                <a16:creationId xmlns:a16="http://schemas.microsoft.com/office/drawing/2014/main" id="{E1F5D12A-082B-464F-941F-2B5BF18E3F67}"/>
              </a:ext>
            </a:extLst>
          </p:cNvPr>
          <p:cNvSpPr>
            <a:spLocks noGrp="1"/>
          </p:cNvSpPr>
          <p:nvPr>
            <p:ph type="ftr" sz="quarter" idx="11"/>
          </p:nvPr>
        </p:nvSpPr>
        <p:spPr/>
        <p:txBody>
          <a:bodyPr/>
          <a:lstStyle/>
          <a:p>
            <a:r>
              <a:rPr lang="it-IT" dirty="0"/>
              <a:t>Land Surface WG - 11 </a:t>
            </a:r>
            <a:r>
              <a:rPr lang="en-US" dirty="0"/>
              <a:t>September</a:t>
            </a:r>
            <a:r>
              <a:rPr lang="it-IT" dirty="0"/>
              <a:t> 2019</a:t>
            </a:r>
          </a:p>
        </p:txBody>
      </p:sp>
      <p:sp>
        <p:nvSpPr>
          <p:cNvPr id="3" name="Segnaposto numero diapositiva 2">
            <a:extLst>
              <a:ext uri="{FF2B5EF4-FFF2-40B4-BE49-F238E27FC236}">
                <a16:creationId xmlns:a16="http://schemas.microsoft.com/office/drawing/2014/main" id="{030C7537-626F-CD43-B8C0-1322A5896A32}"/>
              </a:ext>
            </a:extLst>
          </p:cNvPr>
          <p:cNvSpPr>
            <a:spLocks noGrp="1"/>
          </p:cNvSpPr>
          <p:nvPr>
            <p:ph type="sldNum" sz="quarter" idx="12"/>
          </p:nvPr>
        </p:nvSpPr>
        <p:spPr/>
        <p:txBody>
          <a:bodyPr/>
          <a:lstStyle/>
          <a:p>
            <a:fld id="{E82A2BB0-E287-AC45-9235-98048163D0D0}" type="slidenum">
              <a:rPr lang="it-IT" smtClean="0"/>
              <a:t>1</a:t>
            </a:fld>
            <a:endParaRPr lang="it-IT"/>
          </a:p>
        </p:txBody>
      </p:sp>
    </p:spTree>
    <p:extLst>
      <p:ext uri="{BB962C8B-B14F-4D97-AF65-F5344CB8AC3E}">
        <p14:creationId xmlns:p14="http://schemas.microsoft.com/office/powerpoint/2010/main" val="2575007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913A22FE-2DEB-9B41-AB21-BAC603D1D962}"/>
              </a:ext>
            </a:extLst>
          </p:cNvPr>
          <p:cNvSpPr txBox="1"/>
          <p:nvPr/>
        </p:nvSpPr>
        <p:spPr>
          <a:xfrm>
            <a:off x="1900086" y="642329"/>
            <a:ext cx="1188146" cy="523220"/>
          </a:xfrm>
          <a:prstGeom prst="rect">
            <a:avLst/>
          </a:prstGeom>
          <a:noFill/>
        </p:spPr>
        <p:txBody>
          <a:bodyPr wrap="none" rtlCol="0">
            <a:spAutoFit/>
          </a:bodyPr>
          <a:lstStyle/>
          <a:p>
            <a:r>
              <a:rPr lang="en-US" sz="2800" dirty="0"/>
              <a:t>CASE 1</a:t>
            </a:r>
          </a:p>
        </p:txBody>
      </p:sp>
      <p:sp>
        <p:nvSpPr>
          <p:cNvPr id="11" name="CasellaDiTesto 10">
            <a:extLst>
              <a:ext uri="{FF2B5EF4-FFF2-40B4-BE49-F238E27FC236}">
                <a16:creationId xmlns:a16="http://schemas.microsoft.com/office/drawing/2014/main" id="{52832448-43C7-334C-BDC5-555349C4A2B5}"/>
              </a:ext>
            </a:extLst>
          </p:cNvPr>
          <p:cNvSpPr txBox="1"/>
          <p:nvPr/>
        </p:nvSpPr>
        <p:spPr>
          <a:xfrm>
            <a:off x="8719653" y="642329"/>
            <a:ext cx="1188146" cy="523220"/>
          </a:xfrm>
          <a:prstGeom prst="rect">
            <a:avLst/>
          </a:prstGeom>
          <a:noFill/>
        </p:spPr>
        <p:txBody>
          <a:bodyPr wrap="none" rtlCol="0">
            <a:spAutoFit/>
          </a:bodyPr>
          <a:lstStyle/>
          <a:p>
            <a:r>
              <a:rPr lang="en-US" sz="2800" dirty="0"/>
              <a:t>CASE 2</a:t>
            </a:r>
          </a:p>
        </p:txBody>
      </p:sp>
      <p:pic>
        <p:nvPicPr>
          <p:cNvPr id="8" name="Immagine 7">
            <a:extLst>
              <a:ext uri="{FF2B5EF4-FFF2-40B4-BE49-F238E27FC236}">
                <a16:creationId xmlns:a16="http://schemas.microsoft.com/office/drawing/2014/main" id="{E7C447FE-2566-D341-A3E5-585B212C2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961" y="3626991"/>
            <a:ext cx="3200399" cy="2400299"/>
          </a:xfrm>
          <a:prstGeom prst="rect">
            <a:avLst/>
          </a:prstGeom>
        </p:spPr>
      </p:pic>
      <p:pic>
        <p:nvPicPr>
          <p:cNvPr id="16" name="Immagine 15">
            <a:extLst>
              <a:ext uri="{FF2B5EF4-FFF2-40B4-BE49-F238E27FC236}">
                <a16:creationId xmlns:a16="http://schemas.microsoft.com/office/drawing/2014/main" id="{A190EE27-2337-EE40-9579-33BF94360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723" y="3632432"/>
            <a:ext cx="3193144" cy="2394858"/>
          </a:xfrm>
          <a:prstGeom prst="rect">
            <a:avLst/>
          </a:prstGeom>
        </p:spPr>
      </p:pic>
      <p:sp>
        <p:nvSpPr>
          <p:cNvPr id="21" name="CasellaDiTesto 20">
            <a:extLst>
              <a:ext uri="{FF2B5EF4-FFF2-40B4-BE49-F238E27FC236}">
                <a16:creationId xmlns:a16="http://schemas.microsoft.com/office/drawing/2014/main" id="{7A7B09D3-B8B7-A142-A064-B6FA06F722D5}"/>
              </a:ext>
            </a:extLst>
          </p:cNvPr>
          <p:cNvSpPr txBox="1"/>
          <p:nvPr/>
        </p:nvSpPr>
        <p:spPr>
          <a:xfrm>
            <a:off x="3947075" y="4457808"/>
            <a:ext cx="4037934" cy="369332"/>
          </a:xfrm>
          <a:prstGeom prst="rect">
            <a:avLst/>
          </a:prstGeom>
          <a:noFill/>
        </p:spPr>
        <p:txBody>
          <a:bodyPr wrap="square" rtlCol="0">
            <a:spAutoFit/>
          </a:bodyPr>
          <a:lstStyle/>
          <a:p>
            <a:pPr algn="ctr"/>
            <a:r>
              <a:rPr lang="en-US" dirty="0"/>
              <a:t>GPROF </a:t>
            </a:r>
            <a:r>
              <a:rPr lang="en-US" dirty="0" err="1"/>
              <a:t>SurfPrecip</a:t>
            </a:r>
            <a:r>
              <a:rPr lang="en-US" dirty="0"/>
              <a:t> product</a:t>
            </a:r>
          </a:p>
        </p:txBody>
      </p:sp>
      <p:sp>
        <p:nvSpPr>
          <p:cNvPr id="22" name="CasellaDiTesto 21">
            <a:extLst>
              <a:ext uri="{FF2B5EF4-FFF2-40B4-BE49-F238E27FC236}">
                <a16:creationId xmlns:a16="http://schemas.microsoft.com/office/drawing/2014/main" id="{19B4F042-7D96-2B4F-8DE5-001B110E459E}"/>
              </a:ext>
            </a:extLst>
          </p:cNvPr>
          <p:cNvSpPr txBox="1"/>
          <p:nvPr/>
        </p:nvSpPr>
        <p:spPr>
          <a:xfrm>
            <a:off x="4613079" y="2010844"/>
            <a:ext cx="2850011" cy="369332"/>
          </a:xfrm>
          <a:prstGeom prst="rect">
            <a:avLst/>
          </a:prstGeom>
          <a:noFill/>
        </p:spPr>
        <p:txBody>
          <a:bodyPr wrap="none" rtlCol="0">
            <a:spAutoFit/>
          </a:bodyPr>
          <a:lstStyle/>
          <a:p>
            <a:r>
              <a:rPr lang="en-US" dirty="0"/>
              <a:t>MRMS precipitation product</a:t>
            </a:r>
          </a:p>
        </p:txBody>
      </p:sp>
      <p:sp>
        <p:nvSpPr>
          <p:cNvPr id="18" name="CasellaDiTesto 17">
            <a:extLst>
              <a:ext uri="{FF2B5EF4-FFF2-40B4-BE49-F238E27FC236}">
                <a16:creationId xmlns:a16="http://schemas.microsoft.com/office/drawing/2014/main" id="{FC104713-8ADA-FA41-A41B-0F5AD756E609}"/>
              </a:ext>
            </a:extLst>
          </p:cNvPr>
          <p:cNvSpPr txBox="1"/>
          <p:nvPr/>
        </p:nvSpPr>
        <p:spPr>
          <a:xfrm>
            <a:off x="429663" y="3344220"/>
            <a:ext cx="4037934" cy="369332"/>
          </a:xfrm>
          <a:prstGeom prst="rect">
            <a:avLst/>
          </a:prstGeom>
          <a:noFill/>
        </p:spPr>
        <p:txBody>
          <a:bodyPr wrap="square" rtlCol="0">
            <a:spAutoFit/>
          </a:bodyPr>
          <a:lstStyle/>
          <a:p>
            <a:pPr algn="ctr"/>
            <a:r>
              <a:rPr lang="en-US" dirty="0"/>
              <a:t>20 Nov 2014 18.22</a:t>
            </a:r>
          </a:p>
        </p:txBody>
      </p:sp>
      <p:sp>
        <p:nvSpPr>
          <p:cNvPr id="14" name="CasellaDiTesto 13">
            <a:extLst>
              <a:ext uri="{FF2B5EF4-FFF2-40B4-BE49-F238E27FC236}">
                <a16:creationId xmlns:a16="http://schemas.microsoft.com/office/drawing/2014/main" id="{AB28F674-1DA5-074C-AAF2-68F7A9B0F413}"/>
              </a:ext>
            </a:extLst>
          </p:cNvPr>
          <p:cNvSpPr txBox="1"/>
          <p:nvPr/>
        </p:nvSpPr>
        <p:spPr>
          <a:xfrm>
            <a:off x="7294759" y="3344220"/>
            <a:ext cx="4037934" cy="369332"/>
          </a:xfrm>
          <a:prstGeom prst="rect">
            <a:avLst/>
          </a:prstGeom>
          <a:noFill/>
        </p:spPr>
        <p:txBody>
          <a:bodyPr wrap="square" rtlCol="0">
            <a:spAutoFit/>
          </a:bodyPr>
          <a:lstStyle/>
          <a:p>
            <a:pPr algn="ctr"/>
            <a:r>
              <a:rPr lang="en-US" dirty="0"/>
              <a:t>09 Jan 2015 12.28</a:t>
            </a:r>
          </a:p>
        </p:txBody>
      </p:sp>
      <p:sp>
        <p:nvSpPr>
          <p:cNvPr id="23" name="Segnaposto piè di pagina 4">
            <a:extLst>
              <a:ext uri="{FF2B5EF4-FFF2-40B4-BE49-F238E27FC236}">
                <a16:creationId xmlns:a16="http://schemas.microsoft.com/office/drawing/2014/main" id="{4257B306-487C-F841-B46A-D13515C7E3AB}"/>
              </a:ext>
            </a:extLst>
          </p:cNvPr>
          <p:cNvSpPr>
            <a:spLocks noGrp="1"/>
          </p:cNvSpPr>
          <p:nvPr>
            <p:ph type="ftr" sz="quarter" idx="11"/>
          </p:nvPr>
        </p:nvSpPr>
        <p:spPr>
          <a:xfrm>
            <a:off x="4038600" y="6356350"/>
            <a:ext cx="4114800" cy="365125"/>
          </a:xfrm>
        </p:spPr>
        <p:txBody>
          <a:bodyPr/>
          <a:lstStyle/>
          <a:p>
            <a:r>
              <a:rPr lang="it-IT"/>
              <a:t>Land Surface WG - 11 September 2019</a:t>
            </a:r>
            <a:endParaRPr lang="it-IT" dirty="0"/>
          </a:p>
        </p:txBody>
      </p:sp>
      <p:sp>
        <p:nvSpPr>
          <p:cNvPr id="3" name="Segnaposto numero diapositiva 2">
            <a:extLst>
              <a:ext uri="{FF2B5EF4-FFF2-40B4-BE49-F238E27FC236}">
                <a16:creationId xmlns:a16="http://schemas.microsoft.com/office/drawing/2014/main" id="{2F919A33-108A-4F40-982A-DC875BE3C186}"/>
              </a:ext>
            </a:extLst>
          </p:cNvPr>
          <p:cNvSpPr>
            <a:spLocks noGrp="1"/>
          </p:cNvSpPr>
          <p:nvPr>
            <p:ph type="sldNum" sz="quarter" idx="12"/>
          </p:nvPr>
        </p:nvSpPr>
        <p:spPr/>
        <p:txBody>
          <a:bodyPr/>
          <a:lstStyle/>
          <a:p>
            <a:fld id="{E82A2BB0-E287-AC45-9235-98048163D0D0}" type="slidenum">
              <a:rPr lang="it-IT" smtClean="0"/>
              <a:t>10</a:t>
            </a:fld>
            <a:endParaRPr lang="it-IT"/>
          </a:p>
        </p:txBody>
      </p:sp>
      <p:pic>
        <p:nvPicPr>
          <p:cNvPr id="19" name="Immagine 18">
            <a:extLst>
              <a:ext uri="{FF2B5EF4-FFF2-40B4-BE49-F238E27FC236}">
                <a16:creationId xmlns:a16="http://schemas.microsoft.com/office/drawing/2014/main" id="{853544AC-EEB3-4245-A209-8627B3C9EB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07" t="9975" r="6566" b="14763"/>
          <a:stretch/>
        </p:blipFill>
        <p:spPr>
          <a:xfrm>
            <a:off x="1147454" y="1494609"/>
            <a:ext cx="2693411" cy="1763049"/>
          </a:xfrm>
          <a:prstGeom prst="rect">
            <a:avLst/>
          </a:prstGeom>
        </p:spPr>
      </p:pic>
      <p:pic>
        <p:nvPicPr>
          <p:cNvPr id="24" name="Immagine 23">
            <a:extLst>
              <a:ext uri="{FF2B5EF4-FFF2-40B4-BE49-F238E27FC236}">
                <a16:creationId xmlns:a16="http://schemas.microsoft.com/office/drawing/2014/main" id="{57824CEE-ABEA-E040-B25F-3450FE844F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77" t="10683" r="6471" b="14750"/>
          <a:stretch/>
        </p:blipFill>
        <p:spPr>
          <a:xfrm>
            <a:off x="8087589" y="1487394"/>
            <a:ext cx="2693411" cy="1732191"/>
          </a:xfrm>
          <a:prstGeom prst="rect">
            <a:avLst/>
          </a:prstGeom>
        </p:spPr>
      </p:pic>
    </p:spTree>
    <p:extLst>
      <p:ext uri="{BB962C8B-B14F-4D97-AF65-F5344CB8AC3E}">
        <p14:creationId xmlns:p14="http://schemas.microsoft.com/office/powerpoint/2010/main" val="1717802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Immagine 32">
            <a:extLst>
              <a:ext uri="{FF2B5EF4-FFF2-40B4-BE49-F238E27FC236}">
                <a16:creationId xmlns:a16="http://schemas.microsoft.com/office/drawing/2014/main" id="{3F3DC2A9-6C7D-DF4D-9977-D13F0E5EAE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2951" y="3174382"/>
            <a:ext cx="3166159" cy="2374445"/>
          </a:xfrm>
          <a:prstGeom prst="rect">
            <a:avLst/>
          </a:prstGeom>
        </p:spPr>
      </p:pic>
      <p:pic>
        <p:nvPicPr>
          <p:cNvPr id="3" name="Immagine 2">
            <a:extLst>
              <a:ext uri="{FF2B5EF4-FFF2-40B4-BE49-F238E27FC236}">
                <a16:creationId xmlns:a16="http://schemas.microsoft.com/office/drawing/2014/main" id="{169EFD3C-8A6C-DC47-AD14-267DF3AC9912}"/>
              </a:ext>
            </a:extLst>
          </p:cNvPr>
          <p:cNvPicPr>
            <a:picLocks noChangeAspect="1"/>
          </p:cNvPicPr>
          <p:nvPr/>
        </p:nvPicPr>
        <p:blipFill rotWithShape="1">
          <a:blip r:embed="rId3">
            <a:extLst>
              <a:ext uri="{28A0092B-C50C-407E-A947-70E740481C1C}">
                <a14:useLocalDpi xmlns:a14="http://schemas.microsoft.com/office/drawing/2010/main" val="0"/>
              </a:ext>
            </a:extLst>
          </a:blip>
          <a:srcRect l="5813" t="10344" r="7143" b="15172"/>
          <a:stretch/>
        </p:blipFill>
        <p:spPr>
          <a:xfrm>
            <a:off x="4502093" y="136525"/>
            <a:ext cx="2804762" cy="1800000"/>
          </a:xfrm>
          <a:prstGeom prst="rect">
            <a:avLst/>
          </a:prstGeom>
        </p:spPr>
      </p:pic>
      <p:pic>
        <p:nvPicPr>
          <p:cNvPr id="6" name="Immagine 5">
            <a:extLst>
              <a:ext uri="{FF2B5EF4-FFF2-40B4-BE49-F238E27FC236}">
                <a16:creationId xmlns:a16="http://schemas.microsoft.com/office/drawing/2014/main" id="{82C6C36F-466C-6441-A666-0B76BBAD1110}"/>
              </a:ext>
            </a:extLst>
          </p:cNvPr>
          <p:cNvPicPr>
            <a:picLocks noChangeAspect="1"/>
          </p:cNvPicPr>
          <p:nvPr/>
        </p:nvPicPr>
        <p:blipFill rotWithShape="1">
          <a:blip r:embed="rId4">
            <a:extLst>
              <a:ext uri="{28A0092B-C50C-407E-A947-70E740481C1C}">
                <a14:useLocalDpi xmlns:a14="http://schemas.microsoft.com/office/drawing/2010/main" val="0"/>
              </a:ext>
            </a:extLst>
          </a:blip>
          <a:srcRect l="6464" t="11294" r="7822" b="15172"/>
          <a:stretch/>
        </p:blipFill>
        <p:spPr>
          <a:xfrm>
            <a:off x="2558141" y="4423948"/>
            <a:ext cx="2266209" cy="1458120"/>
          </a:xfrm>
          <a:prstGeom prst="rect">
            <a:avLst/>
          </a:prstGeom>
        </p:spPr>
      </p:pic>
      <p:pic>
        <p:nvPicPr>
          <p:cNvPr id="8" name="Immagine 7">
            <a:extLst>
              <a:ext uri="{FF2B5EF4-FFF2-40B4-BE49-F238E27FC236}">
                <a16:creationId xmlns:a16="http://schemas.microsoft.com/office/drawing/2014/main" id="{953B9B82-1A9C-B940-A39B-7B3E8B539851}"/>
              </a:ext>
            </a:extLst>
          </p:cNvPr>
          <p:cNvPicPr>
            <a:picLocks noChangeAspect="1"/>
          </p:cNvPicPr>
          <p:nvPr/>
        </p:nvPicPr>
        <p:blipFill rotWithShape="1">
          <a:blip r:embed="rId5">
            <a:extLst>
              <a:ext uri="{28A0092B-C50C-407E-A947-70E740481C1C}">
                <a14:useLocalDpi xmlns:a14="http://schemas.microsoft.com/office/drawing/2010/main" val="0"/>
              </a:ext>
            </a:extLst>
          </a:blip>
          <a:srcRect l="6256" t="13300" r="8768" b="15172"/>
          <a:stretch/>
        </p:blipFill>
        <p:spPr>
          <a:xfrm>
            <a:off x="199979" y="4421253"/>
            <a:ext cx="2266209" cy="1430668"/>
          </a:xfrm>
          <a:prstGeom prst="rect">
            <a:avLst/>
          </a:prstGeom>
        </p:spPr>
      </p:pic>
      <p:sp>
        <p:nvSpPr>
          <p:cNvPr id="11" name="Rettangolo 10">
            <a:extLst>
              <a:ext uri="{FF2B5EF4-FFF2-40B4-BE49-F238E27FC236}">
                <a16:creationId xmlns:a16="http://schemas.microsoft.com/office/drawing/2014/main" id="{43D8CC99-ED29-2641-B0A0-FCB125C2157B}"/>
              </a:ext>
            </a:extLst>
          </p:cNvPr>
          <p:cNvSpPr/>
          <p:nvPr/>
        </p:nvSpPr>
        <p:spPr>
          <a:xfrm>
            <a:off x="399724" y="2692667"/>
            <a:ext cx="3820100" cy="1877437"/>
          </a:xfrm>
          <a:prstGeom prst="rect">
            <a:avLst/>
          </a:prstGeom>
        </p:spPr>
        <p:txBody>
          <a:bodyPr wrap="square">
            <a:spAutoFit/>
          </a:bodyPr>
          <a:lstStyle/>
          <a:p>
            <a:r>
              <a:rPr lang="en-US" sz="1400" dirty="0">
                <a:solidFill>
                  <a:srgbClr val="FF0000"/>
                </a:solidFill>
              </a:rPr>
              <a:t>2 : "Use pixel with extreme care over snow covered surface."</a:t>
            </a:r>
          </a:p>
          <a:p>
            <a:r>
              <a:rPr lang="en-US" sz="1400" dirty="0"/>
              <a:t>The pixel is set to 2 if the probability of precipitation is of poor quality or indeterminate.</a:t>
            </a:r>
            <a:r>
              <a:rPr lang="en-US" sz="1400" dirty="0">
                <a:solidFill>
                  <a:srgbClr val="FF0000"/>
                </a:solidFill>
              </a:rPr>
              <a:t> </a:t>
            </a:r>
          </a:p>
          <a:p>
            <a:r>
              <a:rPr lang="en-US" sz="1400" b="1" dirty="0">
                <a:solidFill>
                  <a:srgbClr val="FF0000"/>
                </a:solidFill>
              </a:rPr>
              <a:t>Use these pixels for climatological averaging of precipitation, but </a:t>
            </a:r>
            <a:r>
              <a:rPr lang="en-US" sz="1400" b="1" u="sng" dirty="0">
                <a:solidFill>
                  <a:srgbClr val="FF0000"/>
                </a:solidFill>
              </a:rPr>
              <a:t>not for individual storm scale </a:t>
            </a:r>
            <a:r>
              <a:rPr lang="en-US" sz="1400" b="1" dirty="0">
                <a:solidFill>
                  <a:srgbClr val="FF0000"/>
                </a:solidFill>
              </a:rPr>
              <a:t>daily cases.</a:t>
            </a:r>
          </a:p>
          <a:p>
            <a:endParaRPr lang="en-US" dirty="0"/>
          </a:p>
        </p:txBody>
      </p:sp>
      <p:sp>
        <p:nvSpPr>
          <p:cNvPr id="21" name="CasellaDiTesto 20">
            <a:extLst>
              <a:ext uri="{FF2B5EF4-FFF2-40B4-BE49-F238E27FC236}">
                <a16:creationId xmlns:a16="http://schemas.microsoft.com/office/drawing/2014/main" id="{5C8AB357-7E5F-8447-8CDE-7657CA58966F}"/>
              </a:ext>
            </a:extLst>
          </p:cNvPr>
          <p:cNvSpPr txBox="1"/>
          <p:nvPr/>
        </p:nvSpPr>
        <p:spPr>
          <a:xfrm>
            <a:off x="1430617" y="2034958"/>
            <a:ext cx="1957587" cy="400110"/>
          </a:xfrm>
          <a:prstGeom prst="rect">
            <a:avLst/>
          </a:prstGeom>
          <a:solidFill>
            <a:schemeClr val="bg1"/>
          </a:solidFill>
        </p:spPr>
        <p:txBody>
          <a:bodyPr wrap="none" rtlCol="0">
            <a:spAutoFit/>
          </a:bodyPr>
          <a:lstStyle/>
          <a:p>
            <a:r>
              <a:rPr lang="en-US" sz="2000" b="1" dirty="0"/>
              <a:t>Quality Flag (QF)</a:t>
            </a:r>
          </a:p>
        </p:txBody>
      </p:sp>
      <p:sp>
        <p:nvSpPr>
          <p:cNvPr id="23" name="CasellaDiTesto 22">
            <a:extLst>
              <a:ext uri="{FF2B5EF4-FFF2-40B4-BE49-F238E27FC236}">
                <a16:creationId xmlns:a16="http://schemas.microsoft.com/office/drawing/2014/main" id="{588BABA0-DF5D-524E-AD86-AB343DD6CB34}"/>
              </a:ext>
            </a:extLst>
          </p:cNvPr>
          <p:cNvSpPr txBox="1"/>
          <p:nvPr/>
        </p:nvSpPr>
        <p:spPr>
          <a:xfrm>
            <a:off x="7042484" y="2999530"/>
            <a:ext cx="2729850" cy="400110"/>
          </a:xfrm>
          <a:prstGeom prst="rect">
            <a:avLst/>
          </a:prstGeom>
          <a:solidFill>
            <a:schemeClr val="bg1"/>
          </a:solidFill>
        </p:spPr>
        <p:txBody>
          <a:bodyPr wrap="none" rtlCol="0">
            <a:spAutoFit/>
          </a:bodyPr>
          <a:lstStyle/>
          <a:p>
            <a:r>
              <a:rPr lang="en-US" sz="2000" b="1" dirty="0"/>
              <a:t>Rate threshold: SR&gt;0.08</a:t>
            </a:r>
          </a:p>
        </p:txBody>
      </p:sp>
      <p:sp>
        <p:nvSpPr>
          <p:cNvPr id="25" name="CasellaDiTesto 24">
            <a:extLst>
              <a:ext uri="{FF2B5EF4-FFF2-40B4-BE49-F238E27FC236}">
                <a16:creationId xmlns:a16="http://schemas.microsoft.com/office/drawing/2014/main" id="{6BC9C3E0-E4D8-9A4E-9A6A-8F359FED8671}"/>
              </a:ext>
            </a:extLst>
          </p:cNvPr>
          <p:cNvSpPr txBox="1"/>
          <p:nvPr/>
        </p:nvSpPr>
        <p:spPr>
          <a:xfrm>
            <a:off x="8374521" y="1873407"/>
            <a:ext cx="827471" cy="369332"/>
          </a:xfrm>
          <a:prstGeom prst="rect">
            <a:avLst/>
          </a:prstGeom>
          <a:solidFill>
            <a:schemeClr val="bg1"/>
          </a:solidFill>
        </p:spPr>
        <p:txBody>
          <a:bodyPr wrap="none" rtlCol="0">
            <a:spAutoFit/>
          </a:bodyPr>
          <a:lstStyle/>
          <a:p>
            <a:r>
              <a:rPr lang="en-US" dirty="0"/>
              <a:t>MRMS</a:t>
            </a:r>
          </a:p>
        </p:txBody>
      </p:sp>
      <p:sp>
        <p:nvSpPr>
          <p:cNvPr id="2" name="Titolo 1">
            <a:extLst>
              <a:ext uri="{FF2B5EF4-FFF2-40B4-BE49-F238E27FC236}">
                <a16:creationId xmlns:a16="http://schemas.microsoft.com/office/drawing/2014/main" id="{B2755769-E2CE-AE4C-84A0-12BC2296CA49}"/>
              </a:ext>
            </a:extLst>
          </p:cNvPr>
          <p:cNvSpPr>
            <a:spLocks noGrp="1"/>
          </p:cNvSpPr>
          <p:nvPr>
            <p:ph type="title"/>
          </p:nvPr>
        </p:nvSpPr>
        <p:spPr>
          <a:xfrm>
            <a:off x="838200" y="111030"/>
            <a:ext cx="10515600" cy="1325563"/>
          </a:xfrm>
        </p:spPr>
        <p:txBody>
          <a:bodyPr/>
          <a:lstStyle/>
          <a:p>
            <a:r>
              <a:rPr lang="en-US" dirty="0"/>
              <a:t>Filters</a:t>
            </a:r>
          </a:p>
        </p:txBody>
      </p:sp>
      <p:sp>
        <p:nvSpPr>
          <p:cNvPr id="5" name="Segnaposto piè di pagina 4">
            <a:extLst>
              <a:ext uri="{FF2B5EF4-FFF2-40B4-BE49-F238E27FC236}">
                <a16:creationId xmlns:a16="http://schemas.microsoft.com/office/drawing/2014/main" id="{557FA903-B1F1-FB4F-A30B-F80AABD08626}"/>
              </a:ext>
            </a:extLst>
          </p:cNvPr>
          <p:cNvSpPr>
            <a:spLocks noGrp="1"/>
          </p:cNvSpPr>
          <p:nvPr>
            <p:ph type="ftr" sz="quarter" idx="11"/>
          </p:nvPr>
        </p:nvSpPr>
        <p:spPr/>
        <p:txBody>
          <a:bodyPr/>
          <a:lstStyle/>
          <a:p>
            <a:r>
              <a:rPr lang="it-IT"/>
              <a:t>Land Surface WG - 11 September 2019</a:t>
            </a:r>
          </a:p>
        </p:txBody>
      </p:sp>
      <p:grpSp>
        <p:nvGrpSpPr>
          <p:cNvPr id="14" name="Gruppo 13">
            <a:extLst>
              <a:ext uri="{FF2B5EF4-FFF2-40B4-BE49-F238E27FC236}">
                <a16:creationId xmlns:a16="http://schemas.microsoft.com/office/drawing/2014/main" id="{88D45299-1D01-6B42-ABF2-45CF8920DC28}"/>
              </a:ext>
            </a:extLst>
          </p:cNvPr>
          <p:cNvGrpSpPr/>
          <p:nvPr/>
        </p:nvGrpSpPr>
        <p:grpSpPr>
          <a:xfrm>
            <a:off x="384628" y="1829067"/>
            <a:ext cx="907143" cy="863600"/>
            <a:chOff x="4368800" y="217714"/>
            <a:chExt cx="907143" cy="863600"/>
          </a:xfrm>
        </p:grpSpPr>
        <p:sp>
          <p:nvSpPr>
            <p:cNvPr id="9" name="Ovale 8">
              <a:extLst>
                <a:ext uri="{FF2B5EF4-FFF2-40B4-BE49-F238E27FC236}">
                  <a16:creationId xmlns:a16="http://schemas.microsoft.com/office/drawing/2014/main" id="{7B0B8E28-48C5-8041-BFBB-C966DBC53A98}"/>
                </a:ext>
              </a:extLst>
            </p:cNvPr>
            <p:cNvSpPr/>
            <p:nvPr/>
          </p:nvSpPr>
          <p:spPr>
            <a:xfrm>
              <a:off x="4368800" y="217714"/>
              <a:ext cx="907143" cy="863600"/>
            </a:xfrm>
            <a:prstGeom prst="ellipse">
              <a:avLst/>
            </a:prstGeom>
            <a:solidFill>
              <a:srgbClr val="D5FC7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asellaDiTesto 11">
              <a:extLst>
                <a:ext uri="{FF2B5EF4-FFF2-40B4-BE49-F238E27FC236}">
                  <a16:creationId xmlns:a16="http://schemas.microsoft.com/office/drawing/2014/main" id="{359B22CA-E16E-734C-B3E7-2ADF636CAD94}"/>
                </a:ext>
              </a:extLst>
            </p:cNvPr>
            <p:cNvSpPr txBox="1"/>
            <p:nvPr/>
          </p:nvSpPr>
          <p:spPr>
            <a:xfrm>
              <a:off x="4601045" y="241819"/>
              <a:ext cx="470000" cy="769441"/>
            </a:xfrm>
            <a:prstGeom prst="rect">
              <a:avLst/>
            </a:prstGeom>
            <a:noFill/>
          </p:spPr>
          <p:txBody>
            <a:bodyPr wrap="none" rtlCol="0">
              <a:spAutoFit/>
            </a:bodyPr>
            <a:lstStyle/>
            <a:p>
              <a:r>
                <a:rPr lang="en-US" sz="4400" b="1" dirty="0"/>
                <a:t>1</a:t>
              </a:r>
            </a:p>
          </p:txBody>
        </p:sp>
      </p:grpSp>
      <p:grpSp>
        <p:nvGrpSpPr>
          <p:cNvPr id="26" name="Gruppo 25">
            <a:extLst>
              <a:ext uri="{FF2B5EF4-FFF2-40B4-BE49-F238E27FC236}">
                <a16:creationId xmlns:a16="http://schemas.microsoft.com/office/drawing/2014/main" id="{8CF776CD-A298-5D4D-91E6-C061C6E4686F}"/>
              </a:ext>
            </a:extLst>
          </p:cNvPr>
          <p:cNvGrpSpPr/>
          <p:nvPr/>
        </p:nvGrpSpPr>
        <p:grpSpPr>
          <a:xfrm>
            <a:off x="6107994" y="2767785"/>
            <a:ext cx="907143" cy="863600"/>
            <a:chOff x="4368800" y="217714"/>
            <a:chExt cx="907143" cy="863600"/>
          </a:xfrm>
        </p:grpSpPr>
        <p:sp>
          <p:nvSpPr>
            <p:cNvPr id="27" name="Ovale 26">
              <a:extLst>
                <a:ext uri="{FF2B5EF4-FFF2-40B4-BE49-F238E27FC236}">
                  <a16:creationId xmlns:a16="http://schemas.microsoft.com/office/drawing/2014/main" id="{66E9121C-96C8-B442-A19C-40B404807AAF}"/>
                </a:ext>
              </a:extLst>
            </p:cNvPr>
            <p:cNvSpPr/>
            <p:nvPr/>
          </p:nvSpPr>
          <p:spPr>
            <a:xfrm>
              <a:off x="4368800" y="217714"/>
              <a:ext cx="907143" cy="863600"/>
            </a:xfrm>
            <a:prstGeom prst="ellipse">
              <a:avLst/>
            </a:prstGeom>
            <a:solidFill>
              <a:srgbClr val="D5FC7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sellaDiTesto 27">
              <a:extLst>
                <a:ext uri="{FF2B5EF4-FFF2-40B4-BE49-F238E27FC236}">
                  <a16:creationId xmlns:a16="http://schemas.microsoft.com/office/drawing/2014/main" id="{D93B2589-B9BD-3E46-AE07-099B9D9CA3DF}"/>
                </a:ext>
              </a:extLst>
            </p:cNvPr>
            <p:cNvSpPr txBox="1"/>
            <p:nvPr/>
          </p:nvSpPr>
          <p:spPr>
            <a:xfrm>
              <a:off x="4601045" y="241819"/>
              <a:ext cx="470000" cy="769441"/>
            </a:xfrm>
            <a:prstGeom prst="rect">
              <a:avLst/>
            </a:prstGeom>
            <a:noFill/>
          </p:spPr>
          <p:txBody>
            <a:bodyPr wrap="none" rtlCol="0">
              <a:spAutoFit/>
            </a:bodyPr>
            <a:lstStyle/>
            <a:p>
              <a:r>
                <a:rPr lang="en-US" sz="4400" b="1" dirty="0"/>
                <a:t>2</a:t>
              </a:r>
            </a:p>
          </p:txBody>
        </p:sp>
      </p:grpSp>
      <p:sp>
        <p:nvSpPr>
          <p:cNvPr id="16" name="CasellaDiTesto 15">
            <a:extLst>
              <a:ext uri="{FF2B5EF4-FFF2-40B4-BE49-F238E27FC236}">
                <a16:creationId xmlns:a16="http://schemas.microsoft.com/office/drawing/2014/main" id="{1559FA33-8798-D448-877E-D41BC412C1E4}"/>
              </a:ext>
            </a:extLst>
          </p:cNvPr>
          <p:cNvSpPr txBox="1"/>
          <p:nvPr/>
        </p:nvSpPr>
        <p:spPr>
          <a:xfrm>
            <a:off x="4644363" y="1862952"/>
            <a:ext cx="2599943" cy="369332"/>
          </a:xfrm>
          <a:prstGeom prst="rect">
            <a:avLst/>
          </a:prstGeom>
          <a:noFill/>
        </p:spPr>
        <p:txBody>
          <a:bodyPr wrap="none" rtlCol="0">
            <a:spAutoFit/>
          </a:bodyPr>
          <a:lstStyle/>
          <a:p>
            <a:r>
              <a:rPr lang="en-US" dirty="0"/>
              <a:t>GPROF </a:t>
            </a:r>
            <a:r>
              <a:rPr lang="en-US" dirty="0" err="1"/>
              <a:t>SurfPrecip</a:t>
            </a:r>
            <a:r>
              <a:rPr lang="en-US" dirty="0"/>
              <a:t> </a:t>
            </a:r>
            <a:r>
              <a:rPr lang="en-US" b="1" dirty="0"/>
              <a:t>original</a:t>
            </a:r>
          </a:p>
        </p:txBody>
      </p:sp>
      <p:sp>
        <p:nvSpPr>
          <p:cNvPr id="29" name="CasellaDiTesto 28">
            <a:extLst>
              <a:ext uri="{FF2B5EF4-FFF2-40B4-BE49-F238E27FC236}">
                <a16:creationId xmlns:a16="http://schemas.microsoft.com/office/drawing/2014/main" id="{0C04596A-E858-BB45-8595-CDAFE4873900}"/>
              </a:ext>
            </a:extLst>
          </p:cNvPr>
          <p:cNvSpPr txBox="1"/>
          <p:nvPr/>
        </p:nvSpPr>
        <p:spPr>
          <a:xfrm>
            <a:off x="2227286" y="5875925"/>
            <a:ext cx="2927917" cy="369332"/>
          </a:xfrm>
          <a:prstGeom prst="rect">
            <a:avLst/>
          </a:prstGeom>
          <a:noFill/>
        </p:spPr>
        <p:txBody>
          <a:bodyPr wrap="none" rtlCol="0">
            <a:spAutoFit/>
          </a:bodyPr>
          <a:lstStyle/>
          <a:p>
            <a:r>
              <a:rPr lang="en-US" dirty="0"/>
              <a:t>GPROF </a:t>
            </a:r>
            <a:r>
              <a:rPr lang="en-US" dirty="0" err="1"/>
              <a:t>SurfPrecip</a:t>
            </a:r>
            <a:r>
              <a:rPr lang="en-US" dirty="0"/>
              <a:t> </a:t>
            </a:r>
            <a:r>
              <a:rPr lang="en-US" b="1" dirty="0"/>
              <a:t>QF-filtered</a:t>
            </a:r>
          </a:p>
        </p:txBody>
      </p:sp>
      <p:sp>
        <p:nvSpPr>
          <p:cNvPr id="30" name="CasellaDiTesto 29">
            <a:extLst>
              <a:ext uri="{FF2B5EF4-FFF2-40B4-BE49-F238E27FC236}">
                <a16:creationId xmlns:a16="http://schemas.microsoft.com/office/drawing/2014/main" id="{6CB611B6-1CCB-5249-8292-1E13A7FA28DE}"/>
              </a:ext>
            </a:extLst>
          </p:cNvPr>
          <p:cNvSpPr txBox="1"/>
          <p:nvPr/>
        </p:nvSpPr>
        <p:spPr>
          <a:xfrm>
            <a:off x="6430142" y="5317082"/>
            <a:ext cx="3888757" cy="369332"/>
          </a:xfrm>
          <a:prstGeom prst="rect">
            <a:avLst/>
          </a:prstGeom>
          <a:noFill/>
        </p:spPr>
        <p:txBody>
          <a:bodyPr wrap="none" rtlCol="0">
            <a:spAutoFit/>
          </a:bodyPr>
          <a:lstStyle/>
          <a:p>
            <a:r>
              <a:rPr lang="en-US" dirty="0"/>
              <a:t>GPROF </a:t>
            </a:r>
            <a:r>
              <a:rPr lang="en-US" dirty="0" err="1"/>
              <a:t>SurfPrecip</a:t>
            </a:r>
            <a:r>
              <a:rPr lang="en-US" dirty="0"/>
              <a:t> </a:t>
            </a:r>
            <a:r>
              <a:rPr lang="en-US" b="1" dirty="0"/>
              <a:t>SR-threshold-filtered</a:t>
            </a:r>
          </a:p>
        </p:txBody>
      </p:sp>
      <p:sp>
        <p:nvSpPr>
          <p:cNvPr id="7" name="Segnaposto numero diapositiva 6">
            <a:extLst>
              <a:ext uri="{FF2B5EF4-FFF2-40B4-BE49-F238E27FC236}">
                <a16:creationId xmlns:a16="http://schemas.microsoft.com/office/drawing/2014/main" id="{7FBE1590-3B6B-9245-8B90-DDF72E008855}"/>
              </a:ext>
            </a:extLst>
          </p:cNvPr>
          <p:cNvSpPr>
            <a:spLocks noGrp="1"/>
          </p:cNvSpPr>
          <p:nvPr>
            <p:ph type="sldNum" sz="quarter" idx="12"/>
          </p:nvPr>
        </p:nvSpPr>
        <p:spPr/>
        <p:txBody>
          <a:bodyPr/>
          <a:lstStyle/>
          <a:p>
            <a:fld id="{E82A2BB0-E287-AC45-9235-98048163D0D0}" type="slidenum">
              <a:rPr lang="it-IT" smtClean="0"/>
              <a:t>11</a:t>
            </a:fld>
            <a:endParaRPr lang="it-IT"/>
          </a:p>
        </p:txBody>
      </p:sp>
      <p:pic>
        <p:nvPicPr>
          <p:cNvPr id="31" name="Immagine 30">
            <a:extLst>
              <a:ext uri="{FF2B5EF4-FFF2-40B4-BE49-F238E27FC236}">
                <a16:creationId xmlns:a16="http://schemas.microsoft.com/office/drawing/2014/main" id="{48F930AB-F0C7-BA4E-8D58-647735463D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68" t="10262" r="6620" b="13733"/>
          <a:stretch/>
        </p:blipFill>
        <p:spPr>
          <a:xfrm>
            <a:off x="7328007" y="136525"/>
            <a:ext cx="2805698" cy="1823288"/>
          </a:xfrm>
          <a:prstGeom prst="rect">
            <a:avLst/>
          </a:prstGeom>
        </p:spPr>
      </p:pic>
      <p:sp>
        <p:nvSpPr>
          <p:cNvPr id="32" name="CasellaDiTesto 31">
            <a:extLst>
              <a:ext uri="{FF2B5EF4-FFF2-40B4-BE49-F238E27FC236}">
                <a16:creationId xmlns:a16="http://schemas.microsoft.com/office/drawing/2014/main" id="{9AFFEC58-94B1-4C4A-A536-FE1DCF6F25DB}"/>
              </a:ext>
            </a:extLst>
          </p:cNvPr>
          <p:cNvSpPr txBox="1"/>
          <p:nvPr/>
        </p:nvSpPr>
        <p:spPr>
          <a:xfrm>
            <a:off x="411152" y="5849822"/>
            <a:ext cx="1781257" cy="369332"/>
          </a:xfrm>
          <a:prstGeom prst="rect">
            <a:avLst/>
          </a:prstGeom>
          <a:solidFill>
            <a:schemeClr val="bg1"/>
          </a:solidFill>
        </p:spPr>
        <p:txBody>
          <a:bodyPr wrap="none" rtlCol="0">
            <a:spAutoFit/>
          </a:bodyPr>
          <a:lstStyle/>
          <a:p>
            <a:r>
              <a:rPr lang="en-US" dirty="0"/>
              <a:t>Quality Flag (QF)</a:t>
            </a:r>
          </a:p>
        </p:txBody>
      </p:sp>
    </p:spTree>
    <p:extLst>
      <p:ext uri="{BB962C8B-B14F-4D97-AF65-F5344CB8AC3E}">
        <p14:creationId xmlns:p14="http://schemas.microsoft.com/office/powerpoint/2010/main" val="937326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913A22FE-2DEB-9B41-AB21-BAC603D1D962}"/>
              </a:ext>
            </a:extLst>
          </p:cNvPr>
          <p:cNvSpPr txBox="1"/>
          <p:nvPr/>
        </p:nvSpPr>
        <p:spPr>
          <a:xfrm>
            <a:off x="1940192" y="225165"/>
            <a:ext cx="1188146" cy="523220"/>
          </a:xfrm>
          <a:prstGeom prst="rect">
            <a:avLst/>
          </a:prstGeom>
          <a:noFill/>
        </p:spPr>
        <p:txBody>
          <a:bodyPr wrap="none" rtlCol="0">
            <a:spAutoFit/>
          </a:bodyPr>
          <a:lstStyle/>
          <a:p>
            <a:r>
              <a:rPr lang="en-US" sz="2800" dirty="0"/>
              <a:t>CASE 1</a:t>
            </a:r>
          </a:p>
        </p:txBody>
      </p:sp>
      <p:sp>
        <p:nvSpPr>
          <p:cNvPr id="11" name="CasellaDiTesto 10">
            <a:extLst>
              <a:ext uri="{FF2B5EF4-FFF2-40B4-BE49-F238E27FC236}">
                <a16:creationId xmlns:a16="http://schemas.microsoft.com/office/drawing/2014/main" id="{52832448-43C7-334C-BDC5-555349C4A2B5}"/>
              </a:ext>
            </a:extLst>
          </p:cNvPr>
          <p:cNvSpPr txBox="1"/>
          <p:nvPr/>
        </p:nvSpPr>
        <p:spPr>
          <a:xfrm>
            <a:off x="8959496" y="225165"/>
            <a:ext cx="1188146" cy="523220"/>
          </a:xfrm>
          <a:prstGeom prst="rect">
            <a:avLst/>
          </a:prstGeom>
          <a:noFill/>
        </p:spPr>
        <p:txBody>
          <a:bodyPr wrap="none" rtlCol="0">
            <a:spAutoFit/>
          </a:bodyPr>
          <a:lstStyle/>
          <a:p>
            <a:r>
              <a:rPr lang="en-US" sz="2800" dirty="0"/>
              <a:t>CASE 2</a:t>
            </a:r>
          </a:p>
        </p:txBody>
      </p:sp>
      <p:sp>
        <p:nvSpPr>
          <p:cNvPr id="22" name="CasellaDiTesto 21">
            <a:extLst>
              <a:ext uri="{FF2B5EF4-FFF2-40B4-BE49-F238E27FC236}">
                <a16:creationId xmlns:a16="http://schemas.microsoft.com/office/drawing/2014/main" id="{19B4F042-7D96-2B4F-8DE5-001B110E459E}"/>
              </a:ext>
            </a:extLst>
          </p:cNvPr>
          <p:cNvSpPr txBox="1"/>
          <p:nvPr/>
        </p:nvSpPr>
        <p:spPr>
          <a:xfrm>
            <a:off x="4670994" y="1309943"/>
            <a:ext cx="2850011" cy="369332"/>
          </a:xfrm>
          <a:prstGeom prst="rect">
            <a:avLst/>
          </a:prstGeom>
          <a:noFill/>
        </p:spPr>
        <p:txBody>
          <a:bodyPr wrap="none" rtlCol="0">
            <a:spAutoFit/>
          </a:bodyPr>
          <a:lstStyle/>
          <a:p>
            <a:r>
              <a:rPr lang="en-US" dirty="0"/>
              <a:t>MRMS precipitation product</a:t>
            </a:r>
          </a:p>
        </p:txBody>
      </p:sp>
      <p:sp>
        <p:nvSpPr>
          <p:cNvPr id="18" name="CasellaDiTesto 17">
            <a:extLst>
              <a:ext uri="{FF2B5EF4-FFF2-40B4-BE49-F238E27FC236}">
                <a16:creationId xmlns:a16="http://schemas.microsoft.com/office/drawing/2014/main" id="{FC104713-8ADA-FA41-A41B-0F5AD756E609}"/>
              </a:ext>
            </a:extLst>
          </p:cNvPr>
          <p:cNvSpPr txBox="1"/>
          <p:nvPr/>
        </p:nvSpPr>
        <p:spPr>
          <a:xfrm>
            <a:off x="-961338" y="1349563"/>
            <a:ext cx="4037934" cy="369332"/>
          </a:xfrm>
          <a:prstGeom prst="rect">
            <a:avLst/>
          </a:prstGeom>
          <a:noFill/>
        </p:spPr>
        <p:txBody>
          <a:bodyPr wrap="square" rtlCol="0">
            <a:spAutoFit/>
          </a:bodyPr>
          <a:lstStyle/>
          <a:p>
            <a:pPr algn="ctr"/>
            <a:r>
              <a:rPr lang="en-US" dirty="0"/>
              <a:t>20 Nov 2014 18.22</a:t>
            </a:r>
          </a:p>
        </p:txBody>
      </p:sp>
      <p:sp>
        <p:nvSpPr>
          <p:cNvPr id="14" name="CasellaDiTesto 13">
            <a:extLst>
              <a:ext uri="{FF2B5EF4-FFF2-40B4-BE49-F238E27FC236}">
                <a16:creationId xmlns:a16="http://schemas.microsoft.com/office/drawing/2014/main" id="{AB28F674-1DA5-074C-AAF2-68F7A9B0F413}"/>
              </a:ext>
            </a:extLst>
          </p:cNvPr>
          <p:cNvSpPr txBox="1"/>
          <p:nvPr/>
        </p:nvSpPr>
        <p:spPr>
          <a:xfrm>
            <a:off x="9124263" y="1349563"/>
            <a:ext cx="4037934" cy="369332"/>
          </a:xfrm>
          <a:prstGeom prst="rect">
            <a:avLst/>
          </a:prstGeom>
          <a:noFill/>
        </p:spPr>
        <p:txBody>
          <a:bodyPr wrap="square" rtlCol="0">
            <a:spAutoFit/>
          </a:bodyPr>
          <a:lstStyle/>
          <a:p>
            <a:pPr algn="ctr"/>
            <a:r>
              <a:rPr lang="en-US" dirty="0"/>
              <a:t>09 Jan 2015 12.28</a:t>
            </a:r>
          </a:p>
        </p:txBody>
      </p:sp>
      <p:sp>
        <p:nvSpPr>
          <p:cNvPr id="23" name="Segnaposto piè di pagina 4">
            <a:extLst>
              <a:ext uri="{FF2B5EF4-FFF2-40B4-BE49-F238E27FC236}">
                <a16:creationId xmlns:a16="http://schemas.microsoft.com/office/drawing/2014/main" id="{4257B306-487C-F841-B46A-D13515C7E3AB}"/>
              </a:ext>
            </a:extLst>
          </p:cNvPr>
          <p:cNvSpPr>
            <a:spLocks noGrp="1"/>
          </p:cNvSpPr>
          <p:nvPr>
            <p:ph type="ftr" sz="quarter" idx="11"/>
          </p:nvPr>
        </p:nvSpPr>
        <p:spPr>
          <a:xfrm>
            <a:off x="4038600" y="6356350"/>
            <a:ext cx="4114800" cy="365125"/>
          </a:xfrm>
        </p:spPr>
        <p:txBody>
          <a:bodyPr/>
          <a:lstStyle/>
          <a:p>
            <a:r>
              <a:rPr lang="it-IT"/>
              <a:t>Land Surface WG - 11 September 2019</a:t>
            </a:r>
            <a:endParaRPr lang="it-IT" dirty="0"/>
          </a:p>
        </p:txBody>
      </p:sp>
      <p:sp>
        <p:nvSpPr>
          <p:cNvPr id="3" name="Segnaposto numero diapositiva 2">
            <a:extLst>
              <a:ext uri="{FF2B5EF4-FFF2-40B4-BE49-F238E27FC236}">
                <a16:creationId xmlns:a16="http://schemas.microsoft.com/office/drawing/2014/main" id="{2F919A33-108A-4F40-982A-DC875BE3C186}"/>
              </a:ext>
            </a:extLst>
          </p:cNvPr>
          <p:cNvSpPr>
            <a:spLocks noGrp="1"/>
          </p:cNvSpPr>
          <p:nvPr>
            <p:ph type="sldNum" sz="quarter" idx="12"/>
          </p:nvPr>
        </p:nvSpPr>
        <p:spPr/>
        <p:txBody>
          <a:bodyPr/>
          <a:lstStyle/>
          <a:p>
            <a:fld id="{E82A2BB0-E287-AC45-9235-98048163D0D0}" type="slidenum">
              <a:rPr lang="it-IT" smtClean="0"/>
              <a:t>12</a:t>
            </a:fld>
            <a:endParaRPr lang="it-IT"/>
          </a:p>
        </p:txBody>
      </p:sp>
      <p:pic>
        <p:nvPicPr>
          <p:cNvPr id="19" name="Immagine 18">
            <a:extLst>
              <a:ext uri="{FF2B5EF4-FFF2-40B4-BE49-F238E27FC236}">
                <a16:creationId xmlns:a16="http://schemas.microsoft.com/office/drawing/2014/main" id="{853544AC-EEB3-4245-A209-8627B3C9EB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07" t="9975" r="6566" b="14763"/>
          <a:stretch/>
        </p:blipFill>
        <p:spPr>
          <a:xfrm>
            <a:off x="2044358" y="769167"/>
            <a:ext cx="2693411" cy="1763049"/>
          </a:xfrm>
          <a:prstGeom prst="rect">
            <a:avLst/>
          </a:prstGeom>
        </p:spPr>
      </p:pic>
      <p:pic>
        <p:nvPicPr>
          <p:cNvPr id="24" name="Immagine 23">
            <a:extLst>
              <a:ext uri="{FF2B5EF4-FFF2-40B4-BE49-F238E27FC236}">
                <a16:creationId xmlns:a16="http://schemas.microsoft.com/office/drawing/2014/main" id="{57824CEE-ABEA-E040-B25F-3450FE844F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77" t="10683" r="6471" b="14750"/>
          <a:stretch/>
        </p:blipFill>
        <p:spPr>
          <a:xfrm>
            <a:off x="7463090" y="784597"/>
            <a:ext cx="2693411" cy="1732191"/>
          </a:xfrm>
          <a:prstGeom prst="rect">
            <a:avLst/>
          </a:prstGeom>
        </p:spPr>
      </p:pic>
      <p:pic>
        <p:nvPicPr>
          <p:cNvPr id="15" name="Immagine 14">
            <a:extLst>
              <a:ext uri="{FF2B5EF4-FFF2-40B4-BE49-F238E27FC236}">
                <a16:creationId xmlns:a16="http://schemas.microsoft.com/office/drawing/2014/main" id="{4C2C0D76-3978-8A4E-81C5-548F526B521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276768" y="2552998"/>
            <a:ext cx="2879725" cy="2159635"/>
          </a:xfrm>
          <a:prstGeom prst="rect">
            <a:avLst/>
          </a:prstGeom>
        </p:spPr>
      </p:pic>
      <p:pic>
        <p:nvPicPr>
          <p:cNvPr id="17" name="Immagine 16">
            <a:extLst>
              <a:ext uri="{FF2B5EF4-FFF2-40B4-BE49-F238E27FC236}">
                <a16:creationId xmlns:a16="http://schemas.microsoft.com/office/drawing/2014/main" id="{7126D930-FA32-2B4A-A4CB-AF0B8EEE873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244538" y="2552997"/>
            <a:ext cx="2879725" cy="2159635"/>
          </a:xfrm>
          <a:prstGeom prst="rect">
            <a:avLst/>
          </a:prstGeom>
        </p:spPr>
      </p:pic>
      <p:pic>
        <p:nvPicPr>
          <p:cNvPr id="20" name="Immagine 19">
            <a:extLst>
              <a:ext uri="{FF2B5EF4-FFF2-40B4-BE49-F238E27FC236}">
                <a16:creationId xmlns:a16="http://schemas.microsoft.com/office/drawing/2014/main" id="{F55F4846-BF30-8A42-B529-234153BB9F3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0" y="2552998"/>
            <a:ext cx="2879725" cy="2159635"/>
          </a:xfrm>
          <a:prstGeom prst="rect">
            <a:avLst/>
          </a:prstGeom>
        </p:spPr>
      </p:pic>
      <p:pic>
        <p:nvPicPr>
          <p:cNvPr id="25" name="Immagine 24">
            <a:extLst>
              <a:ext uri="{FF2B5EF4-FFF2-40B4-BE49-F238E27FC236}">
                <a16:creationId xmlns:a16="http://schemas.microsoft.com/office/drawing/2014/main" id="{B6B8CD79-06B3-0248-8947-4700924C7E6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879725" y="2564868"/>
            <a:ext cx="2879725" cy="2159635"/>
          </a:xfrm>
          <a:prstGeom prst="rect">
            <a:avLst/>
          </a:prstGeom>
        </p:spPr>
      </p:pic>
      <p:sp>
        <p:nvSpPr>
          <p:cNvPr id="26" name="CasellaDiTesto 25">
            <a:extLst>
              <a:ext uri="{FF2B5EF4-FFF2-40B4-BE49-F238E27FC236}">
                <a16:creationId xmlns:a16="http://schemas.microsoft.com/office/drawing/2014/main" id="{EDB26B70-201B-8A40-B313-B0B63F6DB320}"/>
              </a:ext>
            </a:extLst>
          </p:cNvPr>
          <p:cNvSpPr txBox="1"/>
          <p:nvPr/>
        </p:nvSpPr>
        <p:spPr>
          <a:xfrm>
            <a:off x="193649" y="4364083"/>
            <a:ext cx="2268121" cy="369332"/>
          </a:xfrm>
          <a:prstGeom prst="rect">
            <a:avLst/>
          </a:prstGeom>
          <a:noFill/>
        </p:spPr>
        <p:txBody>
          <a:bodyPr wrap="none" rtlCol="0">
            <a:spAutoFit/>
          </a:bodyPr>
          <a:lstStyle/>
          <a:p>
            <a:r>
              <a:rPr lang="en-US" dirty="0"/>
              <a:t>GPROF </a:t>
            </a:r>
            <a:r>
              <a:rPr lang="en-US" dirty="0" err="1"/>
              <a:t>SurfPrecip</a:t>
            </a:r>
            <a:r>
              <a:rPr lang="en-US" dirty="0"/>
              <a:t> </a:t>
            </a:r>
            <a:r>
              <a:rPr lang="en-US" b="1" dirty="0"/>
              <a:t>QFF</a:t>
            </a:r>
          </a:p>
        </p:txBody>
      </p:sp>
      <p:sp>
        <p:nvSpPr>
          <p:cNvPr id="27" name="CasellaDiTesto 26">
            <a:extLst>
              <a:ext uri="{FF2B5EF4-FFF2-40B4-BE49-F238E27FC236}">
                <a16:creationId xmlns:a16="http://schemas.microsoft.com/office/drawing/2014/main" id="{E0E8F488-1247-7442-8B82-30E9E0A500A1}"/>
              </a:ext>
            </a:extLst>
          </p:cNvPr>
          <p:cNvSpPr txBox="1"/>
          <p:nvPr/>
        </p:nvSpPr>
        <p:spPr>
          <a:xfrm>
            <a:off x="6550339" y="4364083"/>
            <a:ext cx="2268121" cy="369332"/>
          </a:xfrm>
          <a:prstGeom prst="rect">
            <a:avLst/>
          </a:prstGeom>
          <a:noFill/>
        </p:spPr>
        <p:txBody>
          <a:bodyPr wrap="none" rtlCol="0">
            <a:spAutoFit/>
          </a:bodyPr>
          <a:lstStyle/>
          <a:p>
            <a:r>
              <a:rPr lang="en-US" dirty="0"/>
              <a:t>GPROF </a:t>
            </a:r>
            <a:r>
              <a:rPr lang="en-US" dirty="0" err="1"/>
              <a:t>SurfPrecip</a:t>
            </a:r>
            <a:r>
              <a:rPr lang="en-US" dirty="0"/>
              <a:t> </a:t>
            </a:r>
            <a:r>
              <a:rPr lang="en-US" b="1" dirty="0"/>
              <a:t>QFF</a:t>
            </a:r>
          </a:p>
        </p:txBody>
      </p:sp>
      <p:sp>
        <p:nvSpPr>
          <p:cNvPr id="28" name="CasellaDiTesto 27">
            <a:extLst>
              <a:ext uri="{FF2B5EF4-FFF2-40B4-BE49-F238E27FC236}">
                <a16:creationId xmlns:a16="http://schemas.microsoft.com/office/drawing/2014/main" id="{E638A9A0-F6AA-984C-AD23-8D1DEB48FCBB}"/>
              </a:ext>
            </a:extLst>
          </p:cNvPr>
          <p:cNvSpPr txBox="1"/>
          <p:nvPr/>
        </p:nvSpPr>
        <p:spPr>
          <a:xfrm>
            <a:off x="3032230" y="4364083"/>
            <a:ext cx="2264915" cy="369332"/>
          </a:xfrm>
          <a:prstGeom prst="rect">
            <a:avLst/>
          </a:prstGeom>
          <a:noFill/>
        </p:spPr>
        <p:txBody>
          <a:bodyPr wrap="none" rtlCol="0">
            <a:spAutoFit/>
          </a:bodyPr>
          <a:lstStyle/>
          <a:p>
            <a:r>
              <a:rPr lang="en-US" dirty="0"/>
              <a:t>GPROF </a:t>
            </a:r>
            <a:r>
              <a:rPr lang="en-US" dirty="0" err="1"/>
              <a:t>SurfPrecip</a:t>
            </a:r>
            <a:r>
              <a:rPr lang="en-US" dirty="0"/>
              <a:t> </a:t>
            </a:r>
            <a:r>
              <a:rPr lang="en-US" b="1" dirty="0"/>
              <a:t>TPR</a:t>
            </a:r>
          </a:p>
        </p:txBody>
      </p:sp>
      <p:sp>
        <p:nvSpPr>
          <p:cNvPr id="29" name="CasellaDiTesto 28">
            <a:extLst>
              <a:ext uri="{FF2B5EF4-FFF2-40B4-BE49-F238E27FC236}">
                <a16:creationId xmlns:a16="http://schemas.microsoft.com/office/drawing/2014/main" id="{3A797D44-F28E-2941-B7DE-2A48321EF621}"/>
              </a:ext>
            </a:extLst>
          </p:cNvPr>
          <p:cNvSpPr txBox="1"/>
          <p:nvPr/>
        </p:nvSpPr>
        <p:spPr>
          <a:xfrm>
            <a:off x="9582571" y="4343300"/>
            <a:ext cx="2264915" cy="369332"/>
          </a:xfrm>
          <a:prstGeom prst="rect">
            <a:avLst/>
          </a:prstGeom>
          <a:noFill/>
        </p:spPr>
        <p:txBody>
          <a:bodyPr wrap="none" rtlCol="0">
            <a:spAutoFit/>
          </a:bodyPr>
          <a:lstStyle/>
          <a:p>
            <a:r>
              <a:rPr lang="en-US" dirty="0"/>
              <a:t>GPROF </a:t>
            </a:r>
            <a:r>
              <a:rPr lang="en-US" dirty="0" err="1"/>
              <a:t>SurfPrecip</a:t>
            </a:r>
            <a:r>
              <a:rPr lang="en-US" dirty="0"/>
              <a:t> </a:t>
            </a:r>
            <a:r>
              <a:rPr lang="en-US" b="1" dirty="0"/>
              <a:t>TPR</a:t>
            </a:r>
          </a:p>
        </p:txBody>
      </p:sp>
      <p:pic>
        <p:nvPicPr>
          <p:cNvPr id="4" name="Immagine 3">
            <a:extLst>
              <a:ext uri="{FF2B5EF4-FFF2-40B4-BE49-F238E27FC236}">
                <a16:creationId xmlns:a16="http://schemas.microsoft.com/office/drawing/2014/main" id="{673D7621-CFBB-304E-8079-2F78EEBE60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4635" y="4748843"/>
            <a:ext cx="2162851" cy="1622138"/>
          </a:xfrm>
          <a:prstGeom prst="rect">
            <a:avLst/>
          </a:prstGeom>
        </p:spPr>
      </p:pic>
      <p:pic>
        <p:nvPicPr>
          <p:cNvPr id="6" name="Immagine 5">
            <a:extLst>
              <a:ext uri="{FF2B5EF4-FFF2-40B4-BE49-F238E27FC236}">
                <a16:creationId xmlns:a16="http://schemas.microsoft.com/office/drawing/2014/main" id="{3B756585-0174-E04C-8875-1717FC9385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2659" y="4733415"/>
            <a:ext cx="2160000" cy="1620000"/>
          </a:xfrm>
          <a:prstGeom prst="rect">
            <a:avLst/>
          </a:prstGeom>
        </p:spPr>
      </p:pic>
      <p:sp>
        <p:nvSpPr>
          <p:cNvPr id="7" name="CasellaDiTesto 6">
            <a:extLst>
              <a:ext uri="{FF2B5EF4-FFF2-40B4-BE49-F238E27FC236}">
                <a16:creationId xmlns:a16="http://schemas.microsoft.com/office/drawing/2014/main" id="{6FF0195C-BC85-7C4E-941F-5B27FACD52F7}"/>
              </a:ext>
            </a:extLst>
          </p:cNvPr>
          <p:cNvSpPr txBox="1"/>
          <p:nvPr/>
        </p:nvSpPr>
        <p:spPr>
          <a:xfrm>
            <a:off x="3830860" y="5096656"/>
            <a:ext cx="1733167" cy="369332"/>
          </a:xfrm>
          <a:prstGeom prst="rect">
            <a:avLst/>
          </a:prstGeom>
          <a:noFill/>
        </p:spPr>
        <p:txBody>
          <a:bodyPr wrap="none" rtlCol="0">
            <a:spAutoFit/>
          </a:bodyPr>
          <a:lstStyle/>
          <a:p>
            <a:r>
              <a:rPr lang="en-US" dirty="0"/>
              <a:t>TPR=0.08 mmh</a:t>
            </a:r>
            <a:r>
              <a:rPr lang="en-US" baseline="30000" dirty="0"/>
              <a:t>-1</a:t>
            </a:r>
            <a:endParaRPr lang="en-US" dirty="0"/>
          </a:p>
        </p:txBody>
      </p:sp>
      <p:sp>
        <p:nvSpPr>
          <p:cNvPr id="30" name="CasellaDiTesto 29">
            <a:extLst>
              <a:ext uri="{FF2B5EF4-FFF2-40B4-BE49-F238E27FC236}">
                <a16:creationId xmlns:a16="http://schemas.microsoft.com/office/drawing/2014/main" id="{5935AEC5-C165-D440-B5E2-B0A2D2DC1580}"/>
              </a:ext>
            </a:extLst>
          </p:cNvPr>
          <p:cNvSpPr txBox="1"/>
          <p:nvPr/>
        </p:nvSpPr>
        <p:spPr>
          <a:xfrm>
            <a:off x="10218137" y="5096656"/>
            <a:ext cx="1850186" cy="369332"/>
          </a:xfrm>
          <a:prstGeom prst="rect">
            <a:avLst/>
          </a:prstGeom>
          <a:noFill/>
        </p:spPr>
        <p:txBody>
          <a:bodyPr wrap="none" rtlCol="0">
            <a:spAutoFit/>
          </a:bodyPr>
          <a:lstStyle/>
          <a:p>
            <a:r>
              <a:rPr lang="en-US" dirty="0"/>
              <a:t>TPR=0.011 mmh</a:t>
            </a:r>
            <a:r>
              <a:rPr lang="en-US" baseline="30000" dirty="0"/>
              <a:t>-1</a:t>
            </a:r>
            <a:endParaRPr lang="en-US" dirty="0"/>
          </a:p>
        </p:txBody>
      </p:sp>
    </p:spTree>
    <p:extLst>
      <p:ext uri="{BB962C8B-B14F-4D97-AF65-F5344CB8AC3E}">
        <p14:creationId xmlns:p14="http://schemas.microsoft.com/office/powerpoint/2010/main" val="3476508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DFFE72B2-37CA-184C-A916-8AF3DCDD0808}"/>
              </a:ext>
            </a:extLst>
          </p:cNvPr>
          <p:cNvSpPr>
            <a:spLocks noGrp="1"/>
          </p:cNvSpPr>
          <p:nvPr>
            <p:ph type="ftr" sz="quarter" idx="11"/>
          </p:nvPr>
        </p:nvSpPr>
        <p:spPr/>
        <p:txBody>
          <a:bodyPr/>
          <a:lstStyle/>
          <a:p>
            <a:r>
              <a:rPr lang="it-IT"/>
              <a:t>Land Surface WG - 11 September 2019</a:t>
            </a:r>
          </a:p>
        </p:txBody>
      </p:sp>
      <p:sp>
        <p:nvSpPr>
          <p:cNvPr id="3" name="Segnaposto numero diapositiva 2">
            <a:extLst>
              <a:ext uri="{FF2B5EF4-FFF2-40B4-BE49-F238E27FC236}">
                <a16:creationId xmlns:a16="http://schemas.microsoft.com/office/drawing/2014/main" id="{251E1267-74A3-1A4D-89AE-8AA4226A4037}"/>
              </a:ext>
            </a:extLst>
          </p:cNvPr>
          <p:cNvSpPr>
            <a:spLocks noGrp="1"/>
          </p:cNvSpPr>
          <p:nvPr>
            <p:ph type="sldNum" sz="quarter" idx="12"/>
          </p:nvPr>
        </p:nvSpPr>
        <p:spPr/>
        <p:txBody>
          <a:bodyPr/>
          <a:lstStyle/>
          <a:p>
            <a:fld id="{E82A2BB0-E287-AC45-9235-98048163D0D0}" type="slidenum">
              <a:rPr lang="it-IT" smtClean="0"/>
              <a:t>13</a:t>
            </a:fld>
            <a:endParaRPr lang="it-IT"/>
          </a:p>
        </p:txBody>
      </p:sp>
      <p:pic>
        <p:nvPicPr>
          <p:cNvPr id="4" name="Immagine 3">
            <a:extLst>
              <a:ext uri="{FF2B5EF4-FFF2-40B4-BE49-F238E27FC236}">
                <a16:creationId xmlns:a16="http://schemas.microsoft.com/office/drawing/2014/main" id="{CC867158-DC43-0C4D-A434-F082C8BFA26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896915" y="1841654"/>
            <a:ext cx="4170570" cy="3519466"/>
          </a:xfrm>
          <a:prstGeom prst="rect">
            <a:avLst/>
          </a:prstGeom>
        </p:spPr>
      </p:pic>
      <p:pic>
        <p:nvPicPr>
          <p:cNvPr id="6" name="Immagine 5">
            <a:extLst>
              <a:ext uri="{FF2B5EF4-FFF2-40B4-BE49-F238E27FC236}">
                <a16:creationId xmlns:a16="http://schemas.microsoft.com/office/drawing/2014/main" id="{4A9F82D2-D57D-C548-B8A5-E51D5BB11E1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1841654"/>
            <a:ext cx="4038600" cy="3045139"/>
          </a:xfrm>
          <a:prstGeom prst="rect">
            <a:avLst/>
          </a:prstGeom>
        </p:spPr>
      </p:pic>
      <p:pic>
        <p:nvPicPr>
          <p:cNvPr id="5" name="Immagine 4">
            <a:extLst>
              <a:ext uri="{FF2B5EF4-FFF2-40B4-BE49-F238E27FC236}">
                <a16:creationId xmlns:a16="http://schemas.microsoft.com/office/drawing/2014/main" id="{F923E90C-51AC-784C-98C3-B42B7CB1575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583414" y="1841654"/>
            <a:ext cx="4398768" cy="3519466"/>
          </a:xfrm>
          <a:prstGeom prst="rect">
            <a:avLst/>
          </a:prstGeom>
        </p:spPr>
      </p:pic>
    </p:spTree>
    <p:extLst>
      <p:ext uri="{BB962C8B-B14F-4D97-AF65-F5344CB8AC3E}">
        <p14:creationId xmlns:p14="http://schemas.microsoft.com/office/powerpoint/2010/main" val="2960177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873C590E-47CA-AE45-BFA3-D9AB4F57DDAD}"/>
              </a:ext>
            </a:extLst>
          </p:cNvPr>
          <p:cNvSpPr>
            <a:spLocks noGrp="1"/>
          </p:cNvSpPr>
          <p:nvPr>
            <p:ph type="title"/>
          </p:nvPr>
        </p:nvSpPr>
        <p:spPr/>
        <p:txBody>
          <a:bodyPr/>
          <a:lstStyle/>
          <a:p>
            <a:r>
              <a:rPr lang="en-US" dirty="0"/>
              <a:t>What’s failing in  TBs </a:t>
            </a:r>
            <a:r>
              <a:rPr lang="en-US" dirty="0">
                <a:sym typeface="Wingdings" pitchFamily="2" charset="2"/>
              </a:rPr>
              <a:t> GPROF SR ???</a:t>
            </a:r>
            <a:endParaRPr lang="en-US" dirty="0"/>
          </a:p>
        </p:txBody>
      </p:sp>
      <p:sp>
        <p:nvSpPr>
          <p:cNvPr id="4" name="Segnaposto contenuto 3">
            <a:extLst>
              <a:ext uri="{FF2B5EF4-FFF2-40B4-BE49-F238E27FC236}">
                <a16:creationId xmlns:a16="http://schemas.microsoft.com/office/drawing/2014/main" id="{950E87FE-5535-7044-AB3A-2DB62C2DAB27}"/>
              </a:ext>
            </a:extLst>
          </p:cNvPr>
          <p:cNvSpPr>
            <a:spLocks noGrp="1"/>
          </p:cNvSpPr>
          <p:nvPr>
            <p:ph idx="1"/>
          </p:nvPr>
        </p:nvSpPr>
        <p:spPr/>
        <p:txBody>
          <a:bodyPr/>
          <a:lstStyle/>
          <a:p>
            <a:r>
              <a:rPr lang="en-US" i="1" dirty="0">
                <a:solidFill>
                  <a:srgbClr val="FF0000"/>
                </a:solidFill>
              </a:rPr>
              <a:t>A-priori</a:t>
            </a:r>
            <a:r>
              <a:rPr lang="en-US" dirty="0">
                <a:solidFill>
                  <a:srgbClr val="FF0000"/>
                </a:solidFill>
              </a:rPr>
              <a:t> database representativeness (mainly for low TPW/T2m)</a:t>
            </a:r>
          </a:p>
          <a:p>
            <a:r>
              <a:rPr lang="en-US" dirty="0"/>
              <a:t>Channel Weighting (still based on a pre launch calculation)</a:t>
            </a:r>
          </a:p>
          <a:p>
            <a:pPr marL="0" indent="0">
              <a:buNone/>
            </a:pPr>
            <a:endParaRPr lang="en-US" dirty="0"/>
          </a:p>
        </p:txBody>
      </p:sp>
      <p:sp>
        <p:nvSpPr>
          <p:cNvPr id="2" name="Segnaposto piè di pagina 1">
            <a:extLst>
              <a:ext uri="{FF2B5EF4-FFF2-40B4-BE49-F238E27FC236}">
                <a16:creationId xmlns:a16="http://schemas.microsoft.com/office/drawing/2014/main" id="{2D4877B4-2EE2-0F48-A2FD-C26EC4B7DD2F}"/>
              </a:ext>
            </a:extLst>
          </p:cNvPr>
          <p:cNvSpPr>
            <a:spLocks noGrp="1"/>
          </p:cNvSpPr>
          <p:nvPr>
            <p:ph type="ftr" sz="quarter" idx="11"/>
          </p:nvPr>
        </p:nvSpPr>
        <p:spPr/>
        <p:txBody>
          <a:bodyPr/>
          <a:lstStyle/>
          <a:p>
            <a:r>
              <a:rPr lang="it-IT"/>
              <a:t>Land Surface WG - 11 September 2019</a:t>
            </a:r>
          </a:p>
        </p:txBody>
      </p:sp>
      <p:sp>
        <p:nvSpPr>
          <p:cNvPr id="5" name="Segnaposto numero diapositiva 4">
            <a:extLst>
              <a:ext uri="{FF2B5EF4-FFF2-40B4-BE49-F238E27FC236}">
                <a16:creationId xmlns:a16="http://schemas.microsoft.com/office/drawing/2014/main" id="{1A8E5DD4-6D3D-864C-8C7A-A47E9FD31E01}"/>
              </a:ext>
            </a:extLst>
          </p:cNvPr>
          <p:cNvSpPr>
            <a:spLocks noGrp="1"/>
          </p:cNvSpPr>
          <p:nvPr>
            <p:ph type="sldNum" sz="quarter" idx="12"/>
          </p:nvPr>
        </p:nvSpPr>
        <p:spPr/>
        <p:txBody>
          <a:bodyPr/>
          <a:lstStyle/>
          <a:p>
            <a:fld id="{E82A2BB0-E287-AC45-9235-98048163D0D0}" type="slidenum">
              <a:rPr lang="it-IT" smtClean="0"/>
              <a:t>14</a:t>
            </a:fld>
            <a:endParaRPr lang="it-IT"/>
          </a:p>
        </p:txBody>
      </p:sp>
    </p:spTree>
    <p:extLst>
      <p:ext uri="{BB962C8B-B14F-4D97-AF65-F5344CB8AC3E}">
        <p14:creationId xmlns:p14="http://schemas.microsoft.com/office/powerpoint/2010/main" val="3660193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913A22FE-2DEB-9B41-AB21-BAC603D1D962}"/>
              </a:ext>
            </a:extLst>
          </p:cNvPr>
          <p:cNvSpPr txBox="1"/>
          <p:nvPr/>
        </p:nvSpPr>
        <p:spPr>
          <a:xfrm>
            <a:off x="3081348" y="173411"/>
            <a:ext cx="1188146" cy="523220"/>
          </a:xfrm>
          <a:prstGeom prst="rect">
            <a:avLst/>
          </a:prstGeom>
          <a:noFill/>
        </p:spPr>
        <p:txBody>
          <a:bodyPr wrap="none" rtlCol="0">
            <a:spAutoFit/>
          </a:bodyPr>
          <a:lstStyle/>
          <a:p>
            <a:r>
              <a:rPr lang="en-US" sz="2800" dirty="0"/>
              <a:t>CASE 1</a:t>
            </a:r>
          </a:p>
        </p:txBody>
      </p:sp>
      <p:sp>
        <p:nvSpPr>
          <p:cNvPr id="11" name="CasellaDiTesto 10">
            <a:extLst>
              <a:ext uri="{FF2B5EF4-FFF2-40B4-BE49-F238E27FC236}">
                <a16:creationId xmlns:a16="http://schemas.microsoft.com/office/drawing/2014/main" id="{52832448-43C7-334C-BDC5-555349C4A2B5}"/>
              </a:ext>
            </a:extLst>
          </p:cNvPr>
          <p:cNvSpPr txBox="1"/>
          <p:nvPr/>
        </p:nvSpPr>
        <p:spPr>
          <a:xfrm>
            <a:off x="8040437" y="158409"/>
            <a:ext cx="1188146" cy="523220"/>
          </a:xfrm>
          <a:prstGeom prst="rect">
            <a:avLst/>
          </a:prstGeom>
          <a:noFill/>
        </p:spPr>
        <p:txBody>
          <a:bodyPr wrap="none" rtlCol="0">
            <a:spAutoFit/>
          </a:bodyPr>
          <a:lstStyle/>
          <a:p>
            <a:r>
              <a:rPr lang="en-US" sz="2800" dirty="0"/>
              <a:t>CASE 2</a:t>
            </a:r>
          </a:p>
        </p:txBody>
      </p:sp>
      <p:sp>
        <p:nvSpPr>
          <p:cNvPr id="18" name="CasellaDiTesto 17">
            <a:extLst>
              <a:ext uri="{FF2B5EF4-FFF2-40B4-BE49-F238E27FC236}">
                <a16:creationId xmlns:a16="http://schemas.microsoft.com/office/drawing/2014/main" id="{FC104713-8ADA-FA41-A41B-0F5AD756E609}"/>
              </a:ext>
            </a:extLst>
          </p:cNvPr>
          <p:cNvSpPr txBox="1"/>
          <p:nvPr/>
        </p:nvSpPr>
        <p:spPr>
          <a:xfrm>
            <a:off x="1656454" y="618644"/>
            <a:ext cx="4037934" cy="369332"/>
          </a:xfrm>
          <a:prstGeom prst="rect">
            <a:avLst/>
          </a:prstGeom>
          <a:noFill/>
        </p:spPr>
        <p:txBody>
          <a:bodyPr wrap="square" rtlCol="0">
            <a:spAutoFit/>
          </a:bodyPr>
          <a:lstStyle/>
          <a:p>
            <a:pPr algn="ctr"/>
            <a:r>
              <a:rPr lang="en-US" dirty="0"/>
              <a:t>20 Nov 2014 18.22</a:t>
            </a:r>
          </a:p>
        </p:txBody>
      </p:sp>
      <p:sp>
        <p:nvSpPr>
          <p:cNvPr id="14" name="CasellaDiTesto 13">
            <a:extLst>
              <a:ext uri="{FF2B5EF4-FFF2-40B4-BE49-F238E27FC236}">
                <a16:creationId xmlns:a16="http://schemas.microsoft.com/office/drawing/2014/main" id="{AB28F674-1DA5-074C-AAF2-68F7A9B0F413}"/>
              </a:ext>
            </a:extLst>
          </p:cNvPr>
          <p:cNvSpPr txBox="1"/>
          <p:nvPr/>
        </p:nvSpPr>
        <p:spPr>
          <a:xfrm>
            <a:off x="6615543" y="603642"/>
            <a:ext cx="4037934" cy="369332"/>
          </a:xfrm>
          <a:prstGeom prst="rect">
            <a:avLst/>
          </a:prstGeom>
          <a:noFill/>
        </p:spPr>
        <p:txBody>
          <a:bodyPr wrap="square" rtlCol="0">
            <a:spAutoFit/>
          </a:bodyPr>
          <a:lstStyle/>
          <a:p>
            <a:pPr algn="ctr"/>
            <a:r>
              <a:rPr lang="en-US" dirty="0"/>
              <a:t>09 Jan 2015 12.28</a:t>
            </a:r>
          </a:p>
        </p:txBody>
      </p:sp>
      <p:sp>
        <p:nvSpPr>
          <p:cNvPr id="23" name="Segnaposto piè di pagina 4">
            <a:extLst>
              <a:ext uri="{FF2B5EF4-FFF2-40B4-BE49-F238E27FC236}">
                <a16:creationId xmlns:a16="http://schemas.microsoft.com/office/drawing/2014/main" id="{4257B306-487C-F841-B46A-D13515C7E3AB}"/>
              </a:ext>
            </a:extLst>
          </p:cNvPr>
          <p:cNvSpPr>
            <a:spLocks noGrp="1"/>
          </p:cNvSpPr>
          <p:nvPr>
            <p:ph type="ftr" sz="quarter" idx="11"/>
          </p:nvPr>
        </p:nvSpPr>
        <p:spPr>
          <a:xfrm>
            <a:off x="4038600" y="6356350"/>
            <a:ext cx="4114800" cy="365125"/>
          </a:xfrm>
        </p:spPr>
        <p:txBody>
          <a:bodyPr/>
          <a:lstStyle/>
          <a:p>
            <a:r>
              <a:rPr lang="it-IT"/>
              <a:t>Land Surface WG - 11 September 2019</a:t>
            </a:r>
            <a:endParaRPr lang="it-IT" dirty="0"/>
          </a:p>
        </p:txBody>
      </p:sp>
      <p:pic>
        <p:nvPicPr>
          <p:cNvPr id="9" name="Immagine 8">
            <a:extLst>
              <a:ext uri="{FF2B5EF4-FFF2-40B4-BE49-F238E27FC236}">
                <a16:creationId xmlns:a16="http://schemas.microsoft.com/office/drawing/2014/main" id="{7EF86A97-F039-A44A-9FCE-6DFDD3633AA9}"/>
              </a:ext>
            </a:extLst>
          </p:cNvPr>
          <p:cNvPicPr>
            <a:picLocks noChangeAspect="1"/>
          </p:cNvPicPr>
          <p:nvPr/>
        </p:nvPicPr>
        <p:blipFill rotWithShape="1">
          <a:blip r:embed="rId2">
            <a:extLst>
              <a:ext uri="{28A0092B-C50C-407E-A947-70E740481C1C}">
                <a14:useLocalDpi xmlns:a14="http://schemas.microsoft.com/office/drawing/2010/main" val="0"/>
              </a:ext>
            </a:extLst>
          </a:blip>
          <a:srcRect l="6224" t="11021" r="1021" b="15919"/>
          <a:stretch/>
        </p:blipFill>
        <p:spPr>
          <a:xfrm>
            <a:off x="2235111" y="986781"/>
            <a:ext cx="3046927" cy="1800000"/>
          </a:xfrm>
          <a:prstGeom prst="rect">
            <a:avLst/>
          </a:prstGeom>
        </p:spPr>
      </p:pic>
      <p:pic>
        <p:nvPicPr>
          <p:cNvPr id="17" name="Immagine 16">
            <a:extLst>
              <a:ext uri="{FF2B5EF4-FFF2-40B4-BE49-F238E27FC236}">
                <a16:creationId xmlns:a16="http://schemas.microsoft.com/office/drawing/2014/main" id="{085F1AEB-AF89-9347-A345-634BC11BDEDA}"/>
              </a:ext>
            </a:extLst>
          </p:cNvPr>
          <p:cNvPicPr>
            <a:picLocks noChangeAspect="1"/>
          </p:cNvPicPr>
          <p:nvPr/>
        </p:nvPicPr>
        <p:blipFill rotWithShape="1">
          <a:blip r:embed="rId3">
            <a:extLst>
              <a:ext uri="{28A0092B-C50C-407E-A947-70E740481C1C}">
                <a14:useLocalDpi xmlns:a14="http://schemas.microsoft.com/office/drawing/2010/main" val="0"/>
              </a:ext>
            </a:extLst>
          </a:blip>
          <a:srcRect l="6020" t="11701" r="816" b="16055"/>
          <a:stretch/>
        </p:blipFill>
        <p:spPr>
          <a:xfrm>
            <a:off x="7268481" y="971779"/>
            <a:ext cx="3094916" cy="1800000"/>
          </a:xfrm>
          <a:prstGeom prst="rect">
            <a:avLst/>
          </a:prstGeom>
        </p:spPr>
      </p:pic>
      <p:pic>
        <p:nvPicPr>
          <p:cNvPr id="26" name="Immagine 25">
            <a:extLst>
              <a:ext uri="{FF2B5EF4-FFF2-40B4-BE49-F238E27FC236}">
                <a16:creationId xmlns:a16="http://schemas.microsoft.com/office/drawing/2014/main" id="{C806C410-FE30-704C-9F55-1DE8C3FAB648}"/>
              </a:ext>
            </a:extLst>
          </p:cNvPr>
          <p:cNvPicPr>
            <a:picLocks noChangeAspect="1"/>
          </p:cNvPicPr>
          <p:nvPr/>
        </p:nvPicPr>
        <p:blipFill rotWithShape="1">
          <a:blip r:embed="rId4">
            <a:extLst>
              <a:ext uri="{28A0092B-C50C-407E-A947-70E740481C1C}">
                <a14:useLocalDpi xmlns:a14="http://schemas.microsoft.com/office/drawing/2010/main" val="0"/>
              </a:ext>
            </a:extLst>
          </a:blip>
          <a:srcRect l="6531" t="11157" r="6428" b="15510"/>
          <a:stretch/>
        </p:blipFill>
        <p:spPr>
          <a:xfrm>
            <a:off x="2342040" y="2880690"/>
            <a:ext cx="2848609" cy="1800000"/>
          </a:xfrm>
          <a:prstGeom prst="rect">
            <a:avLst/>
          </a:prstGeom>
        </p:spPr>
      </p:pic>
      <p:pic>
        <p:nvPicPr>
          <p:cNvPr id="28" name="Immagine 27">
            <a:extLst>
              <a:ext uri="{FF2B5EF4-FFF2-40B4-BE49-F238E27FC236}">
                <a16:creationId xmlns:a16="http://schemas.microsoft.com/office/drawing/2014/main" id="{5173FE50-4C58-A449-B551-3BCFB5D786AC}"/>
              </a:ext>
            </a:extLst>
          </p:cNvPr>
          <p:cNvPicPr>
            <a:picLocks noChangeAspect="1"/>
          </p:cNvPicPr>
          <p:nvPr/>
        </p:nvPicPr>
        <p:blipFill rotWithShape="1">
          <a:blip r:embed="rId5">
            <a:extLst>
              <a:ext uri="{28A0092B-C50C-407E-A947-70E740481C1C}">
                <a14:useLocalDpi xmlns:a14="http://schemas.microsoft.com/office/drawing/2010/main" val="0"/>
              </a:ext>
            </a:extLst>
          </a:blip>
          <a:srcRect l="6224" t="10612" r="7959" b="15510"/>
          <a:stretch/>
        </p:blipFill>
        <p:spPr>
          <a:xfrm>
            <a:off x="7422017" y="4665688"/>
            <a:ext cx="2787844" cy="1800000"/>
          </a:xfrm>
          <a:prstGeom prst="rect">
            <a:avLst/>
          </a:prstGeom>
        </p:spPr>
      </p:pic>
      <p:pic>
        <p:nvPicPr>
          <p:cNvPr id="30" name="Immagine 29">
            <a:extLst>
              <a:ext uri="{FF2B5EF4-FFF2-40B4-BE49-F238E27FC236}">
                <a16:creationId xmlns:a16="http://schemas.microsoft.com/office/drawing/2014/main" id="{32323D64-600C-B849-BA22-FA51DFB326B3}"/>
              </a:ext>
            </a:extLst>
          </p:cNvPr>
          <p:cNvPicPr>
            <a:picLocks noChangeAspect="1"/>
          </p:cNvPicPr>
          <p:nvPr/>
        </p:nvPicPr>
        <p:blipFill rotWithShape="1">
          <a:blip r:embed="rId6">
            <a:extLst>
              <a:ext uri="{28A0092B-C50C-407E-A947-70E740481C1C}">
                <a14:useLocalDpi xmlns:a14="http://schemas.microsoft.com/office/drawing/2010/main" val="0"/>
              </a:ext>
            </a:extLst>
          </a:blip>
          <a:srcRect l="6021" t="11293" r="6836" b="15782"/>
          <a:stretch/>
        </p:blipFill>
        <p:spPr>
          <a:xfrm>
            <a:off x="7381984" y="2865688"/>
            <a:ext cx="2867910" cy="1800000"/>
          </a:xfrm>
          <a:prstGeom prst="rect">
            <a:avLst/>
          </a:prstGeom>
        </p:spPr>
      </p:pic>
      <p:pic>
        <p:nvPicPr>
          <p:cNvPr id="32" name="Immagine 31">
            <a:extLst>
              <a:ext uri="{FF2B5EF4-FFF2-40B4-BE49-F238E27FC236}">
                <a16:creationId xmlns:a16="http://schemas.microsoft.com/office/drawing/2014/main" id="{D7628438-8570-A643-914C-315340D9370A}"/>
              </a:ext>
            </a:extLst>
          </p:cNvPr>
          <p:cNvPicPr>
            <a:picLocks noChangeAspect="1"/>
          </p:cNvPicPr>
          <p:nvPr/>
        </p:nvPicPr>
        <p:blipFill rotWithShape="1">
          <a:blip r:embed="rId7">
            <a:extLst>
              <a:ext uri="{28A0092B-C50C-407E-A947-70E740481C1C}">
                <a14:useLocalDpi xmlns:a14="http://schemas.microsoft.com/office/drawing/2010/main" val="0"/>
              </a:ext>
            </a:extLst>
          </a:blip>
          <a:srcRect l="6879" t="11319" r="8775" b="15782"/>
          <a:stretch/>
        </p:blipFill>
        <p:spPr>
          <a:xfrm>
            <a:off x="2370146" y="4680690"/>
            <a:ext cx="2776856" cy="1800000"/>
          </a:xfrm>
          <a:prstGeom prst="rect">
            <a:avLst/>
          </a:prstGeom>
        </p:spPr>
      </p:pic>
      <p:sp>
        <p:nvSpPr>
          <p:cNvPr id="35" name="CasellaDiTesto 34">
            <a:extLst>
              <a:ext uri="{FF2B5EF4-FFF2-40B4-BE49-F238E27FC236}">
                <a16:creationId xmlns:a16="http://schemas.microsoft.com/office/drawing/2014/main" id="{25B47A46-3EA6-094C-B5B5-4F9041FAFDAC}"/>
              </a:ext>
            </a:extLst>
          </p:cNvPr>
          <p:cNvSpPr txBox="1"/>
          <p:nvPr/>
        </p:nvSpPr>
        <p:spPr>
          <a:xfrm rot="16200000">
            <a:off x="-458257" y="1588493"/>
            <a:ext cx="1741567" cy="461665"/>
          </a:xfrm>
          <a:prstGeom prst="rect">
            <a:avLst/>
          </a:prstGeom>
          <a:noFill/>
        </p:spPr>
        <p:txBody>
          <a:bodyPr wrap="none" rtlCol="0">
            <a:spAutoFit/>
          </a:bodyPr>
          <a:lstStyle/>
          <a:p>
            <a:r>
              <a:rPr lang="en-US" sz="2400" dirty="0"/>
              <a:t>Surface type</a:t>
            </a:r>
          </a:p>
        </p:txBody>
      </p:sp>
      <p:sp>
        <p:nvSpPr>
          <p:cNvPr id="36" name="CasellaDiTesto 35">
            <a:extLst>
              <a:ext uri="{FF2B5EF4-FFF2-40B4-BE49-F238E27FC236}">
                <a16:creationId xmlns:a16="http://schemas.microsoft.com/office/drawing/2014/main" id="{A1D96402-9AC6-324F-A26C-25803230F4FE}"/>
              </a:ext>
            </a:extLst>
          </p:cNvPr>
          <p:cNvSpPr txBox="1"/>
          <p:nvPr/>
        </p:nvSpPr>
        <p:spPr>
          <a:xfrm rot="16200000">
            <a:off x="-2009" y="3451624"/>
            <a:ext cx="829073" cy="523220"/>
          </a:xfrm>
          <a:prstGeom prst="rect">
            <a:avLst/>
          </a:prstGeom>
          <a:noFill/>
        </p:spPr>
        <p:txBody>
          <a:bodyPr wrap="none" rtlCol="0">
            <a:spAutoFit/>
          </a:bodyPr>
          <a:lstStyle/>
          <a:p>
            <a:r>
              <a:rPr lang="en-US" sz="2800" dirty="0"/>
              <a:t>T2m</a:t>
            </a:r>
          </a:p>
        </p:txBody>
      </p:sp>
      <p:sp>
        <p:nvSpPr>
          <p:cNvPr id="37" name="CasellaDiTesto 36">
            <a:extLst>
              <a:ext uri="{FF2B5EF4-FFF2-40B4-BE49-F238E27FC236}">
                <a16:creationId xmlns:a16="http://schemas.microsoft.com/office/drawing/2014/main" id="{9331B590-EC47-704A-AD69-545BD1E61B2A}"/>
              </a:ext>
            </a:extLst>
          </p:cNvPr>
          <p:cNvSpPr txBox="1"/>
          <p:nvPr/>
        </p:nvSpPr>
        <p:spPr>
          <a:xfrm rot="16200000">
            <a:off x="-19643" y="5251624"/>
            <a:ext cx="864339" cy="523220"/>
          </a:xfrm>
          <a:prstGeom prst="rect">
            <a:avLst/>
          </a:prstGeom>
          <a:noFill/>
        </p:spPr>
        <p:txBody>
          <a:bodyPr wrap="none" rtlCol="0">
            <a:spAutoFit/>
          </a:bodyPr>
          <a:lstStyle/>
          <a:p>
            <a:r>
              <a:rPr lang="en-US" sz="2800" dirty="0"/>
              <a:t>TPW</a:t>
            </a:r>
          </a:p>
        </p:txBody>
      </p:sp>
      <p:sp>
        <p:nvSpPr>
          <p:cNvPr id="3" name="Segnaposto numero diapositiva 2">
            <a:extLst>
              <a:ext uri="{FF2B5EF4-FFF2-40B4-BE49-F238E27FC236}">
                <a16:creationId xmlns:a16="http://schemas.microsoft.com/office/drawing/2014/main" id="{EBDBE912-689E-B746-A45A-8A5F48265134}"/>
              </a:ext>
            </a:extLst>
          </p:cNvPr>
          <p:cNvSpPr>
            <a:spLocks noGrp="1"/>
          </p:cNvSpPr>
          <p:nvPr>
            <p:ph type="sldNum" sz="quarter" idx="12"/>
          </p:nvPr>
        </p:nvSpPr>
        <p:spPr/>
        <p:txBody>
          <a:bodyPr/>
          <a:lstStyle/>
          <a:p>
            <a:fld id="{E82A2BB0-E287-AC45-9235-98048163D0D0}" type="slidenum">
              <a:rPr lang="it-IT" smtClean="0"/>
              <a:t>15</a:t>
            </a:fld>
            <a:endParaRPr lang="it-IT"/>
          </a:p>
        </p:txBody>
      </p:sp>
    </p:spTree>
    <p:extLst>
      <p:ext uri="{BB962C8B-B14F-4D97-AF65-F5344CB8AC3E}">
        <p14:creationId xmlns:p14="http://schemas.microsoft.com/office/powerpoint/2010/main" val="4051501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a:extLst>
              <a:ext uri="{FF2B5EF4-FFF2-40B4-BE49-F238E27FC236}">
                <a16:creationId xmlns:a16="http://schemas.microsoft.com/office/drawing/2014/main" id="{83891AB9-4F53-EE49-BFFA-7139146A192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095400" y="3881355"/>
            <a:ext cx="3258400" cy="2472364"/>
          </a:xfrm>
          <a:prstGeom prst="rect">
            <a:avLst/>
          </a:prstGeom>
        </p:spPr>
      </p:pic>
      <p:pic>
        <p:nvPicPr>
          <p:cNvPr id="23" name="Immagine 22">
            <a:extLst>
              <a:ext uri="{FF2B5EF4-FFF2-40B4-BE49-F238E27FC236}">
                <a16:creationId xmlns:a16="http://schemas.microsoft.com/office/drawing/2014/main" id="{C0B10250-7078-A249-889E-279611DEC45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416000" y="3881355"/>
            <a:ext cx="3360000" cy="2472364"/>
          </a:xfrm>
          <a:prstGeom prst="rect">
            <a:avLst/>
          </a:prstGeom>
        </p:spPr>
      </p:pic>
      <p:pic>
        <p:nvPicPr>
          <p:cNvPr id="22" name="Immagine 21">
            <a:extLst>
              <a:ext uri="{FF2B5EF4-FFF2-40B4-BE49-F238E27FC236}">
                <a16:creationId xmlns:a16="http://schemas.microsoft.com/office/drawing/2014/main" id="{2405F106-6B40-7047-834F-1F8DAC54E61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36600" y="3881355"/>
            <a:ext cx="3360000" cy="2472364"/>
          </a:xfrm>
          <a:prstGeom prst="rect">
            <a:avLst/>
          </a:prstGeom>
        </p:spPr>
      </p:pic>
      <p:pic>
        <p:nvPicPr>
          <p:cNvPr id="21" name="Immagine 20">
            <a:extLst>
              <a:ext uri="{FF2B5EF4-FFF2-40B4-BE49-F238E27FC236}">
                <a16:creationId xmlns:a16="http://schemas.microsoft.com/office/drawing/2014/main" id="{17915EC2-6CB4-5E47-B3FA-8044286991C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095400" y="1325563"/>
            <a:ext cx="3360000" cy="2505525"/>
          </a:xfrm>
          <a:prstGeom prst="rect">
            <a:avLst/>
          </a:prstGeom>
        </p:spPr>
      </p:pic>
      <p:pic>
        <p:nvPicPr>
          <p:cNvPr id="20" name="Immagine 19">
            <a:extLst>
              <a:ext uri="{FF2B5EF4-FFF2-40B4-BE49-F238E27FC236}">
                <a16:creationId xmlns:a16="http://schemas.microsoft.com/office/drawing/2014/main" id="{F6E7305C-6C0A-0B40-B820-5BB1D6B5F84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416000" y="1325563"/>
            <a:ext cx="3360000" cy="2508156"/>
          </a:xfrm>
          <a:prstGeom prst="rect">
            <a:avLst/>
          </a:prstGeom>
        </p:spPr>
      </p:pic>
      <p:sp>
        <p:nvSpPr>
          <p:cNvPr id="13" name="Titolo 12">
            <a:extLst>
              <a:ext uri="{FF2B5EF4-FFF2-40B4-BE49-F238E27FC236}">
                <a16:creationId xmlns:a16="http://schemas.microsoft.com/office/drawing/2014/main" id="{F4FFAAA7-35F2-E440-85BE-5B954DFB9E85}"/>
              </a:ext>
            </a:extLst>
          </p:cNvPr>
          <p:cNvSpPr>
            <a:spLocks noGrp="1"/>
          </p:cNvSpPr>
          <p:nvPr>
            <p:ph type="title"/>
          </p:nvPr>
        </p:nvSpPr>
        <p:spPr>
          <a:xfrm>
            <a:off x="838200" y="0"/>
            <a:ext cx="10515600" cy="1325563"/>
          </a:xfrm>
        </p:spPr>
        <p:txBody>
          <a:bodyPr/>
          <a:lstStyle/>
          <a:p>
            <a:r>
              <a:rPr lang="en-US" dirty="0"/>
              <a:t>2D distribution of profiles</a:t>
            </a:r>
          </a:p>
        </p:txBody>
      </p:sp>
      <p:sp>
        <p:nvSpPr>
          <p:cNvPr id="2" name="Segnaposto piè di pagina 1">
            <a:extLst>
              <a:ext uri="{FF2B5EF4-FFF2-40B4-BE49-F238E27FC236}">
                <a16:creationId xmlns:a16="http://schemas.microsoft.com/office/drawing/2014/main" id="{4C8E5800-FFD7-334D-9518-A8E4E75F6354}"/>
              </a:ext>
            </a:extLst>
          </p:cNvPr>
          <p:cNvSpPr>
            <a:spLocks noGrp="1"/>
          </p:cNvSpPr>
          <p:nvPr>
            <p:ph type="ftr" sz="quarter" idx="11"/>
          </p:nvPr>
        </p:nvSpPr>
        <p:spPr/>
        <p:txBody>
          <a:bodyPr/>
          <a:lstStyle/>
          <a:p>
            <a:r>
              <a:rPr lang="it-IT"/>
              <a:t>Land Surface WG - 11 September 2019</a:t>
            </a:r>
          </a:p>
        </p:txBody>
      </p:sp>
      <p:sp>
        <p:nvSpPr>
          <p:cNvPr id="14" name="CasellaDiTesto 13">
            <a:extLst>
              <a:ext uri="{FF2B5EF4-FFF2-40B4-BE49-F238E27FC236}">
                <a16:creationId xmlns:a16="http://schemas.microsoft.com/office/drawing/2014/main" id="{7FA877FE-C8C6-6641-A5F3-A19561D61D10}"/>
              </a:ext>
            </a:extLst>
          </p:cNvPr>
          <p:cNvSpPr txBox="1"/>
          <p:nvPr/>
        </p:nvSpPr>
        <p:spPr>
          <a:xfrm>
            <a:off x="1049334" y="2063661"/>
            <a:ext cx="2734531" cy="646331"/>
          </a:xfrm>
          <a:prstGeom prst="rect">
            <a:avLst/>
          </a:prstGeom>
          <a:noFill/>
          <a:ln>
            <a:solidFill>
              <a:schemeClr val="tx1"/>
            </a:solidFill>
          </a:ln>
        </p:spPr>
        <p:txBody>
          <a:bodyPr wrap="none" rtlCol="0">
            <a:spAutoFit/>
          </a:bodyPr>
          <a:lstStyle/>
          <a:p>
            <a:r>
              <a:rPr lang="en-US" dirty="0"/>
              <a:t>Number of profiles within </a:t>
            </a:r>
          </a:p>
          <a:p>
            <a:r>
              <a:rPr lang="en-US" dirty="0"/>
              <a:t>a T2m-TPW bin</a:t>
            </a:r>
          </a:p>
        </p:txBody>
      </p:sp>
      <p:sp>
        <p:nvSpPr>
          <p:cNvPr id="15" name="CasellaDiTesto 14">
            <a:extLst>
              <a:ext uri="{FF2B5EF4-FFF2-40B4-BE49-F238E27FC236}">
                <a16:creationId xmlns:a16="http://schemas.microsoft.com/office/drawing/2014/main" id="{F92DD469-741D-4D4F-89DE-5D6200EFAA57}"/>
              </a:ext>
            </a:extLst>
          </p:cNvPr>
          <p:cNvSpPr txBox="1"/>
          <p:nvPr/>
        </p:nvSpPr>
        <p:spPr>
          <a:xfrm>
            <a:off x="4796971" y="1614500"/>
            <a:ext cx="1139158" cy="369332"/>
          </a:xfrm>
          <a:prstGeom prst="rect">
            <a:avLst/>
          </a:prstGeom>
          <a:noFill/>
        </p:spPr>
        <p:txBody>
          <a:bodyPr wrap="none" rtlCol="0">
            <a:spAutoFit/>
          </a:bodyPr>
          <a:lstStyle/>
          <a:p>
            <a:r>
              <a:rPr lang="en-US" dirty="0">
                <a:solidFill>
                  <a:srgbClr val="FF0000"/>
                </a:solidFill>
              </a:rPr>
              <a:t>MIN snow</a:t>
            </a:r>
          </a:p>
        </p:txBody>
      </p:sp>
      <p:sp>
        <p:nvSpPr>
          <p:cNvPr id="16" name="CasellaDiTesto 15">
            <a:extLst>
              <a:ext uri="{FF2B5EF4-FFF2-40B4-BE49-F238E27FC236}">
                <a16:creationId xmlns:a16="http://schemas.microsoft.com/office/drawing/2014/main" id="{E6819D5D-13B3-4243-BC48-545FF65CA576}"/>
              </a:ext>
            </a:extLst>
          </p:cNvPr>
          <p:cNvSpPr txBox="1"/>
          <p:nvPr/>
        </p:nvSpPr>
        <p:spPr>
          <a:xfrm>
            <a:off x="8483600" y="1614500"/>
            <a:ext cx="1182888" cy="369332"/>
          </a:xfrm>
          <a:prstGeom prst="rect">
            <a:avLst/>
          </a:prstGeom>
          <a:noFill/>
        </p:spPr>
        <p:txBody>
          <a:bodyPr wrap="none" rtlCol="0">
            <a:spAutoFit/>
          </a:bodyPr>
          <a:lstStyle/>
          <a:p>
            <a:r>
              <a:rPr lang="en-US" dirty="0">
                <a:solidFill>
                  <a:srgbClr val="FF0000"/>
                </a:solidFill>
              </a:rPr>
              <a:t>LOW snow</a:t>
            </a:r>
          </a:p>
        </p:txBody>
      </p:sp>
      <p:sp>
        <p:nvSpPr>
          <p:cNvPr id="17" name="CasellaDiTesto 16">
            <a:extLst>
              <a:ext uri="{FF2B5EF4-FFF2-40B4-BE49-F238E27FC236}">
                <a16:creationId xmlns:a16="http://schemas.microsoft.com/office/drawing/2014/main" id="{224379A8-7A49-1D4F-A4F2-C5BFA3CAA08C}"/>
              </a:ext>
            </a:extLst>
          </p:cNvPr>
          <p:cNvSpPr txBox="1"/>
          <p:nvPr/>
        </p:nvSpPr>
        <p:spPr>
          <a:xfrm>
            <a:off x="4796971" y="4137131"/>
            <a:ext cx="1185646" cy="369332"/>
          </a:xfrm>
          <a:prstGeom prst="rect">
            <a:avLst/>
          </a:prstGeom>
          <a:noFill/>
        </p:spPr>
        <p:txBody>
          <a:bodyPr wrap="none" rtlCol="0">
            <a:spAutoFit/>
          </a:bodyPr>
          <a:lstStyle/>
          <a:p>
            <a:r>
              <a:rPr lang="en-US" dirty="0">
                <a:solidFill>
                  <a:srgbClr val="FF0000"/>
                </a:solidFill>
              </a:rPr>
              <a:t>MAX snow</a:t>
            </a:r>
          </a:p>
        </p:txBody>
      </p:sp>
      <p:sp>
        <p:nvSpPr>
          <p:cNvPr id="18" name="CasellaDiTesto 17">
            <a:extLst>
              <a:ext uri="{FF2B5EF4-FFF2-40B4-BE49-F238E27FC236}">
                <a16:creationId xmlns:a16="http://schemas.microsoft.com/office/drawing/2014/main" id="{977B25DE-4D8A-5144-AD9D-1B189F7F0614}"/>
              </a:ext>
            </a:extLst>
          </p:cNvPr>
          <p:cNvSpPr txBox="1"/>
          <p:nvPr/>
        </p:nvSpPr>
        <p:spPr>
          <a:xfrm>
            <a:off x="1153885" y="4137131"/>
            <a:ext cx="1227324" cy="369332"/>
          </a:xfrm>
          <a:prstGeom prst="rect">
            <a:avLst/>
          </a:prstGeom>
          <a:noFill/>
        </p:spPr>
        <p:txBody>
          <a:bodyPr wrap="none" rtlCol="0">
            <a:spAutoFit/>
          </a:bodyPr>
          <a:lstStyle/>
          <a:p>
            <a:r>
              <a:rPr lang="en-US" dirty="0">
                <a:solidFill>
                  <a:srgbClr val="FF0000"/>
                </a:solidFill>
              </a:rPr>
              <a:t>MOD snow</a:t>
            </a:r>
          </a:p>
        </p:txBody>
      </p:sp>
      <p:sp>
        <p:nvSpPr>
          <p:cNvPr id="19" name="CasellaDiTesto 18">
            <a:extLst>
              <a:ext uri="{FF2B5EF4-FFF2-40B4-BE49-F238E27FC236}">
                <a16:creationId xmlns:a16="http://schemas.microsoft.com/office/drawing/2014/main" id="{A156AFF2-5A28-DB41-AE67-CCB9DA9F73FD}"/>
              </a:ext>
            </a:extLst>
          </p:cNvPr>
          <p:cNvSpPr txBox="1"/>
          <p:nvPr/>
        </p:nvSpPr>
        <p:spPr>
          <a:xfrm>
            <a:off x="8483600" y="4122656"/>
            <a:ext cx="677108" cy="369332"/>
          </a:xfrm>
          <a:prstGeom prst="rect">
            <a:avLst/>
          </a:prstGeom>
          <a:noFill/>
        </p:spPr>
        <p:txBody>
          <a:bodyPr wrap="none" rtlCol="0">
            <a:spAutoFit/>
          </a:bodyPr>
          <a:lstStyle/>
          <a:p>
            <a:r>
              <a:rPr lang="en-US" dirty="0">
                <a:solidFill>
                  <a:srgbClr val="FF0000"/>
                </a:solidFill>
              </a:rPr>
              <a:t>coast</a:t>
            </a:r>
          </a:p>
        </p:txBody>
      </p:sp>
      <p:sp>
        <p:nvSpPr>
          <p:cNvPr id="3" name="Segnaposto numero diapositiva 2">
            <a:extLst>
              <a:ext uri="{FF2B5EF4-FFF2-40B4-BE49-F238E27FC236}">
                <a16:creationId xmlns:a16="http://schemas.microsoft.com/office/drawing/2014/main" id="{7D1D9A17-7EDF-6C47-AC05-D71FCF75E456}"/>
              </a:ext>
            </a:extLst>
          </p:cNvPr>
          <p:cNvSpPr>
            <a:spLocks noGrp="1"/>
          </p:cNvSpPr>
          <p:nvPr>
            <p:ph type="sldNum" sz="quarter" idx="12"/>
          </p:nvPr>
        </p:nvSpPr>
        <p:spPr/>
        <p:txBody>
          <a:bodyPr/>
          <a:lstStyle/>
          <a:p>
            <a:fld id="{E82A2BB0-E287-AC45-9235-98048163D0D0}" type="slidenum">
              <a:rPr lang="it-IT" smtClean="0"/>
              <a:t>16</a:t>
            </a:fld>
            <a:endParaRPr lang="it-IT"/>
          </a:p>
        </p:txBody>
      </p:sp>
    </p:spTree>
    <p:extLst>
      <p:ext uri="{BB962C8B-B14F-4D97-AF65-F5344CB8AC3E}">
        <p14:creationId xmlns:p14="http://schemas.microsoft.com/office/powerpoint/2010/main" val="2105427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A62D277A-7232-3C45-84E0-4A365137819C}"/>
              </a:ext>
            </a:extLst>
          </p:cNvPr>
          <p:cNvSpPr>
            <a:spLocks noGrp="1"/>
          </p:cNvSpPr>
          <p:nvPr>
            <p:ph type="ftr" sz="quarter" idx="11"/>
          </p:nvPr>
        </p:nvSpPr>
        <p:spPr/>
        <p:txBody>
          <a:bodyPr/>
          <a:lstStyle/>
          <a:p>
            <a:r>
              <a:rPr lang="it-IT"/>
              <a:t>Land Surface WG - 11 September 2019</a:t>
            </a:r>
          </a:p>
        </p:txBody>
      </p:sp>
      <p:sp>
        <p:nvSpPr>
          <p:cNvPr id="2" name="Segnaposto numero diapositiva 1">
            <a:extLst>
              <a:ext uri="{FF2B5EF4-FFF2-40B4-BE49-F238E27FC236}">
                <a16:creationId xmlns:a16="http://schemas.microsoft.com/office/drawing/2014/main" id="{8B0CE5FD-F46E-9B44-AA7E-365367E45492}"/>
              </a:ext>
            </a:extLst>
          </p:cNvPr>
          <p:cNvSpPr>
            <a:spLocks noGrp="1"/>
          </p:cNvSpPr>
          <p:nvPr>
            <p:ph type="sldNum" sz="quarter" idx="12"/>
          </p:nvPr>
        </p:nvSpPr>
        <p:spPr/>
        <p:txBody>
          <a:bodyPr/>
          <a:lstStyle/>
          <a:p>
            <a:fld id="{E82A2BB0-E287-AC45-9235-98048163D0D0}" type="slidenum">
              <a:rPr lang="it-IT" smtClean="0"/>
              <a:t>17</a:t>
            </a:fld>
            <a:endParaRPr lang="it-IT"/>
          </a:p>
        </p:txBody>
      </p:sp>
      <p:pic>
        <p:nvPicPr>
          <p:cNvPr id="23" name="Immagine 22">
            <a:extLst>
              <a:ext uri="{FF2B5EF4-FFF2-40B4-BE49-F238E27FC236}">
                <a16:creationId xmlns:a16="http://schemas.microsoft.com/office/drawing/2014/main" id="{184686F7-9080-9A49-BD98-D30E8E29936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615050" y="1873772"/>
            <a:ext cx="4840132" cy="3309604"/>
          </a:xfrm>
          <a:prstGeom prst="rect">
            <a:avLst/>
          </a:prstGeom>
        </p:spPr>
      </p:pic>
      <p:sp>
        <p:nvSpPr>
          <p:cNvPr id="4" name="CasellaDiTesto 3">
            <a:extLst>
              <a:ext uri="{FF2B5EF4-FFF2-40B4-BE49-F238E27FC236}">
                <a16:creationId xmlns:a16="http://schemas.microsoft.com/office/drawing/2014/main" id="{36027C32-B817-3F47-B7CB-1159EC948768}"/>
              </a:ext>
            </a:extLst>
          </p:cNvPr>
          <p:cNvSpPr txBox="1"/>
          <p:nvPr/>
        </p:nvSpPr>
        <p:spPr>
          <a:xfrm>
            <a:off x="2428405" y="385159"/>
            <a:ext cx="8381141" cy="523220"/>
          </a:xfrm>
          <a:prstGeom prst="rect">
            <a:avLst/>
          </a:prstGeom>
          <a:noFill/>
        </p:spPr>
        <p:txBody>
          <a:bodyPr wrap="none" rtlCol="0">
            <a:spAutoFit/>
          </a:bodyPr>
          <a:lstStyle/>
          <a:p>
            <a:r>
              <a:rPr lang="en-US" sz="2800" dirty="0"/>
              <a:t>Distribution of snowing profiles in the a-priori databases</a:t>
            </a:r>
          </a:p>
        </p:txBody>
      </p:sp>
      <p:cxnSp>
        <p:nvCxnSpPr>
          <p:cNvPr id="8" name="Connettore 1 7">
            <a:extLst>
              <a:ext uri="{FF2B5EF4-FFF2-40B4-BE49-F238E27FC236}">
                <a16:creationId xmlns:a16="http://schemas.microsoft.com/office/drawing/2014/main" id="{01DAAF5C-397C-584C-887A-AC1B0EC4DD18}"/>
              </a:ext>
            </a:extLst>
          </p:cNvPr>
          <p:cNvCxnSpPr/>
          <p:nvPr/>
        </p:nvCxnSpPr>
        <p:spPr>
          <a:xfrm>
            <a:off x="7912116" y="2789038"/>
            <a:ext cx="1086787"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E3859DB6-B118-F945-BC57-80B7644D1CE0}"/>
              </a:ext>
            </a:extLst>
          </p:cNvPr>
          <p:cNvSpPr txBox="1"/>
          <p:nvPr/>
        </p:nvSpPr>
        <p:spPr>
          <a:xfrm>
            <a:off x="9147555" y="3367695"/>
            <a:ext cx="2206245" cy="923330"/>
          </a:xfrm>
          <a:prstGeom prst="rect">
            <a:avLst/>
          </a:prstGeom>
          <a:noFill/>
        </p:spPr>
        <p:txBody>
          <a:bodyPr wrap="none" rtlCol="0">
            <a:spAutoFit/>
          </a:bodyPr>
          <a:lstStyle/>
          <a:p>
            <a:r>
              <a:rPr lang="en-US" dirty="0"/>
              <a:t>Snowing profiles with</a:t>
            </a:r>
          </a:p>
          <a:p>
            <a:r>
              <a:rPr lang="en-US" dirty="0"/>
              <a:t>T2m &lt; 273K</a:t>
            </a:r>
          </a:p>
          <a:p>
            <a:r>
              <a:rPr lang="en-US" dirty="0"/>
              <a:t>TPW &lt; 5mm</a:t>
            </a:r>
          </a:p>
        </p:txBody>
      </p:sp>
      <p:cxnSp>
        <p:nvCxnSpPr>
          <p:cNvPr id="28" name="Connettore 1 27">
            <a:extLst>
              <a:ext uri="{FF2B5EF4-FFF2-40B4-BE49-F238E27FC236}">
                <a16:creationId xmlns:a16="http://schemas.microsoft.com/office/drawing/2014/main" id="{EF10A872-B1E2-AB4E-909E-FF53A8A73C13}"/>
              </a:ext>
            </a:extLst>
          </p:cNvPr>
          <p:cNvCxnSpPr/>
          <p:nvPr/>
        </p:nvCxnSpPr>
        <p:spPr>
          <a:xfrm>
            <a:off x="7912115" y="3604753"/>
            <a:ext cx="1086787"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4417D821-1486-9545-B5B2-C7696F016877}"/>
              </a:ext>
            </a:extLst>
          </p:cNvPr>
          <p:cNvSpPr txBox="1"/>
          <p:nvPr/>
        </p:nvSpPr>
        <p:spPr>
          <a:xfrm>
            <a:off x="9114929" y="2604372"/>
            <a:ext cx="2012282" cy="369332"/>
          </a:xfrm>
          <a:prstGeom prst="rect">
            <a:avLst/>
          </a:prstGeom>
          <a:noFill/>
        </p:spPr>
        <p:txBody>
          <a:bodyPr wrap="none" rtlCol="0">
            <a:spAutoFit/>
          </a:bodyPr>
          <a:lstStyle/>
          <a:p>
            <a:r>
              <a:rPr lang="en-US" dirty="0"/>
              <a:t>All snowing profiles</a:t>
            </a:r>
          </a:p>
        </p:txBody>
      </p:sp>
    </p:spTree>
    <p:extLst>
      <p:ext uri="{BB962C8B-B14F-4D97-AF65-F5344CB8AC3E}">
        <p14:creationId xmlns:p14="http://schemas.microsoft.com/office/powerpoint/2010/main" val="4219853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a:extLst>
              <a:ext uri="{FF2B5EF4-FFF2-40B4-BE49-F238E27FC236}">
                <a16:creationId xmlns:a16="http://schemas.microsoft.com/office/drawing/2014/main" id="{C711FDF7-A5EF-4F4C-ACFC-8E1D4D8B451F}"/>
              </a:ext>
            </a:extLst>
          </p:cNvPr>
          <p:cNvSpPr>
            <a:spLocks noGrp="1"/>
          </p:cNvSpPr>
          <p:nvPr>
            <p:ph type="title"/>
          </p:nvPr>
        </p:nvSpPr>
        <p:spPr/>
        <p:txBody>
          <a:bodyPr/>
          <a:lstStyle/>
          <a:p>
            <a:r>
              <a:rPr lang="en-US" dirty="0"/>
              <a:t>Coast</a:t>
            </a:r>
          </a:p>
        </p:txBody>
      </p:sp>
      <p:sp>
        <p:nvSpPr>
          <p:cNvPr id="2" name="Segnaposto piè di pagina 1">
            <a:extLst>
              <a:ext uri="{FF2B5EF4-FFF2-40B4-BE49-F238E27FC236}">
                <a16:creationId xmlns:a16="http://schemas.microsoft.com/office/drawing/2014/main" id="{C1F71273-8FA0-6E4B-A573-810AF6709293}"/>
              </a:ext>
            </a:extLst>
          </p:cNvPr>
          <p:cNvSpPr>
            <a:spLocks noGrp="1"/>
          </p:cNvSpPr>
          <p:nvPr>
            <p:ph type="ftr" sz="quarter" idx="11"/>
          </p:nvPr>
        </p:nvSpPr>
        <p:spPr/>
        <p:txBody>
          <a:bodyPr/>
          <a:lstStyle/>
          <a:p>
            <a:r>
              <a:rPr lang="it-IT"/>
              <a:t>Land Surface WG - 11 September 2019</a:t>
            </a:r>
          </a:p>
        </p:txBody>
      </p:sp>
      <p:pic>
        <p:nvPicPr>
          <p:cNvPr id="4" name="Immagine 3">
            <a:extLst>
              <a:ext uri="{FF2B5EF4-FFF2-40B4-BE49-F238E27FC236}">
                <a16:creationId xmlns:a16="http://schemas.microsoft.com/office/drawing/2014/main" id="{DD65D998-BFE7-5E48-B383-271DF0226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656" y="2228849"/>
            <a:ext cx="4800000" cy="3600000"/>
          </a:xfrm>
          <a:prstGeom prst="rect">
            <a:avLst/>
          </a:prstGeom>
        </p:spPr>
      </p:pic>
      <p:pic>
        <p:nvPicPr>
          <p:cNvPr id="6" name="Immagine 5">
            <a:extLst>
              <a:ext uri="{FF2B5EF4-FFF2-40B4-BE49-F238E27FC236}">
                <a16:creationId xmlns:a16="http://schemas.microsoft.com/office/drawing/2014/main" id="{53D0EB8E-38E8-F348-9345-255B1DBA6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971" y="2228849"/>
            <a:ext cx="4800000" cy="3600000"/>
          </a:xfrm>
          <a:prstGeom prst="rect">
            <a:avLst/>
          </a:prstGeom>
        </p:spPr>
      </p:pic>
      <p:sp>
        <p:nvSpPr>
          <p:cNvPr id="7" name="CasellaDiTesto 6">
            <a:extLst>
              <a:ext uri="{FF2B5EF4-FFF2-40B4-BE49-F238E27FC236}">
                <a16:creationId xmlns:a16="http://schemas.microsoft.com/office/drawing/2014/main" id="{C6BDFEBE-9B34-ED41-986A-4A8199537DAA}"/>
              </a:ext>
            </a:extLst>
          </p:cNvPr>
          <p:cNvSpPr txBox="1"/>
          <p:nvPr/>
        </p:nvSpPr>
        <p:spPr>
          <a:xfrm>
            <a:off x="2193427" y="1591098"/>
            <a:ext cx="2895088" cy="461665"/>
          </a:xfrm>
          <a:prstGeom prst="rect">
            <a:avLst/>
          </a:prstGeom>
          <a:noFill/>
        </p:spPr>
        <p:txBody>
          <a:bodyPr wrap="none" rtlCol="0">
            <a:spAutoFit/>
          </a:bodyPr>
          <a:lstStyle/>
          <a:p>
            <a:r>
              <a:rPr lang="en-US" sz="2400" dirty="0"/>
              <a:t>DPR a-priori database</a:t>
            </a:r>
          </a:p>
        </p:txBody>
      </p:sp>
      <p:sp>
        <p:nvSpPr>
          <p:cNvPr id="8" name="CasellaDiTesto 7">
            <a:extLst>
              <a:ext uri="{FF2B5EF4-FFF2-40B4-BE49-F238E27FC236}">
                <a16:creationId xmlns:a16="http://schemas.microsoft.com/office/drawing/2014/main" id="{938F39AB-187D-254B-AC3B-ADAFF3B9FD41}"/>
              </a:ext>
            </a:extLst>
          </p:cNvPr>
          <p:cNvSpPr txBox="1"/>
          <p:nvPr/>
        </p:nvSpPr>
        <p:spPr>
          <a:xfrm>
            <a:off x="7048613" y="1591097"/>
            <a:ext cx="3214085" cy="461665"/>
          </a:xfrm>
          <a:prstGeom prst="rect">
            <a:avLst/>
          </a:prstGeom>
          <a:noFill/>
        </p:spPr>
        <p:txBody>
          <a:bodyPr wrap="none" rtlCol="0">
            <a:spAutoFit/>
          </a:bodyPr>
          <a:lstStyle/>
          <a:p>
            <a:r>
              <a:rPr lang="en-US" sz="2400" dirty="0"/>
              <a:t>MRMS a-priori database</a:t>
            </a:r>
          </a:p>
        </p:txBody>
      </p:sp>
      <p:sp>
        <p:nvSpPr>
          <p:cNvPr id="3" name="Segnaposto numero diapositiva 2">
            <a:extLst>
              <a:ext uri="{FF2B5EF4-FFF2-40B4-BE49-F238E27FC236}">
                <a16:creationId xmlns:a16="http://schemas.microsoft.com/office/drawing/2014/main" id="{B01E1616-1F5C-3D4F-A1A9-8005420DF9F0}"/>
              </a:ext>
            </a:extLst>
          </p:cNvPr>
          <p:cNvSpPr>
            <a:spLocks noGrp="1"/>
          </p:cNvSpPr>
          <p:nvPr>
            <p:ph type="sldNum" sz="quarter" idx="12"/>
          </p:nvPr>
        </p:nvSpPr>
        <p:spPr/>
        <p:txBody>
          <a:bodyPr/>
          <a:lstStyle/>
          <a:p>
            <a:fld id="{E82A2BB0-E287-AC45-9235-98048163D0D0}" type="slidenum">
              <a:rPr lang="it-IT" smtClean="0"/>
              <a:t>18</a:t>
            </a:fld>
            <a:endParaRPr lang="it-IT"/>
          </a:p>
        </p:txBody>
      </p:sp>
    </p:spTree>
    <p:extLst>
      <p:ext uri="{BB962C8B-B14F-4D97-AF65-F5344CB8AC3E}">
        <p14:creationId xmlns:p14="http://schemas.microsoft.com/office/powerpoint/2010/main" val="876025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5B9F47-BEB8-DD4A-84F1-E25C6654CE2E}"/>
              </a:ext>
            </a:extLst>
          </p:cNvPr>
          <p:cNvSpPr>
            <a:spLocks noGrp="1"/>
          </p:cNvSpPr>
          <p:nvPr>
            <p:ph type="title"/>
          </p:nvPr>
        </p:nvSpPr>
        <p:spPr/>
        <p:txBody>
          <a:bodyPr/>
          <a:lstStyle/>
          <a:p>
            <a:r>
              <a:rPr lang="en-US" dirty="0"/>
              <a:t>Coast</a:t>
            </a:r>
          </a:p>
        </p:txBody>
      </p:sp>
      <p:sp>
        <p:nvSpPr>
          <p:cNvPr id="3" name="Segnaposto piè di pagina 2">
            <a:extLst>
              <a:ext uri="{FF2B5EF4-FFF2-40B4-BE49-F238E27FC236}">
                <a16:creationId xmlns:a16="http://schemas.microsoft.com/office/drawing/2014/main" id="{D8D88275-98F6-DD4A-84E7-D9BC5C5F9B91}"/>
              </a:ext>
            </a:extLst>
          </p:cNvPr>
          <p:cNvSpPr>
            <a:spLocks noGrp="1"/>
          </p:cNvSpPr>
          <p:nvPr>
            <p:ph type="ftr" sz="quarter" idx="11"/>
          </p:nvPr>
        </p:nvSpPr>
        <p:spPr/>
        <p:txBody>
          <a:bodyPr/>
          <a:lstStyle/>
          <a:p>
            <a:r>
              <a:rPr lang="it-IT"/>
              <a:t>Land Surface WG - 11 September 2019</a:t>
            </a:r>
          </a:p>
        </p:txBody>
      </p:sp>
      <p:pic>
        <p:nvPicPr>
          <p:cNvPr id="5" name="Immagine 4">
            <a:extLst>
              <a:ext uri="{FF2B5EF4-FFF2-40B4-BE49-F238E27FC236}">
                <a16:creationId xmlns:a16="http://schemas.microsoft.com/office/drawing/2014/main" id="{E2DD3D51-E127-294E-82C5-9A30DA94E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343" y="2223519"/>
            <a:ext cx="4800000" cy="3600000"/>
          </a:xfrm>
          <a:prstGeom prst="rect">
            <a:avLst/>
          </a:prstGeom>
        </p:spPr>
      </p:pic>
      <p:pic>
        <p:nvPicPr>
          <p:cNvPr id="7" name="Immagine 6">
            <a:extLst>
              <a:ext uri="{FF2B5EF4-FFF2-40B4-BE49-F238E27FC236}">
                <a16:creationId xmlns:a16="http://schemas.microsoft.com/office/drawing/2014/main" id="{E875FA13-8C74-3541-A907-A1236C014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886" y="2223519"/>
            <a:ext cx="4800000" cy="3600000"/>
          </a:xfrm>
          <a:prstGeom prst="rect">
            <a:avLst/>
          </a:prstGeom>
        </p:spPr>
      </p:pic>
      <p:sp>
        <p:nvSpPr>
          <p:cNvPr id="8" name="CasellaDiTesto 7">
            <a:extLst>
              <a:ext uri="{FF2B5EF4-FFF2-40B4-BE49-F238E27FC236}">
                <a16:creationId xmlns:a16="http://schemas.microsoft.com/office/drawing/2014/main" id="{553CA24B-3D71-1E4F-AD5A-08232B8D4A3B}"/>
              </a:ext>
            </a:extLst>
          </p:cNvPr>
          <p:cNvSpPr txBox="1"/>
          <p:nvPr/>
        </p:nvSpPr>
        <p:spPr>
          <a:xfrm>
            <a:off x="2443342" y="1600137"/>
            <a:ext cx="2895088" cy="461665"/>
          </a:xfrm>
          <a:prstGeom prst="rect">
            <a:avLst/>
          </a:prstGeom>
          <a:noFill/>
        </p:spPr>
        <p:txBody>
          <a:bodyPr wrap="none" rtlCol="0">
            <a:spAutoFit/>
          </a:bodyPr>
          <a:lstStyle/>
          <a:p>
            <a:r>
              <a:rPr lang="en-US" sz="2400" dirty="0"/>
              <a:t>DPR a-priori database</a:t>
            </a:r>
          </a:p>
        </p:txBody>
      </p:sp>
      <p:sp>
        <p:nvSpPr>
          <p:cNvPr id="9" name="CasellaDiTesto 8">
            <a:extLst>
              <a:ext uri="{FF2B5EF4-FFF2-40B4-BE49-F238E27FC236}">
                <a16:creationId xmlns:a16="http://schemas.microsoft.com/office/drawing/2014/main" id="{794F9D83-4BBC-2342-BCD2-64EDA621A1A1}"/>
              </a:ext>
            </a:extLst>
          </p:cNvPr>
          <p:cNvSpPr txBox="1"/>
          <p:nvPr/>
        </p:nvSpPr>
        <p:spPr>
          <a:xfrm>
            <a:off x="7237300" y="1600136"/>
            <a:ext cx="3214085" cy="461665"/>
          </a:xfrm>
          <a:prstGeom prst="rect">
            <a:avLst/>
          </a:prstGeom>
          <a:noFill/>
        </p:spPr>
        <p:txBody>
          <a:bodyPr wrap="none" rtlCol="0">
            <a:spAutoFit/>
          </a:bodyPr>
          <a:lstStyle/>
          <a:p>
            <a:r>
              <a:rPr lang="en-US" sz="2400" dirty="0"/>
              <a:t>MRMS a-priori database</a:t>
            </a:r>
          </a:p>
        </p:txBody>
      </p:sp>
      <p:sp>
        <p:nvSpPr>
          <p:cNvPr id="4" name="Segnaposto numero diapositiva 3">
            <a:extLst>
              <a:ext uri="{FF2B5EF4-FFF2-40B4-BE49-F238E27FC236}">
                <a16:creationId xmlns:a16="http://schemas.microsoft.com/office/drawing/2014/main" id="{5E285F1A-ABD6-1643-98AC-771E602D5152}"/>
              </a:ext>
            </a:extLst>
          </p:cNvPr>
          <p:cNvSpPr>
            <a:spLocks noGrp="1"/>
          </p:cNvSpPr>
          <p:nvPr>
            <p:ph type="sldNum" sz="quarter" idx="12"/>
          </p:nvPr>
        </p:nvSpPr>
        <p:spPr/>
        <p:txBody>
          <a:bodyPr/>
          <a:lstStyle/>
          <a:p>
            <a:fld id="{E82A2BB0-E287-AC45-9235-98048163D0D0}" type="slidenum">
              <a:rPr lang="it-IT" smtClean="0"/>
              <a:t>19</a:t>
            </a:fld>
            <a:endParaRPr lang="it-IT"/>
          </a:p>
        </p:txBody>
      </p:sp>
    </p:spTree>
    <p:extLst>
      <p:ext uri="{BB962C8B-B14F-4D97-AF65-F5344CB8AC3E}">
        <p14:creationId xmlns:p14="http://schemas.microsoft.com/office/powerpoint/2010/main" val="3080313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Lake-Effect Snow</a:t>
            </a:r>
          </a:p>
        </p:txBody>
      </p:sp>
      <p:sp>
        <p:nvSpPr>
          <p:cNvPr id="3" name="Content Placeholder 2"/>
          <p:cNvSpPr>
            <a:spLocks noGrp="1"/>
          </p:cNvSpPr>
          <p:nvPr>
            <p:ph idx="1"/>
          </p:nvPr>
        </p:nvSpPr>
        <p:spPr>
          <a:xfrm>
            <a:off x="515911" y="1295193"/>
            <a:ext cx="5183199" cy="4893910"/>
          </a:xfrm>
        </p:spPr>
        <p:txBody>
          <a:bodyPr>
            <a:normAutofit/>
          </a:bodyPr>
          <a:lstStyle/>
          <a:p>
            <a:r>
              <a:rPr lang="en-US" dirty="0"/>
              <a:t>What is it?</a:t>
            </a:r>
          </a:p>
          <a:p>
            <a:pPr lvl="1"/>
            <a:r>
              <a:rPr lang="en-US" dirty="0"/>
              <a:t>Cold-air outbreaks that interact with unfrozen or partially frozen bodies of water</a:t>
            </a:r>
          </a:p>
          <a:p>
            <a:r>
              <a:rPr lang="en-US" dirty="0"/>
              <a:t>Focus on the Great Lakes Region</a:t>
            </a:r>
          </a:p>
          <a:p>
            <a:r>
              <a:rPr lang="en-US" dirty="0"/>
              <a:t>Why is it important?</a:t>
            </a:r>
          </a:p>
          <a:p>
            <a:pPr lvl="1"/>
            <a:r>
              <a:rPr lang="en-US" dirty="0"/>
              <a:t>Great Lakes cold-season high regional </a:t>
            </a:r>
            <a:r>
              <a:rPr lang="en-US" b="1" dirty="0"/>
              <a:t>hydrological and societal impacts</a:t>
            </a:r>
          </a:p>
          <a:p>
            <a:pPr lvl="1"/>
            <a:r>
              <a:rPr lang="en-US" b="1" dirty="0"/>
              <a:t>Globally</a:t>
            </a:r>
            <a:r>
              <a:rPr lang="en-US" dirty="0"/>
              <a:t> regions with </a:t>
            </a:r>
            <a:r>
              <a:rPr lang="en-US" b="1" dirty="0"/>
              <a:t>high frequency of convective snow</a:t>
            </a:r>
          </a:p>
          <a:p>
            <a:pPr marL="457200" lvl="1" indent="0">
              <a:buNone/>
            </a:pPr>
            <a:endParaRPr lang="en-US" b="1" dirty="0"/>
          </a:p>
          <a:p>
            <a:pPr lvl="1"/>
            <a:endParaRPr lang="en-US" dirty="0"/>
          </a:p>
          <a:p>
            <a:pPr lvl="1"/>
            <a:endParaRPr lang="en-US" dirty="0"/>
          </a:p>
          <a:p>
            <a:endParaRPr lang="en-US" dirty="0"/>
          </a:p>
        </p:txBody>
      </p:sp>
      <p:grpSp>
        <p:nvGrpSpPr>
          <p:cNvPr id="10" name="Gruppo 9">
            <a:extLst>
              <a:ext uri="{FF2B5EF4-FFF2-40B4-BE49-F238E27FC236}">
                <a16:creationId xmlns:a16="http://schemas.microsoft.com/office/drawing/2014/main" id="{14D1CBF3-67AD-1642-BCB6-20D4CA331835}"/>
              </a:ext>
            </a:extLst>
          </p:cNvPr>
          <p:cNvGrpSpPr/>
          <p:nvPr/>
        </p:nvGrpSpPr>
        <p:grpSpPr>
          <a:xfrm>
            <a:off x="9007314" y="932723"/>
            <a:ext cx="3026796" cy="1752615"/>
            <a:chOff x="8496689" y="1185076"/>
            <a:chExt cx="3489350" cy="1831784"/>
          </a:xfrm>
        </p:grpSpPr>
        <p:pic>
          <p:nvPicPr>
            <p:cNvPr id="4" name="Immagine 3">
              <a:extLst>
                <a:ext uri="{FF2B5EF4-FFF2-40B4-BE49-F238E27FC236}">
                  <a16:creationId xmlns:a16="http://schemas.microsoft.com/office/drawing/2014/main" id="{9F6A23F9-E821-234C-BB7E-EDD4AB5B18B6}"/>
                </a:ext>
              </a:extLst>
            </p:cNvPr>
            <p:cNvPicPr>
              <a:picLocks noChangeAspect="1"/>
            </p:cNvPicPr>
            <p:nvPr/>
          </p:nvPicPr>
          <p:blipFill>
            <a:blip r:embed="rId3"/>
            <a:stretch>
              <a:fillRect/>
            </a:stretch>
          </p:blipFill>
          <p:spPr>
            <a:xfrm>
              <a:off x="8496689" y="1185076"/>
              <a:ext cx="3489350" cy="1821117"/>
            </a:xfrm>
            <a:prstGeom prst="rect">
              <a:avLst/>
            </a:prstGeom>
          </p:spPr>
        </p:pic>
        <p:sp>
          <p:nvSpPr>
            <p:cNvPr id="5" name="CasellaDiTesto 4">
              <a:extLst>
                <a:ext uri="{FF2B5EF4-FFF2-40B4-BE49-F238E27FC236}">
                  <a16:creationId xmlns:a16="http://schemas.microsoft.com/office/drawing/2014/main" id="{E1127AA3-1DB9-0541-ADB0-0D6F2E3C9836}"/>
                </a:ext>
              </a:extLst>
            </p:cNvPr>
            <p:cNvSpPr txBox="1"/>
            <p:nvPr/>
          </p:nvSpPr>
          <p:spPr>
            <a:xfrm>
              <a:off x="10518480" y="2709083"/>
              <a:ext cx="1208535" cy="307777"/>
            </a:xfrm>
            <a:prstGeom prst="rect">
              <a:avLst/>
            </a:prstGeom>
            <a:noFill/>
          </p:spPr>
          <p:txBody>
            <a:bodyPr wrap="none" rtlCol="0">
              <a:spAutoFit/>
            </a:bodyPr>
            <a:lstStyle/>
            <a:p>
              <a:r>
                <a:rPr lang="en-US" sz="1400" dirty="0">
                  <a:solidFill>
                    <a:schemeClr val="bg1"/>
                  </a:solidFill>
                </a:rPr>
                <a:t>NOAA </a:t>
              </a:r>
              <a:r>
                <a:rPr lang="en-US" sz="1400" dirty="0" err="1">
                  <a:solidFill>
                    <a:schemeClr val="bg1"/>
                  </a:solidFill>
                </a:rPr>
                <a:t>SciJinks</a:t>
              </a:r>
              <a:endParaRPr lang="en-US" sz="1400" dirty="0">
                <a:solidFill>
                  <a:schemeClr val="bg1"/>
                </a:solidFill>
              </a:endParaRPr>
            </a:p>
          </p:txBody>
        </p:sp>
      </p:grpSp>
      <p:sp>
        <p:nvSpPr>
          <p:cNvPr id="7" name="Segnaposto piè di pagina 6">
            <a:extLst>
              <a:ext uri="{FF2B5EF4-FFF2-40B4-BE49-F238E27FC236}">
                <a16:creationId xmlns:a16="http://schemas.microsoft.com/office/drawing/2014/main" id="{CEF1AD76-ECED-8B4B-9804-946470A68B61}"/>
              </a:ext>
            </a:extLst>
          </p:cNvPr>
          <p:cNvSpPr>
            <a:spLocks noGrp="1"/>
          </p:cNvSpPr>
          <p:nvPr>
            <p:ph type="ftr" sz="quarter" idx="11"/>
          </p:nvPr>
        </p:nvSpPr>
        <p:spPr/>
        <p:txBody>
          <a:bodyPr/>
          <a:lstStyle/>
          <a:p>
            <a:r>
              <a:rPr lang="it-IT"/>
              <a:t>Land Surface WG - 11 September 2019</a:t>
            </a:r>
          </a:p>
        </p:txBody>
      </p:sp>
      <p:pic>
        <p:nvPicPr>
          <p:cNvPr id="12" name="Immagine 11">
            <a:extLst>
              <a:ext uri="{FF2B5EF4-FFF2-40B4-BE49-F238E27FC236}">
                <a16:creationId xmlns:a16="http://schemas.microsoft.com/office/drawing/2014/main" id="{959C2495-3F80-B640-9FE4-2E50DABEBC5E}"/>
              </a:ext>
            </a:extLst>
          </p:cNvPr>
          <p:cNvPicPr>
            <a:picLocks noChangeAspect="1"/>
          </p:cNvPicPr>
          <p:nvPr/>
        </p:nvPicPr>
        <p:blipFill rotWithShape="1">
          <a:blip r:embed="rId4">
            <a:extLst>
              <a:ext uri="{28A0092B-C50C-407E-A947-70E740481C1C}">
                <a14:useLocalDpi xmlns:a14="http://schemas.microsoft.com/office/drawing/2010/main" val="0"/>
              </a:ext>
            </a:extLst>
          </a:blip>
          <a:srcRect l="3967" t="8564" r="4409" b="8060"/>
          <a:stretch/>
        </p:blipFill>
        <p:spPr>
          <a:xfrm>
            <a:off x="6096000" y="1930281"/>
            <a:ext cx="2743200" cy="1872164"/>
          </a:xfrm>
          <a:prstGeom prst="rect">
            <a:avLst/>
          </a:prstGeom>
        </p:spPr>
      </p:pic>
      <p:grpSp>
        <p:nvGrpSpPr>
          <p:cNvPr id="11" name="Gruppo 10">
            <a:extLst>
              <a:ext uri="{FF2B5EF4-FFF2-40B4-BE49-F238E27FC236}">
                <a16:creationId xmlns:a16="http://schemas.microsoft.com/office/drawing/2014/main" id="{36B82528-4A34-9A4A-B6EF-967AB1C9199E}"/>
              </a:ext>
            </a:extLst>
          </p:cNvPr>
          <p:cNvGrpSpPr/>
          <p:nvPr/>
        </p:nvGrpSpPr>
        <p:grpSpPr>
          <a:xfrm>
            <a:off x="9447459" y="3242730"/>
            <a:ext cx="2586651" cy="2013941"/>
            <a:chOff x="6301946" y="2766980"/>
            <a:chExt cx="2586651" cy="2013941"/>
          </a:xfrm>
        </p:grpSpPr>
        <p:sp>
          <p:nvSpPr>
            <p:cNvPr id="9" name="CasellaDiTesto 8">
              <a:extLst>
                <a:ext uri="{FF2B5EF4-FFF2-40B4-BE49-F238E27FC236}">
                  <a16:creationId xmlns:a16="http://schemas.microsoft.com/office/drawing/2014/main" id="{EA2E6E12-4127-384C-96EB-1B3D0072DAC0}"/>
                </a:ext>
              </a:extLst>
            </p:cNvPr>
            <p:cNvSpPr txBox="1"/>
            <p:nvPr/>
          </p:nvSpPr>
          <p:spPr>
            <a:xfrm>
              <a:off x="6301946" y="4473144"/>
              <a:ext cx="1643335" cy="307777"/>
            </a:xfrm>
            <a:prstGeom prst="rect">
              <a:avLst/>
            </a:prstGeom>
            <a:solidFill>
              <a:schemeClr val="bg1"/>
            </a:solidFill>
          </p:spPr>
          <p:txBody>
            <a:bodyPr wrap="none" rtlCol="0">
              <a:spAutoFit/>
            </a:bodyPr>
            <a:lstStyle/>
            <a:p>
              <a:r>
                <a:rPr lang="en-US" sz="1400" dirty="0"/>
                <a:t>NOAA Photo Library</a:t>
              </a:r>
            </a:p>
          </p:txBody>
        </p:sp>
        <p:pic>
          <p:nvPicPr>
            <p:cNvPr id="8" name="Immagine 7">
              <a:extLst>
                <a:ext uri="{FF2B5EF4-FFF2-40B4-BE49-F238E27FC236}">
                  <a16:creationId xmlns:a16="http://schemas.microsoft.com/office/drawing/2014/main" id="{74B8C982-21CE-7140-AF7A-4068D5A3EDFE}"/>
                </a:ext>
              </a:extLst>
            </p:cNvPr>
            <p:cNvPicPr>
              <a:picLocks noChangeAspect="1"/>
            </p:cNvPicPr>
            <p:nvPr/>
          </p:nvPicPr>
          <p:blipFill>
            <a:blip r:embed="rId5"/>
            <a:stretch>
              <a:fillRect/>
            </a:stretch>
          </p:blipFill>
          <p:spPr>
            <a:xfrm>
              <a:off x="6301946" y="2766980"/>
              <a:ext cx="2586651" cy="1724433"/>
            </a:xfrm>
            <a:prstGeom prst="rect">
              <a:avLst/>
            </a:prstGeom>
          </p:spPr>
        </p:pic>
      </p:grpSp>
      <p:sp>
        <p:nvSpPr>
          <p:cNvPr id="6" name="Segnaposto numero diapositiva 5">
            <a:extLst>
              <a:ext uri="{FF2B5EF4-FFF2-40B4-BE49-F238E27FC236}">
                <a16:creationId xmlns:a16="http://schemas.microsoft.com/office/drawing/2014/main" id="{43D956FF-8A0D-4642-B21E-AD46BDCD710A}"/>
              </a:ext>
            </a:extLst>
          </p:cNvPr>
          <p:cNvSpPr>
            <a:spLocks noGrp="1"/>
          </p:cNvSpPr>
          <p:nvPr>
            <p:ph type="sldNum" sz="quarter" idx="12"/>
          </p:nvPr>
        </p:nvSpPr>
        <p:spPr/>
        <p:txBody>
          <a:bodyPr/>
          <a:lstStyle/>
          <a:p>
            <a:fld id="{E82A2BB0-E287-AC45-9235-98048163D0D0}" type="slidenum">
              <a:rPr lang="it-IT" smtClean="0"/>
              <a:t>2</a:t>
            </a:fld>
            <a:endParaRPr lang="it-IT"/>
          </a:p>
        </p:txBody>
      </p:sp>
      <p:pic>
        <p:nvPicPr>
          <p:cNvPr id="14" name="Picture 3" descr="Fig8_map_Global_shallowdeep_freq_1x1.png">
            <a:extLst>
              <a:ext uri="{FF2B5EF4-FFF2-40B4-BE49-F238E27FC236}">
                <a16:creationId xmlns:a16="http://schemas.microsoft.com/office/drawing/2014/main" id="{86B0A513-0003-1442-98F8-2FD7FD217980}"/>
              </a:ext>
            </a:extLst>
          </p:cNvPr>
          <p:cNvPicPr>
            <a:picLocks noChangeAspect="1"/>
          </p:cNvPicPr>
          <p:nvPr/>
        </p:nvPicPr>
        <p:blipFill rotWithShape="1">
          <a:blip r:embed="rId6">
            <a:extLst>
              <a:ext uri="{28A0092B-C50C-407E-A947-70E740481C1C}">
                <a14:useLocalDpi xmlns:a14="http://schemas.microsoft.com/office/drawing/2010/main" val="0"/>
              </a:ext>
            </a:extLst>
          </a:blip>
          <a:srcRect l="7778" r="6049" b="51605"/>
          <a:stretch/>
        </p:blipFill>
        <p:spPr>
          <a:xfrm>
            <a:off x="5675616" y="4024023"/>
            <a:ext cx="3563152" cy="1889170"/>
          </a:xfrm>
          <a:prstGeom prst="rect">
            <a:avLst/>
          </a:prstGeom>
        </p:spPr>
      </p:pic>
      <p:sp>
        <p:nvSpPr>
          <p:cNvPr id="15" name="Rettangolo 14">
            <a:extLst>
              <a:ext uri="{FF2B5EF4-FFF2-40B4-BE49-F238E27FC236}">
                <a16:creationId xmlns:a16="http://schemas.microsoft.com/office/drawing/2014/main" id="{5ADDDBFF-A565-5C4F-955D-2B0E9F62FF82}"/>
              </a:ext>
            </a:extLst>
          </p:cNvPr>
          <p:cNvSpPr/>
          <p:nvPr/>
        </p:nvSpPr>
        <p:spPr>
          <a:xfrm>
            <a:off x="5898400" y="5873162"/>
            <a:ext cx="3267246" cy="523220"/>
          </a:xfrm>
          <a:prstGeom prst="rect">
            <a:avLst/>
          </a:prstGeom>
        </p:spPr>
        <p:txBody>
          <a:bodyPr wrap="square">
            <a:spAutoFit/>
          </a:bodyPr>
          <a:lstStyle/>
          <a:p>
            <a:pPr algn="ctr"/>
            <a:r>
              <a:rPr lang="en-US" sz="1400" dirty="0">
                <a:cs typeface="Optima"/>
              </a:rPr>
              <a:t>Convective Snowfall Occurrence Fraction (CloudSat) </a:t>
            </a:r>
            <a:r>
              <a:rPr lang="en-US" sz="1400" dirty="0"/>
              <a:t>(</a:t>
            </a:r>
            <a:r>
              <a:rPr lang="en-US" sz="1400" dirty="0" err="1"/>
              <a:t>Kulie</a:t>
            </a:r>
            <a:r>
              <a:rPr lang="en-US" sz="1400" dirty="0"/>
              <a:t> et al. 2016)</a:t>
            </a:r>
            <a:endParaRPr lang="en-US" sz="1400" dirty="0">
              <a:cs typeface="Optima"/>
            </a:endParaRPr>
          </a:p>
        </p:txBody>
      </p:sp>
    </p:spTree>
    <p:extLst>
      <p:ext uri="{BB962C8B-B14F-4D97-AF65-F5344CB8AC3E}">
        <p14:creationId xmlns:p14="http://schemas.microsoft.com/office/powerpoint/2010/main" val="1066218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913A22FE-2DEB-9B41-AB21-BAC603D1D962}"/>
              </a:ext>
            </a:extLst>
          </p:cNvPr>
          <p:cNvSpPr txBox="1"/>
          <p:nvPr/>
        </p:nvSpPr>
        <p:spPr>
          <a:xfrm>
            <a:off x="1823888" y="160198"/>
            <a:ext cx="1188146" cy="523220"/>
          </a:xfrm>
          <a:prstGeom prst="rect">
            <a:avLst/>
          </a:prstGeom>
          <a:noFill/>
        </p:spPr>
        <p:txBody>
          <a:bodyPr wrap="none" rtlCol="0">
            <a:spAutoFit/>
          </a:bodyPr>
          <a:lstStyle/>
          <a:p>
            <a:r>
              <a:rPr lang="en-US" sz="2800" dirty="0"/>
              <a:t>CASE 1</a:t>
            </a:r>
          </a:p>
        </p:txBody>
      </p:sp>
      <p:sp>
        <p:nvSpPr>
          <p:cNvPr id="11" name="CasellaDiTesto 10">
            <a:extLst>
              <a:ext uri="{FF2B5EF4-FFF2-40B4-BE49-F238E27FC236}">
                <a16:creationId xmlns:a16="http://schemas.microsoft.com/office/drawing/2014/main" id="{52832448-43C7-334C-BDC5-555349C4A2B5}"/>
              </a:ext>
            </a:extLst>
          </p:cNvPr>
          <p:cNvSpPr txBox="1"/>
          <p:nvPr/>
        </p:nvSpPr>
        <p:spPr>
          <a:xfrm>
            <a:off x="8645370" y="160198"/>
            <a:ext cx="1188146" cy="523220"/>
          </a:xfrm>
          <a:prstGeom prst="rect">
            <a:avLst/>
          </a:prstGeom>
          <a:noFill/>
        </p:spPr>
        <p:txBody>
          <a:bodyPr wrap="none" rtlCol="0">
            <a:spAutoFit/>
          </a:bodyPr>
          <a:lstStyle/>
          <a:p>
            <a:r>
              <a:rPr lang="en-US" sz="2800" dirty="0"/>
              <a:t>CASE 2</a:t>
            </a:r>
          </a:p>
        </p:txBody>
      </p:sp>
      <p:pic>
        <p:nvPicPr>
          <p:cNvPr id="8" name="Immagine 7">
            <a:extLst>
              <a:ext uri="{FF2B5EF4-FFF2-40B4-BE49-F238E27FC236}">
                <a16:creationId xmlns:a16="http://schemas.microsoft.com/office/drawing/2014/main" id="{E7C447FE-2566-D341-A3E5-585B212C2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61" y="2247158"/>
            <a:ext cx="3200399" cy="2400299"/>
          </a:xfrm>
          <a:prstGeom prst="rect">
            <a:avLst/>
          </a:prstGeom>
        </p:spPr>
      </p:pic>
      <p:pic>
        <p:nvPicPr>
          <p:cNvPr id="16" name="Immagine 15">
            <a:extLst>
              <a:ext uri="{FF2B5EF4-FFF2-40B4-BE49-F238E27FC236}">
                <a16:creationId xmlns:a16="http://schemas.microsoft.com/office/drawing/2014/main" id="{A190EE27-2337-EE40-9579-33BF94360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0138" y="2156163"/>
            <a:ext cx="3193144" cy="2394858"/>
          </a:xfrm>
          <a:prstGeom prst="rect">
            <a:avLst/>
          </a:prstGeom>
        </p:spPr>
      </p:pic>
      <p:sp>
        <p:nvSpPr>
          <p:cNvPr id="21" name="CasellaDiTesto 20">
            <a:extLst>
              <a:ext uri="{FF2B5EF4-FFF2-40B4-BE49-F238E27FC236}">
                <a16:creationId xmlns:a16="http://schemas.microsoft.com/office/drawing/2014/main" id="{7A7B09D3-B8B7-A142-A064-B6FA06F722D5}"/>
              </a:ext>
            </a:extLst>
          </p:cNvPr>
          <p:cNvSpPr txBox="1"/>
          <p:nvPr/>
        </p:nvSpPr>
        <p:spPr>
          <a:xfrm>
            <a:off x="3972071" y="3092344"/>
            <a:ext cx="4037934" cy="369332"/>
          </a:xfrm>
          <a:prstGeom prst="rect">
            <a:avLst/>
          </a:prstGeom>
          <a:noFill/>
        </p:spPr>
        <p:txBody>
          <a:bodyPr wrap="square" rtlCol="0">
            <a:spAutoFit/>
          </a:bodyPr>
          <a:lstStyle/>
          <a:p>
            <a:pPr algn="ctr"/>
            <a:r>
              <a:rPr lang="en-US" dirty="0"/>
              <a:t>GPROF </a:t>
            </a:r>
            <a:r>
              <a:rPr lang="en-US" dirty="0" err="1"/>
              <a:t>SurfPrecip</a:t>
            </a:r>
            <a:r>
              <a:rPr lang="en-US" dirty="0"/>
              <a:t> product</a:t>
            </a:r>
          </a:p>
        </p:txBody>
      </p:sp>
      <p:sp>
        <p:nvSpPr>
          <p:cNvPr id="22" name="CasellaDiTesto 21">
            <a:extLst>
              <a:ext uri="{FF2B5EF4-FFF2-40B4-BE49-F238E27FC236}">
                <a16:creationId xmlns:a16="http://schemas.microsoft.com/office/drawing/2014/main" id="{19B4F042-7D96-2B4F-8DE5-001B110E459E}"/>
              </a:ext>
            </a:extLst>
          </p:cNvPr>
          <p:cNvSpPr txBox="1"/>
          <p:nvPr/>
        </p:nvSpPr>
        <p:spPr>
          <a:xfrm>
            <a:off x="4566032" y="1239735"/>
            <a:ext cx="2850011" cy="369332"/>
          </a:xfrm>
          <a:prstGeom prst="rect">
            <a:avLst/>
          </a:prstGeom>
          <a:noFill/>
        </p:spPr>
        <p:txBody>
          <a:bodyPr wrap="none" rtlCol="0">
            <a:spAutoFit/>
          </a:bodyPr>
          <a:lstStyle/>
          <a:p>
            <a:r>
              <a:rPr lang="en-US" dirty="0"/>
              <a:t>MRMS precipitation product</a:t>
            </a:r>
          </a:p>
        </p:txBody>
      </p:sp>
      <p:sp>
        <p:nvSpPr>
          <p:cNvPr id="18" name="CasellaDiTesto 17">
            <a:extLst>
              <a:ext uri="{FF2B5EF4-FFF2-40B4-BE49-F238E27FC236}">
                <a16:creationId xmlns:a16="http://schemas.microsoft.com/office/drawing/2014/main" id="{FC104713-8ADA-FA41-A41B-0F5AD756E609}"/>
              </a:ext>
            </a:extLst>
          </p:cNvPr>
          <p:cNvSpPr txBox="1"/>
          <p:nvPr/>
        </p:nvSpPr>
        <p:spPr>
          <a:xfrm>
            <a:off x="1889988" y="232312"/>
            <a:ext cx="4037934" cy="369332"/>
          </a:xfrm>
          <a:prstGeom prst="rect">
            <a:avLst/>
          </a:prstGeom>
          <a:noFill/>
        </p:spPr>
        <p:txBody>
          <a:bodyPr wrap="square" rtlCol="0">
            <a:spAutoFit/>
          </a:bodyPr>
          <a:lstStyle/>
          <a:p>
            <a:pPr algn="ctr"/>
            <a:r>
              <a:rPr lang="en-US" dirty="0"/>
              <a:t>20 Nov 2014 18.22</a:t>
            </a:r>
          </a:p>
        </p:txBody>
      </p:sp>
      <p:sp>
        <p:nvSpPr>
          <p:cNvPr id="14" name="CasellaDiTesto 13">
            <a:extLst>
              <a:ext uri="{FF2B5EF4-FFF2-40B4-BE49-F238E27FC236}">
                <a16:creationId xmlns:a16="http://schemas.microsoft.com/office/drawing/2014/main" id="{AB28F674-1DA5-074C-AAF2-68F7A9B0F413}"/>
              </a:ext>
            </a:extLst>
          </p:cNvPr>
          <p:cNvSpPr txBox="1"/>
          <p:nvPr/>
        </p:nvSpPr>
        <p:spPr>
          <a:xfrm>
            <a:off x="8684449" y="232312"/>
            <a:ext cx="4037934" cy="369332"/>
          </a:xfrm>
          <a:prstGeom prst="rect">
            <a:avLst/>
          </a:prstGeom>
          <a:noFill/>
        </p:spPr>
        <p:txBody>
          <a:bodyPr wrap="square" rtlCol="0">
            <a:spAutoFit/>
          </a:bodyPr>
          <a:lstStyle/>
          <a:p>
            <a:pPr algn="ctr"/>
            <a:r>
              <a:rPr lang="en-US" dirty="0"/>
              <a:t>09 Jan 2015 12.28</a:t>
            </a:r>
          </a:p>
        </p:txBody>
      </p:sp>
      <p:sp>
        <p:nvSpPr>
          <p:cNvPr id="23" name="Segnaposto piè di pagina 4">
            <a:extLst>
              <a:ext uri="{FF2B5EF4-FFF2-40B4-BE49-F238E27FC236}">
                <a16:creationId xmlns:a16="http://schemas.microsoft.com/office/drawing/2014/main" id="{4257B306-487C-F841-B46A-D13515C7E3AB}"/>
              </a:ext>
            </a:extLst>
          </p:cNvPr>
          <p:cNvSpPr>
            <a:spLocks noGrp="1"/>
          </p:cNvSpPr>
          <p:nvPr>
            <p:ph type="ftr" sz="quarter" idx="11"/>
          </p:nvPr>
        </p:nvSpPr>
        <p:spPr>
          <a:xfrm>
            <a:off x="4038600" y="6356350"/>
            <a:ext cx="4114800" cy="365125"/>
          </a:xfrm>
        </p:spPr>
        <p:txBody>
          <a:bodyPr/>
          <a:lstStyle/>
          <a:p>
            <a:r>
              <a:rPr lang="it-IT"/>
              <a:t>Land Surface WG - 11 September 2019</a:t>
            </a:r>
            <a:endParaRPr lang="it-IT" dirty="0"/>
          </a:p>
        </p:txBody>
      </p:sp>
      <p:sp>
        <p:nvSpPr>
          <p:cNvPr id="3" name="Segnaposto numero diapositiva 2">
            <a:extLst>
              <a:ext uri="{FF2B5EF4-FFF2-40B4-BE49-F238E27FC236}">
                <a16:creationId xmlns:a16="http://schemas.microsoft.com/office/drawing/2014/main" id="{2F919A33-108A-4F40-982A-DC875BE3C186}"/>
              </a:ext>
            </a:extLst>
          </p:cNvPr>
          <p:cNvSpPr>
            <a:spLocks noGrp="1"/>
          </p:cNvSpPr>
          <p:nvPr>
            <p:ph type="sldNum" sz="quarter" idx="12"/>
          </p:nvPr>
        </p:nvSpPr>
        <p:spPr/>
        <p:txBody>
          <a:bodyPr/>
          <a:lstStyle/>
          <a:p>
            <a:fld id="{E82A2BB0-E287-AC45-9235-98048163D0D0}" type="slidenum">
              <a:rPr lang="it-IT" smtClean="0"/>
              <a:t>20</a:t>
            </a:fld>
            <a:endParaRPr lang="it-IT"/>
          </a:p>
        </p:txBody>
      </p:sp>
      <p:pic>
        <p:nvPicPr>
          <p:cNvPr id="19" name="Immagine 18">
            <a:extLst>
              <a:ext uri="{FF2B5EF4-FFF2-40B4-BE49-F238E27FC236}">
                <a16:creationId xmlns:a16="http://schemas.microsoft.com/office/drawing/2014/main" id="{853544AC-EEB3-4245-A209-8627B3C9EB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07" t="9975" r="6566" b="14763"/>
          <a:stretch/>
        </p:blipFill>
        <p:spPr>
          <a:xfrm>
            <a:off x="1101924" y="673758"/>
            <a:ext cx="2693411" cy="1763049"/>
          </a:xfrm>
          <a:prstGeom prst="rect">
            <a:avLst/>
          </a:prstGeom>
        </p:spPr>
      </p:pic>
      <p:pic>
        <p:nvPicPr>
          <p:cNvPr id="24" name="Immagine 23">
            <a:extLst>
              <a:ext uri="{FF2B5EF4-FFF2-40B4-BE49-F238E27FC236}">
                <a16:creationId xmlns:a16="http://schemas.microsoft.com/office/drawing/2014/main" id="{57824CEE-ABEA-E040-B25F-3450FE844F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77" t="10683" r="6471" b="14750"/>
          <a:stretch/>
        </p:blipFill>
        <p:spPr>
          <a:xfrm>
            <a:off x="8010005" y="601644"/>
            <a:ext cx="2693411" cy="1732191"/>
          </a:xfrm>
          <a:prstGeom prst="rect">
            <a:avLst/>
          </a:prstGeom>
        </p:spPr>
      </p:pic>
      <p:pic>
        <p:nvPicPr>
          <p:cNvPr id="15" name="Immagine 14">
            <a:extLst>
              <a:ext uri="{FF2B5EF4-FFF2-40B4-BE49-F238E27FC236}">
                <a16:creationId xmlns:a16="http://schemas.microsoft.com/office/drawing/2014/main" id="{20F7DB43-16C7-0743-8F70-21EC916BAD4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34035" y="4225390"/>
            <a:ext cx="3138036" cy="2400298"/>
          </a:xfrm>
          <a:prstGeom prst="rect">
            <a:avLst/>
          </a:prstGeom>
        </p:spPr>
      </p:pic>
      <p:pic>
        <p:nvPicPr>
          <p:cNvPr id="17" name="Immagine 16">
            <a:extLst>
              <a:ext uri="{FF2B5EF4-FFF2-40B4-BE49-F238E27FC236}">
                <a16:creationId xmlns:a16="http://schemas.microsoft.com/office/drawing/2014/main" id="{51CDE22C-2046-3D48-AE67-BE296A014A7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7823691" y="4220185"/>
            <a:ext cx="3129591" cy="2330517"/>
          </a:xfrm>
          <a:prstGeom prst="rect">
            <a:avLst/>
          </a:prstGeom>
        </p:spPr>
      </p:pic>
      <p:sp>
        <p:nvSpPr>
          <p:cNvPr id="2" name="Rettangolo 1">
            <a:extLst>
              <a:ext uri="{FF2B5EF4-FFF2-40B4-BE49-F238E27FC236}">
                <a16:creationId xmlns:a16="http://schemas.microsoft.com/office/drawing/2014/main" id="{C9A71691-473A-434E-8599-B574C1B8EEA8}"/>
              </a:ext>
            </a:extLst>
          </p:cNvPr>
          <p:cNvSpPr/>
          <p:nvPr/>
        </p:nvSpPr>
        <p:spPr>
          <a:xfrm>
            <a:off x="4258188" y="4805340"/>
            <a:ext cx="3345916" cy="923330"/>
          </a:xfrm>
          <a:prstGeom prst="rect">
            <a:avLst/>
          </a:prstGeom>
        </p:spPr>
        <p:txBody>
          <a:bodyPr wrap="none">
            <a:spAutoFit/>
          </a:bodyPr>
          <a:lstStyle/>
          <a:p>
            <a:pPr algn="ctr"/>
            <a:r>
              <a:rPr lang="en-US" dirty="0"/>
              <a:t>GPROF </a:t>
            </a:r>
            <a:r>
              <a:rPr lang="en-US" dirty="0" err="1"/>
              <a:t>SurfPrecip</a:t>
            </a:r>
            <a:r>
              <a:rPr lang="en-US" dirty="0"/>
              <a:t> product</a:t>
            </a:r>
          </a:p>
          <a:p>
            <a:pPr algn="ctr"/>
            <a:r>
              <a:rPr lang="en-US" dirty="0"/>
              <a:t>Forcing the use of MRMS </a:t>
            </a:r>
          </a:p>
          <a:p>
            <a:pPr algn="ctr"/>
            <a:r>
              <a:rPr lang="en-US" dirty="0"/>
              <a:t>a-priori database over all surfaces</a:t>
            </a:r>
          </a:p>
        </p:txBody>
      </p:sp>
    </p:spTree>
    <p:extLst>
      <p:ext uri="{BB962C8B-B14F-4D97-AF65-F5344CB8AC3E}">
        <p14:creationId xmlns:p14="http://schemas.microsoft.com/office/powerpoint/2010/main" val="4277634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873C590E-47CA-AE45-BFA3-D9AB4F57DDAD}"/>
              </a:ext>
            </a:extLst>
          </p:cNvPr>
          <p:cNvSpPr>
            <a:spLocks noGrp="1"/>
          </p:cNvSpPr>
          <p:nvPr>
            <p:ph type="title"/>
          </p:nvPr>
        </p:nvSpPr>
        <p:spPr/>
        <p:txBody>
          <a:bodyPr/>
          <a:lstStyle/>
          <a:p>
            <a:r>
              <a:rPr lang="en-US" dirty="0"/>
              <a:t>What’s failing in  TBs </a:t>
            </a:r>
            <a:r>
              <a:rPr lang="en-US" dirty="0">
                <a:sym typeface="Wingdings" pitchFamily="2" charset="2"/>
              </a:rPr>
              <a:t> GPROF SR ???</a:t>
            </a:r>
            <a:endParaRPr lang="en-US" dirty="0"/>
          </a:p>
        </p:txBody>
      </p:sp>
      <p:sp>
        <p:nvSpPr>
          <p:cNvPr id="4" name="Segnaposto contenuto 3">
            <a:extLst>
              <a:ext uri="{FF2B5EF4-FFF2-40B4-BE49-F238E27FC236}">
                <a16:creationId xmlns:a16="http://schemas.microsoft.com/office/drawing/2014/main" id="{950E87FE-5535-7044-AB3A-2DB62C2DAB27}"/>
              </a:ext>
            </a:extLst>
          </p:cNvPr>
          <p:cNvSpPr>
            <a:spLocks noGrp="1"/>
          </p:cNvSpPr>
          <p:nvPr>
            <p:ph idx="1"/>
          </p:nvPr>
        </p:nvSpPr>
        <p:spPr/>
        <p:txBody>
          <a:bodyPr/>
          <a:lstStyle/>
          <a:p>
            <a:r>
              <a:rPr lang="en-US" i="1" dirty="0"/>
              <a:t>A-priori</a:t>
            </a:r>
            <a:r>
              <a:rPr lang="en-US" dirty="0"/>
              <a:t> database representativeness (mainly for low TPW/T2m)</a:t>
            </a:r>
          </a:p>
          <a:p>
            <a:r>
              <a:rPr lang="en-US" dirty="0">
                <a:solidFill>
                  <a:srgbClr val="FF0000"/>
                </a:solidFill>
              </a:rPr>
              <a:t>Channel Weighting (still based on a pre launch calculation)</a:t>
            </a:r>
          </a:p>
          <a:p>
            <a:pPr marL="0" indent="0">
              <a:buNone/>
            </a:pPr>
            <a:endParaRPr lang="en-US" dirty="0"/>
          </a:p>
        </p:txBody>
      </p:sp>
      <p:sp>
        <p:nvSpPr>
          <p:cNvPr id="2" name="Segnaposto piè di pagina 1">
            <a:extLst>
              <a:ext uri="{FF2B5EF4-FFF2-40B4-BE49-F238E27FC236}">
                <a16:creationId xmlns:a16="http://schemas.microsoft.com/office/drawing/2014/main" id="{2D4877B4-2EE2-0F48-A2FD-C26EC4B7DD2F}"/>
              </a:ext>
            </a:extLst>
          </p:cNvPr>
          <p:cNvSpPr>
            <a:spLocks noGrp="1"/>
          </p:cNvSpPr>
          <p:nvPr>
            <p:ph type="ftr" sz="quarter" idx="11"/>
          </p:nvPr>
        </p:nvSpPr>
        <p:spPr/>
        <p:txBody>
          <a:bodyPr/>
          <a:lstStyle/>
          <a:p>
            <a:r>
              <a:rPr lang="it-IT"/>
              <a:t>Land Surface WG - 11 September 2019</a:t>
            </a:r>
          </a:p>
        </p:txBody>
      </p:sp>
      <p:sp>
        <p:nvSpPr>
          <p:cNvPr id="5" name="Segnaposto numero diapositiva 4">
            <a:extLst>
              <a:ext uri="{FF2B5EF4-FFF2-40B4-BE49-F238E27FC236}">
                <a16:creationId xmlns:a16="http://schemas.microsoft.com/office/drawing/2014/main" id="{52D4E453-6B61-9F46-A5BF-79B0A9E945BA}"/>
              </a:ext>
            </a:extLst>
          </p:cNvPr>
          <p:cNvSpPr>
            <a:spLocks noGrp="1"/>
          </p:cNvSpPr>
          <p:nvPr>
            <p:ph type="sldNum" sz="quarter" idx="12"/>
          </p:nvPr>
        </p:nvSpPr>
        <p:spPr/>
        <p:txBody>
          <a:bodyPr/>
          <a:lstStyle/>
          <a:p>
            <a:fld id="{E82A2BB0-E287-AC45-9235-98048163D0D0}" type="slidenum">
              <a:rPr lang="it-IT" smtClean="0"/>
              <a:t>21</a:t>
            </a:fld>
            <a:endParaRPr lang="it-IT"/>
          </a:p>
        </p:txBody>
      </p:sp>
    </p:spTree>
    <p:extLst>
      <p:ext uri="{BB962C8B-B14F-4D97-AF65-F5344CB8AC3E}">
        <p14:creationId xmlns:p14="http://schemas.microsoft.com/office/powerpoint/2010/main" val="3530638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93705C-4198-9E45-AD04-CFA0962D5FCB}"/>
              </a:ext>
            </a:extLst>
          </p:cNvPr>
          <p:cNvSpPr>
            <a:spLocks noGrp="1"/>
          </p:cNvSpPr>
          <p:nvPr>
            <p:ph type="title"/>
          </p:nvPr>
        </p:nvSpPr>
        <p:spPr/>
        <p:txBody>
          <a:bodyPr/>
          <a:lstStyle/>
          <a:p>
            <a:r>
              <a:rPr lang="en-US" dirty="0"/>
              <a:t>Modified channel sensitivity</a:t>
            </a:r>
          </a:p>
        </p:txBody>
      </p:sp>
      <p:graphicFrame>
        <p:nvGraphicFramePr>
          <p:cNvPr id="5" name="Segnaposto contenuto 4">
            <a:extLst>
              <a:ext uri="{FF2B5EF4-FFF2-40B4-BE49-F238E27FC236}">
                <a16:creationId xmlns:a16="http://schemas.microsoft.com/office/drawing/2014/main" id="{7456BAD0-5B69-F941-AF53-E4F78F55182F}"/>
              </a:ext>
            </a:extLst>
          </p:cNvPr>
          <p:cNvGraphicFramePr>
            <a:graphicFrameLocks noGrp="1"/>
          </p:cNvGraphicFramePr>
          <p:nvPr>
            <p:ph idx="1"/>
            <p:extLst>
              <p:ext uri="{D42A27DB-BD31-4B8C-83A1-F6EECF244321}">
                <p14:modId xmlns:p14="http://schemas.microsoft.com/office/powerpoint/2010/main" val="2859209860"/>
              </p:ext>
            </p:extLst>
          </p:nvPr>
        </p:nvGraphicFramePr>
        <p:xfrm>
          <a:off x="838199" y="1825623"/>
          <a:ext cx="10751454" cy="3123747"/>
        </p:xfrm>
        <a:graphic>
          <a:graphicData uri="http://schemas.openxmlformats.org/drawingml/2006/table">
            <a:tbl>
              <a:tblPr firstRow="1" bandRow="1">
                <a:tableStyleId>{5C22544A-7EE6-4342-B048-85BDC9FD1C3A}</a:tableStyleId>
              </a:tblPr>
              <a:tblGrid>
                <a:gridCol w="1535922">
                  <a:extLst>
                    <a:ext uri="{9D8B030D-6E8A-4147-A177-3AD203B41FA5}">
                      <a16:colId xmlns:a16="http://schemas.microsoft.com/office/drawing/2014/main" val="981645250"/>
                    </a:ext>
                  </a:extLst>
                </a:gridCol>
                <a:gridCol w="1535922">
                  <a:extLst>
                    <a:ext uri="{9D8B030D-6E8A-4147-A177-3AD203B41FA5}">
                      <a16:colId xmlns:a16="http://schemas.microsoft.com/office/drawing/2014/main" val="4127604616"/>
                    </a:ext>
                  </a:extLst>
                </a:gridCol>
                <a:gridCol w="1535922">
                  <a:extLst>
                    <a:ext uri="{9D8B030D-6E8A-4147-A177-3AD203B41FA5}">
                      <a16:colId xmlns:a16="http://schemas.microsoft.com/office/drawing/2014/main" val="227774933"/>
                    </a:ext>
                  </a:extLst>
                </a:gridCol>
                <a:gridCol w="1535922">
                  <a:extLst>
                    <a:ext uri="{9D8B030D-6E8A-4147-A177-3AD203B41FA5}">
                      <a16:colId xmlns:a16="http://schemas.microsoft.com/office/drawing/2014/main" val="1716041924"/>
                    </a:ext>
                  </a:extLst>
                </a:gridCol>
                <a:gridCol w="1535922">
                  <a:extLst>
                    <a:ext uri="{9D8B030D-6E8A-4147-A177-3AD203B41FA5}">
                      <a16:colId xmlns:a16="http://schemas.microsoft.com/office/drawing/2014/main" val="3301442506"/>
                    </a:ext>
                  </a:extLst>
                </a:gridCol>
                <a:gridCol w="1535922">
                  <a:extLst>
                    <a:ext uri="{9D8B030D-6E8A-4147-A177-3AD203B41FA5}">
                      <a16:colId xmlns:a16="http://schemas.microsoft.com/office/drawing/2014/main" val="1299509145"/>
                    </a:ext>
                  </a:extLst>
                </a:gridCol>
                <a:gridCol w="1535922">
                  <a:extLst>
                    <a:ext uri="{9D8B030D-6E8A-4147-A177-3AD203B41FA5}">
                      <a16:colId xmlns:a16="http://schemas.microsoft.com/office/drawing/2014/main" val="3869779274"/>
                    </a:ext>
                  </a:extLst>
                </a:gridCol>
              </a:tblGrid>
              <a:tr h="1041249">
                <a:tc>
                  <a:txBody>
                    <a:bodyPr/>
                    <a:lstStyle/>
                    <a:p>
                      <a:pPr algn="ctr"/>
                      <a:endParaRPr lang="en-US" dirty="0"/>
                    </a:p>
                  </a:txBody>
                  <a:tcPr anchor="ctr"/>
                </a:tc>
                <a:tc>
                  <a:txBody>
                    <a:bodyPr/>
                    <a:lstStyle/>
                    <a:p>
                      <a:pPr algn="ctr"/>
                      <a:r>
                        <a:rPr lang="en-US" dirty="0"/>
                        <a:t>89 V GHz</a:t>
                      </a:r>
                    </a:p>
                  </a:txBody>
                  <a:tcPr anchor="ctr"/>
                </a:tc>
                <a:tc>
                  <a:txBody>
                    <a:bodyPr/>
                    <a:lstStyle/>
                    <a:p>
                      <a:pPr algn="ctr"/>
                      <a:r>
                        <a:rPr lang="en-US" dirty="0"/>
                        <a:t>89 H GHz</a:t>
                      </a:r>
                    </a:p>
                  </a:txBody>
                  <a:tcPr anchor="ctr"/>
                </a:tc>
                <a:tc>
                  <a:txBody>
                    <a:bodyPr/>
                    <a:lstStyle/>
                    <a:p>
                      <a:pPr algn="ctr"/>
                      <a:r>
                        <a:rPr lang="en-US" dirty="0"/>
                        <a:t>166 V GHz</a:t>
                      </a:r>
                    </a:p>
                  </a:txBody>
                  <a:tcPr anchor="ctr"/>
                </a:tc>
                <a:tc>
                  <a:txBody>
                    <a:bodyPr/>
                    <a:lstStyle/>
                    <a:p>
                      <a:pPr algn="ctr"/>
                      <a:r>
                        <a:rPr lang="en-US" dirty="0"/>
                        <a:t>166 H GHz</a:t>
                      </a:r>
                    </a:p>
                  </a:txBody>
                  <a:tcPr anchor="ctr"/>
                </a:tc>
                <a:tc>
                  <a:txBody>
                    <a:bodyPr/>
                    <a:lstStyle/>
                    <a:p>
                      <a:pPr algn="ctr"/>
                      <a:r>
                        <a:rPr lang="en-US" dirty="0"/>
                        <a:t>183 ± 3 GHz</a:t>
                      </a:r>
                    </a:p>
                  </a:txBody>
                  <a:tcPr anchor="ctr"/>
                </a:tc>
                <a:tc>
                  <a:txBody>
                    <a:bodyPr/>
                    <a:lstStyle/>
                    <a:p>
                      <a:pPr algn="ctr"/>
                      <a:r>
                        <a:rPr lang="en-US" dirty="0"/>
                        <a:t>183 ± 7 GHz</a:t>
                      </a:r>
                    </a:p>
                  </a:txBody>
                  <a:tcPr anchor="ctr"/>
                </a:tc>
                <a:extLst>
                  <a:ext uri="{0D108BD9-81ED-4DB2-BD59-A6C34878D82A}">
                    <a16:rowId xmlns:a16="http://schemas.microsoft.com/office/drawing/2014/main" val="1206005192"/>
                  </a:ext>
                </a:extLst>
              </a:tr>
              <a:tr h="1041249">
                <a:tc>
                  <a:txBody>
                    <a:bodyPr/>
                    <a:lstStyle/>
                    <a:p>
                      <a:pPr algn="ctr"/>
                      <a:r>
                        <a:rPr lang="en-US" dirty="0" err="1"/>
                        <a:t>snowcover</a:t>
                      </a:r>
                      <a:endParaRPr lang="en-US" dirty="0"/>
                    </a:p>
                  </a:txBody>
                  <a:tcPr anchor="ctr"/>
                </a:tc>
                <a:tc>
                  <a:txBody>
                    <a:bodyPr/>
                    <a:lstStyle/>
                    <a:p>
                      <a:pPr algn="ctr"/>
                      <a:r>
                        <a:rPr lang="en-US" dirty="0"/>
                        <a:t>+ 50%</a:t>
                      </a:r>
                    </a:p>
                  </a:txBody>
                  <a:tcPr anchor="ctr"/>
                </a:tc>
                <a:tc>
                  <a:txBody>
                    <a:bodyPr/>
                    <a:lstStyle/>
                    <a:p>
                      <a:pPr algn="ctr"/>
                      <a:r>
                        <a:rPr lang="en-US" dirty="0"/>
                        <a:t>+75 %</a:t>
                      </a:r>
                    </a:p>
                  </a:txBody>
                  <a:tcPr anchor="ctr"/>
                </a:tc>
                <a:tc>
                  <a:txBody>
                    <a:bodyPr/>
                    <a:lstStyle/>
                    <a:p>
                      <a:pPr algn="ctr"/>
                      <a:r>
                        <a:rPr lang="en-US" dirty="0"/>
                        <a:t>+ 50 %</a:t>
                      </a:r>
                    </a:p>
                  </a:txBody>
                  <a:tcPr anchor="ctr"/>
                </a:tc>
                <a:tc>
                  <a:txBody>
                    <a:bodyPr/>
                    <a:lstStyle/>
                    <a:p>
                      <a:pPr algn="ctr"/>
                      <a:r>
                        <a:rPr lang="en-US" dirty="0"/>
                        <a:t>- 100 %</a:t>
                      </a:r>
                    </a:p>
                  </a:txBody>
                  <a:tcPr anchor="ctr"/>
                </a:tc>
                <a:tc>
                  <a:txBody>
                    <a:bodyPr/>
                    <a:lstStyle/>
                    <a:p>
                      <a:pPr algn="ctr"/>
                      <a:r>
                        <a:rPr lang="en-US" dirty="0"/>
                        <a:t>+ 50 %</a:t>
                      </a:r>
                    </a:p>
                  </a:txBody>
                  <a:tcPr anchor="ctr"/>
                </a:tc>
                <a:tc>
                  <a:txBody>
                    <a:bodyPr/>
                    <a:lstStyle/>
                    <a:p>
                      <a:pPr algn="ctr"/>
                      <a:r>
                        <a:rPr lang="en-US" dirty="0"/>
                        <a:t>+ 75 %</a:t>
                      </a:r>
                    </a:p>
                  </a:txBody>
                  <a:tcPr anchor="ctr"/>
                </a:tc>
                <a:extLst>
                  <a:ext uri="{0D108BD9-81ED-4DB2-BD59-A6C34878D82A}">
                    <a16:rowId xmlns:a16="http://schemas.microsoft.com/office/drawing/2014/main" val="1214165390"/>
                  </a:ext>
                </a:extLst>
              </a:tr>
              <a:tr h="1041249">
                <a:tc>
                  <a:txBody>
                    <a:bodyPr/>
                    <a:lstStyle/>
                    <a:p>
                      <a:pPr algn="ctr"/>
                      <a:r>
                        <a:rPr lang="en-US" dirty="0"/>
                        <a:t>coast</a:t>
                      </a:r>
                    </a:p>
                  </a:txBody>
                  <a:tcPr anchor="ctr"/>
                </a:tc>
                <a:tc>
                  <a:txBody>
                    <a:bodyPr/>
                    <a:lstStyle/>
                    <a:p>
                      <a:pPr algn="ctr"/>
                      <a:r>
                        <a:rPr lang="en-US" dirty="0"/>
                        <a:t>0 %</a:t>
                      </a:r>
                    </a:p>
                  </a:txBody>
                  <a:tcPr anchor="ctr"/>
                </a:tc>
                <a:tc>
                  <a:txBody>
                    <a:bodyPr/>
                    <a:lstStyle/>
                    <a:p>
                      <a:pPr algn="ctr"/>
                      <a:r>
                        <a:rPr lang="en-US" dirty="0"/>
                        <a:t>+ 50 %</a:t>
                      </a:r>
                    </a:p>
                  </a:txBody>
                  <a:tcPr anchor="ctr"/>
                </a:tc>
                <a:tc>
                  <a:txBody>
                    <a:bodyPr/>
                    <a:lstStyle/>
                    <a:p>
                      <a:pPr algn="ctr"/>
                      <a:r>
                        <a:rPr lang="en-US" dirty="0"/>
                        <a:t>+ 87.5 %</a:t>
                      </a:r>
                    </a:p>
                  </a:txBody>
                  <a:tcPr anchor="ctr"/>
                </a:tc>
                <a:tc>
                  <a:txBody>
                    <a:bodyPr/>
                    <a:lstStyle/>
                    <a:p>
                      <a:pPr algn="ctr"/>
                      <a:r>
                        <a:rPr lang="en-US" dirty="0"/>
                        <a:t>+ 87.5 %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+ 87.5 %</a:t>
                      </a:r>
                    </a:p>
                  </a:txBody>
                  <a:tcPr anchor="ctr"/>
                </a:tc>
                <a:tc>
                  <a:txBody>
                    <a:bodyPr/>
                    <a:lstStyle/>
                    <a:p>
                      <a:pPr algn="ctr"/>
                      <a:r>
                        <a:rPr lang="en-US" dirty="0"/>
                        <a:t>+ 75 %</a:t>
                      </a:r>
                    </a:p>
                  </a:txBody>
                  <a:tcPr anchor="ctr"/>
                </a:tc>
                <a:extLst>
                  <a:ext uri="{0D108BD9-81ED-4DB2-BD59-A6C34878D82A}">
                    <a16:rowId xmlns:a16="http://schemas.microsoft.com/office/drawing/2014/main" val="1346574575"/>
                  </a:ext>
                </a:extLst>
              </a:tr>
            </a:tbl>
          </a:graphicData>
        </a:graphic>
      </p:graphicFrame>
      <p:sp>
        <p:nvSpPr>
          <p:cNvPr id="4" name="Segnaposto piè di pagina 3">
            <a:extLst>
              <a:ext uri="{FF2B5EF4-FFF2-40B4-BE49-F238E27FC236}">
                <a16:creationId xmlns:a16="http://schemas.microsoft.com/office/drawing/2014/main" id="{C6533C0E-31AB-EC47-8696-BC4824C1FC80}"/>
              </a:ext>
            </a:extLst>
          </p:cNvPr>
          <p:cNvSpPr>
            <a:spLocks noGrp="1"/>
          </p:cNvSpPr>
          <p:nvPr>
            <p:ph type="ftr" sz="quarter" idx="11"/>
          </p:nvPr>
        </p:nvSpPr>
        <p:spPr/>
        <p:txBody>
          <a:bodyPr/>
          <a:lstStyle/>
          <a:p>
            <a:r>
              <a:rPr lang="it-IT"/>
              <a:t>Land Surface WG - 11 September 2019</a:t>
            </a:r>
          </a:p>
        </p:txBody>
      </p:sp>
      <p:sp>
        <p:nvSpPr>
          <p:cNvPr id="6" name="CasellaDiTesto 5">
            <a:extLst>
              <a:ext uri="{FF2B5EF4-FFF2-40B4-BE49-F238E27FC236}">
                <a16:creationId xmlns:a16="http://schemas.microsoft.com/office/drawing/2014/main" id="{5677F446-018A-CD4B-8EA9-AE95D757E146}"/>
              </a:ext>
            </a:extLst>
          </p:cNvPr>
          <p:cNvSpPr txBox="1"/>
          <p:nvPr/>
        </p:nvSpPr>
        <p:spPr>
          <a:xfrm>
            <a:off x="8638139" y="5084305"/>
            <a:ext cx="2951514" cy="461665"/>
          </a:xfrm>
          <a:prstGeom prst="rect">
            <a:avLst/>
          </a:prstGeom>
          <a:noFill/>
        </p:spPr>
        <p:txBody>
          <a:bodyPr wrap="none" rtlCol="0">
            <a:spAutoFit/>
          </a:bodyPr>
          <a:lstStyle/>
          <a:p>
            <a:r>
              <a:rPr lang="en-US" sz="2400" dirty="0"/>
              <a:t>*Just test percentages</a:t>
            </a:r>
          </a:p>
        </p:txBody>
      </p:sp>
      <p:sp>
        <p:nvSpPr>
          <p:cNvPr id="3" name="Segnaposto numero diapositiva 2">
            <a:extLst>
              <a:ext uri="{FF2B5EF4-FFF2-40B4-BE49-F238E27FC236}">
                <a16:creationId xmlns:a16="http://schemas.microsoft.com/office/drawing/2014/main" id="{74E56218-9ECD-B748-B74E-8CA89594BA95}"/>
              </a:ext>
            </a:extLst>
          </p:cNvPr>
          <p:cNvSpPr>
            <a:spLocks noGrp="1"/>
          </p:cNvSpPr>
          <p:nvPr>
            <p:ph type="sldNum" sz="quarter" idx="12"/>
          </p:nvPr>
        </p:nvSpPr>
        <p:spPr/>
        <p:txBody>
          <a:bodyPr/>
          <a:lstStyle/>
          <a:p>
            <a:fld id="{E82A2BB0-E287-AC45-9235-98048163D0D0}" type="slidenum">
              <a:rPr lang="it-IT" smtClean="0"/>
              <a:t>22</a:t>
            </a:fld>
            <a:endParaRPr lang="it-IT"/>
          </a:p>
        </p:txBody>
      </p:sp>
    </p:spTree>
    <p:extLst>
      <p:ext uri="{BB962C8B-B14F-4D97-AF65-F5344CB8AC3E}">
        <p14:creationId xmlns:p14="http://schemas.microsoft.com/office/powerpoint/2010/main" val="3582020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334B2A91-E1A9-DE46-ABD5-73AA78B2281F}"/>
              </a:ext>
            </a:extLst>
          </p:cNvPr>
          <p:cNvSpPr>
            <a:spLocks noGrp="1"/>
          </p:cNvSpPr>
          <p:nvPr>
            <p:ph type="ftr" sz="quarter" idx="11"/>
          </p:nvPr>
        </p:nvSpPr>
        <p:spPr/>
        <p:txBody>
          <a:bodyPr/>
          <a:lstStyle/>
          <a:p>
            <a:r>
              <a:rPr lang="it-IT"/>
              <a:t>Land Surface WG - 11 September 2019</a:t>
            </a:r>
          </a:p>
        </p:txBody>
      </p:sp>
      <p:sp>
        <p:nvSpPr>
          <p:cNvPr id="22" name="CasellaDiTesto 21">
            <a:extLst>
              <a:ext uri="{FF2B5EF4-FFF2-40B4-BE49-F238E27FC236}">
                <a16:creationId xmlns:a16="http://schemas.microsoft.com/office/drawing/2014/main" id="{60397E8A-40B5-2E46-9E39-64B6530876C9}"/>
              </a:ext>
            </a:extLst>
          </p:cNvPr>
          <p:cNvSpPr txBox="1"/>
          <p:nvPr/>
        </p:nvSpPr>
        <p:spPr>
          <a:xfrm>
            <a:off x="5656030" y="940630"/>
            <a:ext cx="1615507" cy="646331"/>
          </a:xfrm>
          <a:prstGeom prst="rect">
            <a:avLst/>
          </a:prstGeom>
          <a:noFill/>
        </p:spPr>
        <p:txBody>
          <a:bodyPr wrap="none" rtlCol="0">
            <a:spAutoFit/>
          </a:bodyPr>
          <a:lstStyle/>
          <a:p>
            <a:pPr algn="ctr"/>
            <a:r>
              <a:rPr lang="en-US" dirty="0">
                <a:solidFill>
                  <a:srgbClr val="FF0000"/>
                </a:solidFill>
              </a:rPr>
              <a:t>Original GPROF</a:t>
            </a:r>
          </a:p>
          <a:p>
            <a:pPr algn="ctr"/>
            <a:r>
              <a:rPr lang="en-US" dirty="0">
                <a:solidFill>
                  <a:srgbClr val="FF0000"/>
                </a:solidFill>
              </a:rPr>
              <a:t>With TPR</a:t>
            </a:r>
          </a:p>
        </p:txBody>
      </p:sp>
      <p:sp>
        <p:nvSpPr>
          <p:cNvPr id="23" name="CasellaDiTesto 22">
            <a:extLst>
              <a:ext uri="{FF2B5EF4-FFF2-40B4-BE49-F238E27FC236}">
                <a16:creationId xmlns:a16="http://schemas.microsoft.com/office/drawing/2014/main" id="{77188C01-E0F0-A14E-8D96-A9352A073B76}"/>
              </a:ext>
            </a:extLst>
          </p:cNvPr>
          <p:cNvSpPr txBox="1"/>
          <p:nvPr/>
        </p:nvSpPr>
        <p:spPr>
          <a:xfrm>
            <a:off x="5902573" y="2749175"/>
            <a:ext cx="1122423" cy="923330"/>
          </a:xfrm>
          <a:prstGeom prst="rect">
            <a:avLst/>
          </a:prstGeom>
          <a:noFill/>
        </p:spPr>
        <p:txBody>
          <a:bodyPr wrap="none" rtlCol="0">
            <a:spAutoFit/>
          </a:bodyPr>
          <a:lstStyle/>
          <a:p>
            <a:r>
              <a:rPr lang="en-US" dirty="0">
                <a:solidFill>
                  <a:srgbClr val="FF0000"/>
                </a:solidFill>
              </a:rPr>
              <a:t>Modified</a:t>
            </a:r>
          </a:p>
          <a:p>
            <a:r>
              <a:rPr lang="en-US" dirty="0">
                <a:solidFill>
                  <a:srgbClr val="FF0000"/>
                </a:solidFill>
              </a:rPr>
              <a:t>Channel </a:t>
            </a:r>
          </a:p>
          <a:p>
            <a:r>
              <a:rPr lang="en-US" dirty="0">
                <a:solidFill>
                  <a:srgbClr val="FF0000"/>
                </a:solidFill>
              </a:rPr>
              <a:t>sensitivity</a:t>
            </a:r>
          </a:p>
        </p:txBody>
      </p:sp>
      <p:sp>
        <p:nvSpPr>
          <p:cNvPr id="24" name="CasellaDiTesto 23">
            <a:extLst>
              <a:ext uri="{FF2B5EF4-FFF2-40B4-BE49-F238E27FC236}">
                <a16:creationId xmlns:a16="http://schemas.microsoft.com/office/drawing/2014/main" id="{D1E4DEC0-7D4C-E745-950D-BA77D86A7F49}"/>
              </a:ext>
            </a:extLst>
          </p:cNvPr>
          <p:cNvSpPr txBox="1"/>
          <p:nvPr/>
        </p:nvSpPr>
        <p:spPr>
          <a:xfrm>
            <a:off x="5906282" y="5040759"/>
            <a:ext cx="809837" cy="369332"/>
          </a:xfrm>
          <a:prstGeom prst="rect">
            <a:avLst/>
          </a:prstGeom>
          <a:noFill/>
        </p:spPr>
        <p:txBody>
          <a:bodyPr wrap="none" rtlCol="0">
            <a:spAutoFit/>
          </a:bodyPr>
          <a:lstStyle/>
          <a:p>
            <a:r>
              <a:rPr lang="en-US" dirty="0">
                <a:solidFill>
                  <a:srgbClr val="FF0000"/>
                </a:solidFill>
              </a:rPr>
              <a:t>MRMS</a:t>
            </a:r>
          </a:p>
        </p:txBody>
      </p:sp>
      <p:sp>
        <p:nvSpPr>
          <p:cNvPr id="2" name="Segnaposto numero diapositiva 1">
            <a:extLst>
              <a:ext uri="{FF2B5EF4-FFF2-40B4-BE49-F238E27FC236}">
                <a16:creationId xmlns:a16="http://schemas.microsoft.com/office/drawing/2014/main" id="{AAE7E0DD-57C2-3B4A-846E-FBAF15FCF1A6}"/>
              </a:ext>
            </a:extLst>
          </p:cNvPr>
          <p:cNvSpPr>
            <a:spLocks noGrp="1"/>
          </p:cNvSpPr>
          <p:nvPr>
            <p:ph type="sldNum" sz="quarter" idx="12"/>
          </p:nvPr>
        </p:nvSpPr>
        <p:spPr/>
        <p:txBody>
          <a:bodyPr/>
          <a:lstStyle/>
          <a:p>
            <a:fld id="{E82A2BB0-E287-AC45-9235-98048163D0D0}" type="slidenum">
              <a:rPr lang="it-IT" smtClean="0"/>
              <a:t>23</a:t>
            </a:fld>
            <a:endParaRPr lang="it-IT"/>
          </a:p>
        </p:txBody>
      </p:sp>
      <p:pic>
        <p:nvPicPr>
          <p:cNvPr id="7" name="Immagine 6">
            <a:extLst>
              <a:ext uri="{FF2B5EF4-FFF2-40B4-BE49-F238E27FC236}">
                <a16:creationId xmlns:a16="http://schemas.microsoft.com/office/drawing/2014/main" id="{4ECC70C7-6F77-D34F-BBD9-BDE3A1791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451" y="2253243"/>
            <a:ext cx="3033765" cy="2275324"/>
          </a:xfrm>
          <a:prstGeom prst="rect">
            <a:avLst/>
          </a:prstGeom>
        </p:spPr>
      </p:pic>
      <p:pic>
        <p:nvPicPr>
          <p:cNvPr id="11" name="Immagine 10">
            <a:extLst>
              <a:ext uri="{FF2B5EF4-FFF2-40B4-BE49-F238E27FC236}">
                <a16:creationId xmlns:a16="http://schemas.microsoft.com/office/drawing/2014/main" id="{CD5928C9-4EBD-6546-816F-CD72659FC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8353" y="2197673"/>
            <a:ext cx="3033765" cy="2275324"/>
          </a:xfrm>
          <a:prstGeom prst="rect">
            <a:avLst/>
          </a:prstGeom>
        </p:spPr>
      </p:pic>
      <p:pic>
        <p:nvPicPr>
          <p:cNvPr id="27" name="Immagine 26">
            <a:extLst>
              <a:ext uri="{FF2B5EF4-FFF2-40B4-BE49-F238E27FC236}">
                <a16:creationId xmlns:a16="http://schemas.microsoft.com/office/drawing/2014/main" id="{90F1F280-6011-E64F-B3C2-31430D3421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07" t="9975" r="6566" b="14763"/>
          <a:stretch/>
        </p:blipFill>
        <p:spPr>
          <a:xfrm>
            <a:off x="2415629" y="4528567"/>
            <a:ext cx="2693411" cy="1763049"/>
          </a:xfrm>
          <a:prstGeom prst="rect">
            <a:avLst/>
          </a:prstGeom>
        </p:spPr>
      </p:pic>
      <p:pic>
        <p:nvPicPr>
          <p:cNvPr id="28" name="Immagine 27">
            <a:extLst>
              <a:ext uri="{FF2B5EF4-FFF2-40B4-BE49-F238E27FC236}">
                <a16:creationId xmlns:a16="http://schemas.microsoft.com/office/drawing/2014/main" id="{4508BFB1-8CA2-6549-BB66-FA13A565899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322470" y="275115"/>
            <a:ext cx="2879725" cy="2159635"/>
          </a:xfrm>
          <a:prstGeom prst="rect">
            <a:avLst/>
          </a:prstGeom>
        </p:spPr>
      </p:pic>
      <p:pic>
        <p:nvPicPr>
          <p:cNvPr id="29" name="Immagine 28">
            <a:extLst>
              <a:ext uri="{FF2B5EF4-FFF2-40B4-BE49-F238E27FC236}">
                <a16:creationId xmlns:a16="http://schemas.microsoft.com/office/drawing/2014/main" id="{B62A1048-2A88-734B-928C-018358A238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77" t="10683" r="6471" b="14750"/>
          <a:stretch/>
        </p:blipFill>
        <p:spPr>
          <a:xfrm>
            <a:off x="7764224" y="4508795"/>
            <a:ext cx="2693411" cy="1732191"/>
          </a:xfrm>
          <a:prstGeom prst="rect">
            <a:avLst/>
          </a:prstGeom>
        </p:spPr>
      </p:pic>
      <p:pic>
        <p:nvPicPr>
          <p:cNvPr id="30" name="Immagine 29">
            <a:extLst>
              <a:ext uri="{FF2B5EF4-FFF2-40B4-BE49-F238E27FC236}">
                <a16:creationId xmlns:a16="http://schemas.microsoft.com/office/drawing/2014/main" id="{73F1FD24-2D30-FE4A-8129-81C8D5ECF54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7725372" y="275115"/>
            <a:ext cx="2879725" cy="2159635"/>
          </a:xfrm>
          <a:prstGeom prst="rect">
            <a:avLst/>
          </a:prstGeom>
        </p:spPr>
      </p:pic>
      <p:sp>
        <p:nvSpPr>
          <p:cNvPr id="12" name="CasellaDiTesto 11">
            <a:extLst>
              <a:ext uri="{FF2B5EF4-FFF2-40B4-BE49-F238E27FC236}">
                <a16:creationId xmlns:a16="http://schemas.microsoft.com/office/drawing/2014/main" id="{00023C11-0DF4-7D4C-B64D-26A4A398E5FF}"/>
              </a:ext>
            </a:extLst>
          </p:cNvPr>
          <p:cNvSpPr txBox="1"/>
          <p:nvPr/>
        </p:nvSpPr>
        <p:spPr>
          <a:xfrm>
            <a:off x="10830393" y="1176728"/>
            <a:ext cx="1042273" cy="461665"/>
          </a:xfrm>
          <a:prstGeom prst="rect">
            <a:avLst/>
          </a:prstGeom>
          <a:noFill/>
        </p:spPr>
        <p:txBody>
          <a:bodyPr wrap="none" rtlCol="0">
            <a:spAutoFit/>
          </a:bodyPr>
          <a:lstStyle/>
          <a:p>
            <a:r>
              <a:rPr lang="en-US" sz="2400" dirty="0"/>
              <a:t>CASE 2</a:t>
            </a:r>
          </a:p>
        </p:txBody>
      </p:sp>
      <p:sp>
        <p:nvSpPr>
          <p:cNvPr id="13" name="CasellaDiTesto 12">
            <a:extLst>
              <a:ext uri="{FF2B5EF4-FFF2-40B4-BE49-F238E27FC236}">
                <a16:creationId xmlns:a16="http://schemas.microsoft.com/office/drawing/2014/main" id="{9B72D02F-AA64-7D47-B711-B3D71ADDAF47}"/>
              </a:ext>
            </a:extLst>
          </p:cNvPr>
          <p:cNvSpPr txBox="1"/>
          <p:nvPr/>
        </p:nvSpPr>
        <p:spPr>
          <a:xfrm>
            <a:off x="646345" y="1176728"/>
            <a:ext cx="1042273" cy="461665"/>
          </a:xfrm>
          <a:prstGeom prst="rect">
            <a:avLst/>
          </a:prstGeom>
          <a:noFill/>
        </p:spPr>
        <p:txBody>
          <a:bodyPr wrap="none" rtlCol="0">
            <a:spAutoFit/>
          </a:bodyPr>
          <a:lstStyle/>
          <a:p>
            <a:r>
              <a:rPr lang="en-US" sz="2400" dirty="0"/>
              <a:t>CASE 1</a:t>
            </a:r>
          </a:p>
        </p:txBody>
      </p:sp>
    </p:spTree>
    <p:extLst>
      <p:ext uri="{BB962C8B-B14F-4D97-AF65-F5344CB8AC3E}">
        <p14:creationId xmlns:p14="http://schemas.microsoft.com/office/powerpoint/2010/main" val="2043976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FB4F-743A-504B-A78C-8F76769D8DF5}"/>
              </a:ext>
            </a:extLst>
          </p:cNvPr>
          <p:cNvSpPr>
            <a:spLocks noGrp="1"/>
          </p:cNvSpPr>
          <p:nvPr>
            <p:ph type="title"/>
          </p:nvPr>
        </p:nvSpPr>
        <p:spPr/>
        <p:txBody>
          <a:bodyPr/>
          <a:lstStyle/>
          <a:p>
            <a:pPr algn="ctr"/>
            <a:r>
              <a:rPr lang="en-US" dirty="0"/>
              <a:t>Summary</a:t>
            </a:r>
          </a:p>
        </p:txBody>
      </p:sp>
      <p:sp>
        <p:nvSpPr>
          <p:cNvPr id="3" name="Content Placeholder 2">
            <a:extLst>
              <a:ext uri="{FF2B5EF4-FFF2-40B4-BE49-F238E27FC236}">
                <a16:creationId xmlns:a16="http://schemas.microsoft.com/office/drawing/2014/main" id="{DA2EEF87-CED0-9447-9EC2-47A636CC0709}"/>
              </a:ext>
            </a:extLst>
          </p:cNvPr>
          <p:cNvSpPr>
            <a:spLocks noGrp="1"/>
          </p:cNvSpPr>
          <p:nvPr>
            <p:ph idx="1"/>
          </p:nvPr>
        </p:nvSpPr>
        <p:spPr>
          <a:xfrm>
            <a:off x="838200" y="1502228"/>
            <a:ext cx="10515600" cy="4666343"/>
          </a:xfrm>
        </p:spPr>
        <p:txBody>
          <a:bodyPr>
            <a:normAutofit fontScale="92500"/>
          </a:bodyPr>
          <a:lstStyle/>
          <a:p>
            <a:pPr>
              <a:lnSpc>
                <a:spcPct val="150000"/>
              </a:lnSpc>
            </a:pPr>
            <a:r>
              <a:rPr lang="en-US" dirty="0"/>
              <a:t>GMI “sees” intense lake-effect snow signatures</a:t>
            </a:r>
          </a:p>
          <a:p>
            <a:pPr>
              <a:lnSpc>
                <a:spcPct val="150000"/>
              </a:lnSpc>
            </a:pPr>
            <a:r>
              <a:rPr lang="en-US" dirty="0"/>
              <a:t>GPROF a-priori database representativeness</a:t>
            </a:r>
          </a:p>
          <a:p>
            <a:pPr lvl="1">
              <a:lnSpc>
                <a:spcPct val="150000"/>
              </a:lnSpc>
            </a:pPr>
            <a:r>
              <a:rPr lang="en-US" dirty="0"/>
              <a:t>Snow classes populated but low T2m and TPW are not well represented mainly for </a:t>
            </a:r>
          </a:p>
          <a:p>
            <a:pPr marL="457200" lvl="1" indent="0">
              <a:lnSpc>
                <a:spcPct val="150000"/>
              </a:lnSpc>
              <a:buNone/>
            </a:pPr>
            <a:r>
              <a:rPr lang="en-US" dirty="0"/>
              <a:t>	“higher” (&gt;2 mmh</a:t>
            </a:r>
            <a:r>
              <a:rPr lang="en-US" baseline="30000" dirty="0"/>
              <a:t>-1</a:t>
            </a:r>
            <a:r>
              <a:rPr lang="en-US" dirty="0"/>
              <a:t>) </a:t>
            </a:r>
            <a:r>
              <a:rPr lang="en-US" dirty="0" err="1"/>
              <a:t>snowrates</a:t>
            </a:r>
            <a:endParaRPr lang="en-US" dirty="0"/>
          </a:p>
          <a:p>
            <a:pPr lvl="1">
              <a:lnSpc>
                <a:spcPct val="150000"/>
              </a:lnSpc>
            </a:pPr>
            <a:r>
              <a:rPr lang="en-US" dirty="0"/>
              <a:t>Coast for low T2m and TPW is not represented</a:t>
            </a:r>
          </a:p>
          <a:p>
            <a:pPr>
              <a:lnSpc>
                <a:spcPct val="150000"/>
              </a:lnSpc>
            </a:pPr>
            <a:r>
              <a:rPr lang="en-US" dirty="0"/>
              <a:t>Channel Weighting</a:t>
            </a:r>
          </a:p>
          <a:p>
            <a:pPr lvl="1">
              <a:lnSpc>
                <a:spcPct val="150000"/>
              </a:lnSpc>
            </a:pPr>
            <a:r>
              <a:rPr lang="en-US" dirty="0"/>
              <a:t>Need to increase the sensitivity of high frequency channels</a:t>
            </a:r>
          </a:p>
          <a:p>
            <a:pPr lvl="1">
              <a:lnSpc>
                <a:spcPct val="150000"/>
              </a:lnSpc>
            </a:pPr>
            <a:endParaRPr lang="en-US" dirty="0"/>
          </a:p>
        </p:txBody>
      </p:sp>
      <p:sp>
        <p:nvSpPr>
          <p:cNvPr id="5" name="Segnaposto piè di pagina 4">
            <a:extLst>
              <a:ext uri="{FF2B5EF4-FFF2-40B4-BE49-F238E27FC236}">
                <a16:creationId xmlns:a16="http://schemas.microsoft.com/office/drawing/2014/main" id="{C03809DD-88D7-104F-A9C1-9F339B53DAC2}"/>
              </a:ext>
            </a:extLst>
          </p:cNvPr>
          <p:cNvSpPr>
            <a:spLocks noGrp="1"/>
          </p:cNvSpPr>
          <p:nvPr>
            <p:ph type="ftr" sz="quarter" idx="11"/>
          </p:nvPr>
        </p:nvSpPr>
        <p:spPr/>
        <p:txBody>
          <a:bodyPr/>
          <a:lstStyle/>
          <a:p>
            <a:r>
              <a:rPr lang="it-IT"/>
              <a:t>Land Surface WG - 11 September 2019</a:t>
            </a:r>
          </a:p>
        </p:txBody>
      </p:sp>
      <p:sp>
        <p:nvSpPr>
          <p:cNvPr id="4" name="Segnaposto numero diapositiva 3">
            <a:extLst>
              <a:ext uri="{FF2B5EF4-FFF2-40B4-BE49-F238E27FC236}">
                <a16:creationId xmlns:a16="http://schemas.microsoft.com/office/drawing/2014/main" id="{E113CD52-B481-FD4B-BE0D-274A300B50AF}"/>
              </a:ext>
            </a:extLst>
          </p:cNvPr>
          <p:cNvSpPr>
            <a:spLocks noGrp="1"/>
          </p:cNvSpPr>
          <p:nvPr>
            <p:ph type="sldNum" sz="quarter" idx="12"/>
          </p:nvPr>
        </p:nvSpPr>
        <p:spPr/>
        <p:txBody>
          <a:bodyPr/>
          <a:lstStyle/>
          <a:p>
            <a:fld id="{E82A2BB0-E287-AC45-9235-98048163D0D0}" type="slidenum">
              <a:rPr lang="it-IT" smtClean="0"/>
              <a:t>24</a:t>
            </a:fld>
            <a:endParaRPr lang="it-IT"/>
          </a:p>
        </p:txBody>
      </p:sp>
    </p:spTree>
    <p:extLst>
      <p:ext uri="{BB962C8B-B14F-4D97-AF65-F5344CB8AC3E}">
        <p14:creationId xmlns:p14="http://schemas.microsoft.com/office/powerpoint/2010/main" val="1651794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09F42B-2F09-174B-95C9-A1ABB1A16B6C}"/>
              </a:ext>
            </a:extLst>
          </p:cNvPr>
          <p:cNvSpPr>
            <a:spLocks noGrp="1"/>
          </p:cNvSpPr>
          <p:nvPr>
            <p:ph type="title"/>
          </p:nvPr>
        </p:nvSpPr>
        <p:spPr/>
        <p:txBody>
          <a:bodyPr/>
          <a:lstStyle/>
          <a:p>
            <a:r>
              <a:rPr lang="en-US" dirty="0"/>
              <a:t>GPM </a:t>
            </a:r>
            <a:r>
              <a:rPr lang="en-US" dirty="0" err="1"/>
              <a:t>PROFiling</a:t>
            </a:r>
            <a:r>
              <a:rPr lang="en-US" dirty="0"/>
              <a:t> algorithm (GPROF)</a:t>
            </a:r>
          </a:p>
        </p:txBody>
      </p:sp>
      <p:sp>
        <p:nvSpPr>
          <p:cNvPr id="3" name="Segnaposto contenuto 2">
            <a:extLst>
              <a:ext uri="{FF2B5EF4-FFF2-40B4-BE49-F238E27FC236}">
                <a16:creationId xmlns:a16="http://schemas.microsoft.com/office/drawing/2014/main" id="{AED063DE-5809-1C4A-8361-587509B5B6CA}"/>
              </a:ext>
            </a:extLst>
          </p:cNvPr>
          <p:cNvSpPr>
            <a:spLocks noGrp="1"/>
          </p:cNvSpPr>
          <p:nvPr>
            <p:ph idx="1"/>
          </p:nvPr>
        </p:nvSpPr>
        <p:spPr>
          <a:xfrm>
            <a:off x="208006" y="1719420"/>
            <a:ext cx="8132805" cy="4024284"/>
          </a:xfrm>
        </p:spPr>
        <p:txBody>
          <a:bodyPr>
            <a:normAutofit fontScale="70000" lnSpcReduction="20000"/>
          </a:bodyPr>
          <a:lstStyle/>
          <a:p>
            <a:pPr>
              <a:lnSpc>
                <a:spcPct val="120000"/>
              </a:lnSpc>
            </a:pPr>
            <a:r>
              <a:rPr lang="en-US" b="1" dirty="0"/>
              <a:t>Bayesian algorithm</a:t>
            </a:r>
            <a:r>
              <a:rPr lang="en-US" dirty="0"/>
              <a:t>: searches an </a:t>
            </a:r>
            <a:r>
              <a:rPr lang="en-US" i="1" dirty="0"/>
              <a:t>a-priori </a:t>
            </a:r>
            <a:r>
              <a:rPr lang="en-US" dirty="0"/>
              <a:t>database of potential precipitation profiles and retrieves a weighted average of these entries based upon an uncertainty-weighted proximity of the observed Tb to the simulated Tb corresponding to each precipitation profile</a:t>
            </a:r>
          </a:p>
          <a:p>
            <a:pPr marL="0" indent="0">
              <a:buNone/>
            </a:pPr>
            <a:endParaRPr lang="en-US" dirty="0"/>
          </a:p>
          <a:p>
            <a:pPr>
              <a:lnSpc>
                <a:spcPct val="120000"/>
              </a:lnSpc>
            </a:pPr>
            <a:r>
              <a:rPr lang="en-US" dirty="0"/>
              <a:t>The </a:t>
            </a:r>
            <a:r>
              <a:rPr lang="en-US" b="1" i="1" dirty="0"/>
              <a:t>a-priori</a:t>
            </a:r>
            <a:r>
              <a:rPr lang="en-US" b="1" dirty="0"/>
              <a:t> database </a:t>
            </a:r>
            <a:r>
              <a:rPr lang="en-US" dirty="0"/>
              <a:t>is constructed by pairing observed precipitation estimates with the GMI brightness temperature observations</a:t>
            </a:r>
          </a:p>
          <a:p>
            <a:pPr lvl="1"/>
            <a:r>
              <a:rPr lang="en-US" b="1" dirty="0"/>
              <a:t>DPR Ku over land and coast</a:t>
            </a:r>
          </a:p>
          <a:p>
            <a:pPr lvl="1"/>
            <a:r>
              <a:rPr lang="en-US" dirty="0"/>
              <a:t>CMB over ocean</a:t>
            </a:r>
          </a:p>
          <a:p>
            <a:pPr lvl="1"/>
            <a:r>
              <a:rPr lang="en-US" b="1" dirty="0"/>
              <a:t>MRMS over snow covered surfaces</a:t>
            </a:r>
          </a:p>
          <a:p>
            <a:pPr lvl="1"/>
            <a:endParaRPr lang="en-US" dirty="0"/>
          </a:p>
          <a:p>
            <a:r>
              <a:rPr lang="en-US" dirty="0"/>
              <a:t>Phase classification based on 2 m wet bulb temperature (T2m) (Sims and Liu, 2014)</a:t>
            </a:r>
            <a:endParaRPr lang="it-IT" dirty="0"/>
          </a:p>
          <a:p>
            <a:endParaRPr lang="en-US" dirty="0"/>
          </a:p>
        </p:txBody>
      </p:sp>
      <p:sp>
        <p:nvSpPr>
          <p:cNvPr id="5" name="Segnaposto piè di pagina 4">
            <a:extLst>
              <a:ext uri="{FF2B5EF4-FFF2-40B4-BE49-F238E27FC236}">
                <a16:creationId xmlns:a16="http://schemas.microsoft.com/office/drawing/2014/main" id="{22BF135C-7D9A-404F-8E08-ECCE9E700F05}"/>
              </a:ext>
            </a:extLst>
          </p:cNvPr>
          <p:cNvSpPr>
            <a:spLocks noGrp="1"/>
          </p:cNvSpPr>
          <p:nvPr>
            <p:ph type="ftr" sz="quarter" idx="11"/>
          </p:nvPr>
        </p:nvSpPr>
        <p:spPr/>
        <p:txBody>
          <a:bodyPr/>
          <a:lstStyle/>
          <a:p>
            <a:r>
              <a:rPr lang="it-IT"/>
              <a:t>Land Surface WG - 11 September 2019</a:t>
            </a:r>
          </a:p>
        </p:txBody>
      </p:sp>
      <p:pic>
        <p:nvPicPr>
          <p:cNvPr id="6" name="Immagine 5">
            <a:extLst>
              <a:ext uri="{FF2B5EF4-FFF2-40B4-BE49-F238E27FC236}">
                <a16:creationId xmlns:a16="http://schemas.microsoft.com/office/drawing/2014/main" id="{9E63E50A-A944-6745-A3AC-97700F6B8460}"/>
              </a:ext>
            </a:extLst>
          </p:cNvPr>
          <p:cNvPicPr>
            <a:picLocks noChangeAspect="1"/>
          </p:cNvPicPr>
          <p:nvPr/>
        </p:nvPicPr>
        <p:blipFill rotWithShape="1">
          <a:blip r:embed="rId3">
            <a:extLst>
              <a:ext uri="{28A0092B-C50C-407E-A947-70E740481C1C}">
                <a14:useLocalDpi xmlns:a14="http://schemas.microsoft.com/office/drawing/2010/main" val="0"/>
              </a:ext>
            </a:extLst>
          </a:blip>
          <a:srcRect l="43408" t="51129" b="3556"/>
          <a:stretch/>
        </p:blipFill>
        <p:spPr>
          <a:xfrm>
            <a:off x="8153400" y="1536257"/>
            <a:ext cx="3840402" cy="2306286"/>
          </a:xfrm>
          <a:prstGeom prst="rect">
            <a:avLst/>
          </a:prstGeom>
        </p:spPr>
      </p:pic>
      <p:sp>
        <p:nvSpPr>
          <p:cNvPr id="7" name="CasellaDiTesto 6">
            <a:extLst>
              <a:ext uri="{FF2B5EF4-FFF2-40B4-BE49-F238E27FC236}">
                <a16:creationId xmlns:a16="http://schemas.microsoft.com/office/drawing/2014/main" id="{9D19F0E3-F990-CD45-A0AE-576B2CDA7023}"/>
              </a:ext>
            </a:extLst>
          </p:cNvPr>
          <p:cNvSpPr txBox="1"/>
          <p:nvPr/>
        </p:nvSpPr>
        <p:spPr>
          <a:xfrm>
            <a:off x="9545696" y="4016651"/>
            <a:ext cx="2448106" cy="369332"/>
          </a:xfrm>
          <a:prstGeom prst="rect">
            <a:avLst/>
          </a:prstGeom>
          <a:noFill/>
        </p:spPr>
        <p:txBody>
          <a:bodyPr wrap="none" rtlCol="0">
            <a:spAutoFit/>
          </a:bodyPr>
          <a:lstStyle/>
          <a:p>
            <a:r>
              <a:rPr lang="en-US" dirty="0"/>
              <a:t>credit: Chris </a:t>
            </a:r>
            <a:r>
              <a:rPr lang="en-US" dirty="0" err="1"/>
              <a:t>Kummerow</a:t>
            </a:r>
            <a:endParaRPr lang="en-US" dirty="0"/>
          </a:p>
        </p:txBody>
      </p:sp>
      <p:sp>
        <p:nvSpPr>
          <p:cNvPr id="4" name="Segnaposto numero diapositiva 3">
            <a:extLst>
              <a:ext uri="{FF2B5EF4-FFF2-40B4-BE49-F238E27FC236}">
                <a16:creationId xmlns:a16="http://schemas.microsoft.com/office/drawing/2014/main" id="{73B8DB46-3CD5-5140-A8FF-B0E8EE9BB491}"/>
              </a:ext>
            </a:extLst>
          </p:cNvPr>
          <p:cNvSpPr>
            <a:spLocks noGrp="1"/>
          </p:cNvSpPr>
          <p:nvPr>
            <p:ph type="sldNum" sz="quarter" idx="12"/>
          </p:nvPr>
        </p:nvSpPr>
        <p:spPr/>
        <p:txBody>
          <a:bodyPr/>
          <a:lstStyle/>
          <a:p>
            <a:fld id="{E82A2BB0-E287-AC45-9235-98048163D0D0}" type="slidenum">
              <a:rPr lang="it-IT" smtClean="0"/>
              <a:t>3</a:t>
            </a:fld>
            <a:endParaRPr lang="it-IT"/>
          </a:p>
        </p:txBody>
      </p:sp>
    </p:spTree>
    <p:extLst>
      <p:ext uri="{BB962C8B-B14F-4D97-AF65-F5344CB8AC3E}">
        <p14:creationId xmlns:p14="http://schemas.microsoft.com/office/powerpoint/2010/main" val="3429257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528AF9-7DAB-BD45-AD0C-2B9A3DDB275A}"/>
              </a:ext>
            </a:extLst>
          </p:cNvPr>
          <p:cNvSpPr>
            <a:spLocks noGrp="1"/>
          </p:cNvSpPr>
          <p:nvPr>
            <p:ph type="title"/>
          </p:nvPr>
        </p:nvSpPr>
        <p:spPr/>
        <p:txBody>
          <a:bodyPr/>
          <a:lstStyle/>
          <a:p>
            <a:r>
              <a:rPr lang="en-US" dirty="0"/>
              <a:t>Multi-Radar/Multi-Sensor system (MRMS)</a:t>
            </a:r>
          </a:p>
        </p:txBody>
      </p:sp>
      <p:pic>
        <p:nvPicPr>
          <p:cNvPr id="4" name="Segnaposto contenuto 3">
            <a:extLst>
              <a:ext uri="{FF2B5EF4-FFF2-40B4-BE49-F238E27FC236}">
                <a16:creationId xmlns:a16="http://schemas.microsoft.com/office/drawing/2014/main" id="{72216557-5408-064F-93A8-92EF91E00EFB}"/>
              </a:ext>
            </a:extLst>
          </p:cNvPr>
          <p:cNvPicPr>
            <a:picLocks noGrp="1"/>
          </p:cNvPicPr>
          <p:nvPr>
            <p:ph idx="1"/>
          </p:nvPr>
        </p:nvPicPr>
        <p:blipFill rotWithShape="1">
          <a:blip r:embed="rId2"/>
          <a:srcRect b="49990"/>
          <a:stretch/>
        </p:blipFill>
        <p:spPr bwMode="auto">
          <a:xfrm>
            <a:off x="6820930" y="2095558"/>
            <a:ext cx="5108310" cy="3279632"/>
          </a:xfrm>
          <a:prstGeom prst="rect">
            <a:avLst/>
          </a:prstGeom>
          <a:ln>
            <a:noFill/>
          </a:ln>
          <a:extLst>
            <a:ext uri="{53640926-AAD7-44D8-BBD7-CCE9431645EC}">
              <a14:shadowObscured xmlns:a14="http://schemas.microsoft.com/office/drawing/2010/main"/>
            </a:ext>
          </a:extLst>
        </p:spPr>
      </p:pic>
      <p:sp>
        <p:nvSpPr>
          <p:cNvPr id="5" name="CasellaDiTesto 4">
            <a:extLst>
              <a:ext uri="{FF2B5EF4-FFF2-40B4-BE49-F238E27FC236}">
                <a16:creationId xmlns:a16="http://schemas.microsoft.com/office/drawing/2014/main" id="{370FDA47-9BA1-F946-88F8-94B1732D59EE}"/>
              </a:ext>
            </a:extLst>
          </p:cNvPr>
          <p:cNvSpPr txBox="1"/>
          <p:nvPr/>
        </p:nvSpPr>
        <p:spPr>
          <a:xfrm>
            <a:off x="496521" y="1866401"/>
            <a:ext cx="6324409" cy="373794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t>Resolution 0.01°/2 min</a:t>
            </a:r>
          </a:p>
          <a:p>
            <a:pPr marL="285750" indent="-285750">
              <a:lnSpc>
                <a:spcPct val="150000"/>
              </a:lnSpc>
              <a:buFont typeface="Arial" panose="020B0604020202020204" pitchFamily="34" charset="0"/>
              <a:buChar char="•"/>
            </a:pPr>
            <a:r>
              <a:rPr lang="en-US" sz="2000" dirty="0"/>
              <a:t>Precipitation Phase:</a:t>
            </a:r>
          </a:p>
          <a:p>
            <a:pPr marL="742950" lvl="1" indent="-285750">
              <a:lnSpc>
                <a:spcPct val="150000"/>
              </a:lnSpc>
              <a:buFont typeface="Arial" panose="020B0604020202020204" pitchFamily="34" charset="0"/>
              <a:buChar char="•"/>
            </a:pPr>
            <a:r>
              <a:rPr lang="en-US" sz="2000" dirty="0"/>
              <a:t>Surface Temperature &lt; 2°C</a:t>
            </a:r>
          </a:p>
          <a:p>
            <a:pPr marL="742950" lvl="1" indent="-285750">
              <a:lnSpc>
                <a:spcPct val="150000"/>
              </a:lnSpc>
              <a:buFont typeface="Arial" panose="020B0604020202020204" pitchFamily="34" charset="0"/>
              <a:buChar char="•"/>
            </a:pPr>
            <a:r>
              <a:rPr lang="en-US" sz="2000" dirty="0"/>
              <a:t>Wet bulb temperature &lt; 0°C</a:t>
            </a:r>
          </a:p>
          <a:p>
            <a:pPr marL="285750" indent="-285750">
              <a:lnSpc>
                <a:spcPct val="150000"/>
              </a:lnSpc>
              <a:buFont typeface="Arial" panose="020B0604020202020204" pitchFamily="34" charset="0"/>
              <a:buChar char="•"/>
            </a:pPr>
            <a:r>
              <a:rPr lang="en-US" sz="2000" dirty="0"/>
              <a:t>Fixed Z-S relationship Z = 75 S</a:t>
            </a:r>
            <a:r>
              <a:rPr lang="en-US" sz="2000" baseline="30000" dirty="0"/>
              <a:t>2</a:t>
            </a:r>
          </a:p>
          <a:p>
            <a:pPr marL="285750" indent="-285750">
              <a:lnSpc>
                <a:spcPct val="150000"/>
              </a:lnSpc>
              <a:buFont typeface="Arial" panose="020B0604020202020204" pitchFamily="34" charset="0"/>
              <a:buChar char="•"/>
            </a:pPr>
            <a:r>
              <a:rPr lang="en-US" sz="2000" dirty="0"/>
              <a:t>No gauge correction for snow</a:t>
            </a:r>
            <a:endParaRPr lang="en-US" sz="2000" baseline="30000" dirty="0"/>
          </a:p>
          <a:p>
            <a:pPr marL="285750" indent="-285750">
              <a:lnSpc>
                <a:spcPct val="150000"/>
              </a:lnSpc>
              <a:buFont typeface="Arial" panose="020B0604020202020204" pitchFamily="34" charset="0"/>
              <a:buChar char="•"/>
            </a:pPr>
            <a:r>
              <a:rPr lang="en-US" sz="2000" dirty="0"/>
              <a:t>Snow rates filtered out when radar beam &gt; 2.5 Km AGL</a:t>
            </a:r>
          </a:p>
          <a:p>
            <a:pPr marL="285750" indent="-285750">
              <a:lnSpc>
                <a:spcPct val="150000"/>
              </a:lnSpc>
              <a:buFont typeface="Arial" panose="020B0604020202020204" pitchFamily="34" charset="0"/>
              <a:buChar char="•"/>
            </a:pPr>
            <a:r>
              <a:rPr lang="en-US" sz="2000" dirty="0"/>
              <a:t>Reflectivity threshold 5 </a:t>
            </a:r>
            <a:r>
              <a:rPr lang="en-US" sz="2000" dirty="0" err="1"/>
              <a:t>dBZ</a:t>
            </a:r>
            <a:r>
              <a:rPr lang="en-US" sz="2000" dirty="0"/>
              <a:t> for snow (~0.2 mm h</a:t>
            </a:r>
            <a:r>
              <a:rPr lang="en-US" sz="2000" baseline="30000" dirty="0"/>
              <a:t>-1</a:t>
            </a:r>
            <a:r>
              <a:rPr lang="en-US" sz="2000" dirty="0"/>
              <a:t>)</a:t>
            </a:r>
          </a:p>
        </p:txBody>
      </p:sp>
      <p:sp>
        <p:nvSpPr>
          <p:cNvPr id="6" name="Segnaposto piè di pagina 5">
            <a:extLst>
              <a:ext uri="{FF2B5EF4-FFF2-40B4-BE49-F238E27FC236}">
                <a16:creationId xmlns:a16="http://schemas.microsoft.com/office/drawing/2014/main" id="{0D1BEA5D-F890-A14D-A225-F379E268DDF4}"/>
              </a:ext>
            </a:extLst>
          </p:cNvPr>
          <p:cNvSpPr>
            <a:spLocks noGrp="1"/>
          </p:cNvSpPr>
          <p:nvPr>
            <p:ph type="ftr" sz="quarter" idx="11"/>
          </p:nvPr>
        </p:nvSpPr>
        <p:spPr/>
        <p:txBody>
          <a:bodyPr/>
          <a:lstStyle/>
          <a:p>
            <a:r>
              <a:rPr lang="it-IT"/>
              <a:t>Land Surface WG - 11 September 2019</a:t>
            </a:r>
          </a:p>
        </p:txBody>
      </p:sp>
      <p:sp>
        <p:nvSpPr>
          <p:cNvPr id="3" name="CasellaDiTesto 2">
            <a:extLst>
              <a:ext uri="{FF2B5EF4-FFF2-40B4-BE49-F238E27FC236}">
                <a16:creationId xmlns:a16="http://schemas.microsoft.com/office/drawing/2014/main" id="{C70122EA-F0E4-8246-AAE0-5CDBDD884DEC}"/>
              </a:ext>
            </a:extLst>
          </p:cNvPr>
          <p:cNvSpPr txBox="1"/>
          <p:nvPr/>
        </p:nvSpPr>
        <p:spPr>
          <a:xfrm>
            <a:off x="9993710" y="5375190"/>
            <a:ext cx="1935530" cy="369332"/>
          </a:xfrm>
          <a:prstGeom prst="rect">
            <a:avLst/>
          </a:prstGeom>
          <a:noFill/>
        </p:spPr>
        <p:txBody>
          <a:bodyPr wrap="none" rtlCol="0">
            <a:spAutoFit/>
          </a:bodyPr>
          <a:lstStyle/>
          <a:p>
            <a:r>
              <a:rPr lang="en-US" dirty="0"/>
              <a:t>(Zhang et al. 2016)</a:t>
            </a:r>
          </a:p>
        </p:txBody>
      </p:sp>
      <p:sp>
        <p:nvSpPr>
          <p:cNvPr id="7" name="Segnaposto numero diapositiva 6">
            <a:extLst>
              <a:ext uri="{FF2B5EF4-FFF2-40B4-BE49-F238E27FC236}">
                <a16:creationId xmlns:a16="http://schemas.microsoft.com/office/drawing/2014/main" id="{881F5398-547B-384B-AAEE-C126676DD3EE}"/>
              </a:ext>
            </a:extLst>
          </p:cNvPr>
          <p:cNvSpPr>
            <a:spLocks noGrp="1"/>
          </p:cNvSpPr>
          <p:nvPr>
            <p:ph type="sldNum" sz="quarter" idx="12"/>
          </p:nvPr>
        </p:nvSpPr>
        <p:spPr/>
        <p:txBody>
          <a:bodyPr/>
          <a:lstStyle/>
          <a:p>
            <a:fld id="{E82A2BB0-E287-AC45-9235-98048163D0D0}" type="slidenum">
              <a:rPr lang="it-IT" smtClean="0"/>
              <a:t>4</a:t>
            </a:fld>
            <a:endParaRPr lang="it-IT"/>
          </a:p>
        </p:txBody>
      </p:sp>
    </p:spTree>
    <p:extLst>
      <p:ext uri="{BB962C8B-B14F-4D97-AF65-F5344CB8AC3E}">
        <p14:creationId xmlns:p14="http://schemas.microsoft.com/office/powerpoint/2010/main" val="1252376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Lake-Effect Snow</a:t>
            </a:r>
          </a:p>
        </p:txBody>
      </p:sp>
      <p:sp>
        <p:nvSpPr>
          <p:cNvPr id="3" name="Content Placeholder 2"/>
          <p:cNvSpPr>
            <a:spLocks noGrp="1"/>
          </p:cNvSpPr>
          <p:nvPr>
            <p:ph idx="1"/>
          </p:nvPr>
        </p:nvSpPr>
        <p:spPr/>
        <p:txBody>
          <a:bodyPr>
            <a:normAutofit/>
          </a:bodyPr>
          <a:lstStyle/>
          <a:p>
            <a:r>
              <a:rPr lang="en-US" dirty="0"/>
              <a:t>Scientific Questions:</a:t>
            </a:r>
          </a:p>
          <a:p>
            <a:pPr lvl="1"/>
            <a:endParaRPr lang="en-US" dirty="0"/>
          </a:p>
          <a:p>
            <a:pPr lvl="1"/>
            <a:r>
              <a:rPr lang="en-US" dirty="0">
                <a:solidFill>
                  <a:srgbClr val="FF0000"/>
                </a:solidFill>
              </a:rPr>
              <a:t>Does GMI consistently display unique multi-frequency signatures for Great Lakes lake-effect snow events?</a:t>
            </a:r>
          </a:p>
          <a:p>
            <a:pPr lvl="1"/>
            <a:endParaRPr lang="en-US" dirty="0"/>
          </a:p>
          <a:p>
            <a:pPr lvl="1"/>
            <a:r>
              <a:rPr lang="en-US" dirty="0"/>
              <a:t>Does GPROF effectively retrieve snowfall for lake-effect snow?</a:t>
            </a:r>
          </a:p>
        </p:txBody>
      </p:sp>
      <p:sp>
        <p:nvSpPr>
          <p:cNvPr id="5" name="Segnaposto piè di pagina 4">
            <a:extLst>
              <a:ext uri="{FF2B5EF4-FFF2-40B4-BE49-F238E27FC236}">
                <a16:creationId xmlns:a16="http://schemas.microsoft.com/office/drawing/2014/main" id="{00E9E484-69CC-294E-86EB-4E18D8090B8C}"/>
              </a:ext>
            </a:extLst>
          </p:cNvPr>
          <p:cNvSpPr>
            <a:spLocks noGrp="1"/>
          </p:cNvSpPr>
          <p:nvPr>
            <p:ph type="ftr" sz="quarter" idx="11"/>
          </p:nvPr>
        </p:nvSpPr>
        <p:spPr/>
        <p:txBody>
          <a:bodyPr/>
          <a:lstStyle/>
          <a:p>
            <a:r>
              <a:rPr lang="it-IT"/>
              <a:t>Land Surface WG - 11 September 2019</a:t>
            </a:r>
          </a:p>
        </p:txBody>
      </p:sp>
      <p:sp>
        <p:nvSpPr>
          <p:cNvPr id="4" name="Segnaposto numero diapositiva 3">
            <a:extLst>
              <a:ext uri="{FF2B5EF4-FFF2-40B4-BE49-F238E27FC236}">
                <a16:creationId xmlns:a16="http://schemas.microsoft.com/office/drawing/2014/main" id="{2B50DAB9-89A9-D349-B165-565CD76C790A}"/>
              </a:ext>
            </a:extLst>
          </p:cNvPr>
          <p:cNvSpPr>
            <a:spLocks noGrp="1"/>
          </p:cNvSpPr>
          <p:nvPr>
            <p:ph type="sldNum" sz="quarter" idx="12"/>
          </p:nvPr>
        </p:nvSpPr>
        <p:spPr/>
        <p:txBody>
          <a:bodyPr/>
          <a:lstStyle/>
          <a:p>
            <a:fld id="{E82A2BB0-E287-AC45-9235-98048163D0D0}" type="slidenum">
              <a:rPr lang="it-IT" smtClean="0"/>
              <a:t>5</a:t>
            </a:fld>
            <a:endParaRPr lang="it-IT"/>
          </a:p>
        </p:txBody>
      </p:sp>
    </p:spTree>
    <p:extLst>
      <p:ext uri="{BB962C8B-B14F-4D97-AF65-F5344CB8AC3E}">
        <p14:creationId xmlns:p14="http://schemas.microsoft.com/office/powerpoint/2010/main" val="1595142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90B113AB-D787-2543-94EF-AB2DD879F8B5}"/>
              </a:ext>
            </a:extLst>
          </p:cNvPr>
          <p:cNvPicPr>
            <a:picLocks noChangeAspect="1"/>
          </p:cNvPicPr>
          <p:nvPr/>
        </p:nvPicPr>
        <p:blipFill rotWithShape="1">
          <a:blip r:embed="rId3">
            <a:extLst>
              <a:ext uri="{28A0092B-C50C-407E-A947-70E740481C1C}">
                <a14:useLocalDpi xmlns:a14="http://schemas.microsoft.com/office/drawing/2010/main" val="0"/>
              </a:ext>
            </a:extLst>
          </a:blip>
          <a:srcRect l="7882" t="2070" b="8276"/>
          <a:stretch/>
        </p:blipFill>
        <p:spPr>
          <a:xfrm>
            <a:off x="716892" y="3228841"/>
            <a:ext cx="3960000" cy="2890588"/>
          </a:xfrm>
          <a:prstGeom prst="rect">
            <a:avLst/>
          </a:prstGeom>
        </p:spPr>
      </p:pic>
      <p:sp>
        <p:nvSpPr>
          <p:cNvPr id="18" name="CasellaDiTesto 17">
            <a:extLst>
              <a:ext uri="{FF2B5EF4-FFF2-40B4-BE49-F238E27FC236}">
                <a16:creationId xmlns:a16="http://schemas.microsoft.com/office/drawing/2014/main" id="{FC104713-8ADA-FA41-A41B-0F5AD756E609}"/>
              </a:ext>
            </a:extLst>
          </p:cNvPr>
          <p:cNvSpPr txBox="1"/>
          <p:nvPr/>
        </p:nvSpPr>
        <p:spPr>
          <a:xfrm>
            <a:off x="677925" y="853743"/>
            <a:ext cx="4037934" cy="646331"/>
          </a:xfrm>
          <a:prstGeom prst="rect">
            <a:avLst/>
          </a:prstGeom>
          <a:noFill/>
        </p:spPr>
        <p:txBody>
          <a:bodyPr wrap="square" rtlCol="0">
            <a:spAutoFit/>
          </a:bodyPr>
          <a:lstStyle/>
          <a:p>
            <a:pPr algn="ctr"/>
            <a:r>
              <a:rPr lang="en-US" dirty="0"/>
              <a:t>MRMS precipitation product</a:t>
            </a:r>
          </a:p>
          <a:p>
            <a:pPr algn="ctr"/>
            <a:r>
              <a:rPr lang="en-US" dirty="0"/>
              <a:t>20 Nov 2014 18.22</a:t>
            </a:r>
          </a:p>
        </p:txBody>
      </p:sp>
      <p:sp>
        <p:nvSpPr>
          <p:cNvPr id="10" name="CasellaDiTesto 9">
            <a:extLst>
              <a:ext uri="{FF2B5EF4-FFF2-40B4-BE49-F238E27FC236}">
                <a16:creationId xmlns:a16="http://schemas.microsoft.com/office/drawing/2014/main" id="{913A22FE-2DEB-9B41-AB21-BAC603D1D962}"/>
              </a:ext>
            </a:extLst>
          </p:cNvPr>
          <p:cNvSpPr txBox="1"/>
          <p:nvPr/>
        </p:nvSpPr>
        <p:spPr>
          <a:xfrm>
            <a:off x="2157202" y="330523"/>
            <a:ext cx="1188146" cy="523220"/>
          </a:xfrm>
          <a:prstGeom prst="rect">
            <a:avLst/>
          </a:prstGeom>
          <a:noFill/>
        </p:spPr>
        <p:txBody>
          <a:bodyPr wrap="none" rtlCol="0">
            <a:spAutoFit/>
          </a:bodyPr>
          <a:lstStyle/>
          <a:p>
            <a:r>
              <a:rPr lang="en-US" sz="2800" dirty="0"/>
              <a:t>CASE 1</a:t>
            </a:r>
          </a:p>
        </p:txBody>
      </p:sp>
      <p:sp>
        <p:nvSpPr>
          <p:cNvPr id="11" name="CasellaDiTesto 10">
            <a:extLst>
              <a:ext uri="{FF2B5EF4-FFF2-40B4-BE49-F238E27FC236}">
                <a16:creationId xmlns:a16="http://schemas.microsoft.com/office/drawing/2014/main" id="{52832448-43C7-334C-BDC5-555349C4A2B5}"/>
              </a:ext>
            </a:extLst>
          </p:cNvPr>
          <p:cNvSpPr txBox="1"/>
          <p:nvPr/>
        </p:nvSpPr>
        <p:spPr>
          <a:xfrm>
            <a:off x="8696468" y="328910"/>
            <a:ext cx="1188146" cy="523220"/>
          </a:xfrm>
          <a:prstGeom prst="rect">
            <a:avLst/>
          </a:prstGeom>
          <a:noFill/>
        </p:spPr>
        <p:txBody>
          <a:bodyPr wrap="none" rtlCol="0">
            <a:spAutoFit/>
          </a:bodyPr>
          <a:lstStyle/>
          <a:p>
            <a:r>
              <a:rPr lang="en-US" sz="2800" dirty="0"/>
              <a:t>CASE 2</a:t>
            </a:r>
          </a:p>
        </p:txBody>
      </p:sp>
      <p:pic>
        <p:nvPicPr>
          <p:cNvPr id="12" name="Immagine 11">
            <a:extLst>
              <a:ext uri="{FF2B5EF4-FFF2-40B4-BE49-F238E27FC236}">
                <a16:creationId xmlns:a16="http://schemas.microsoft.com/office/drawing/2014/main" id="{FDAA47C1-5F6F-4748-9FB3-0D07F115599A}"/>
              </a:ext>
            </a:extLst>
          </p:cNvPr>
          <p:cNvPicPr>
            <a:picLocks noChangeAspect="1"/>
          </p:cNvPicPr>
          <p:nvPr/>
        </p:nvPicPr>
        <p:blipFill rotWithShape="1">
          <a:blip r:embed="rId4">
            <a:extLst>
              <a:ext uri="{28A0092B-C50C-407E-A947-70E740481C1C}">
                <a14:useLocalDpi xmlns:a14="http://schemas.microsoft.com/office/drawing/2010/main" val="0"/>
              </a:ext>
            </a:extLst>
          </a:blip>
          <a:srcRect l="7402" t="3152" b="8009"/>
          <a:stretch/>
        </p:blipFill>
        <p:spPr>
          <a:xfrm>
            <a:off x="7364486" y="3269982"/>
            <a:ext cx="3960000" cy="2849447"/>
          </a:xfrm>
          <a:prstGeom prst="rect">
            <a:avLst/>
          </a:prstGeom>
        </p:spPr>
      </p:pic>
      <p:sp>
        <p:nvSpPr>
          <p:cNvPr id="14" name="CasellaDiTesto 13">
            <a:extLst>
              <a:ext uri="{FF2B5EF4-FFF2-40B4-BE49-F238E27FC236}">
                <a16:creationId xmlns:a16="http://schemas.microsoft.com/office/drawing/2014/main" id="{AB28F674-1DA5-074C-AAF2-68F7A9B0F413}"/>
              </a:ext>
            </a:extLst>
          </p:cNvPr>
          <p:cNvSpPr txBox="1"/>
          <p:nvPr/>
        </p:nvSpPr>
        <p:spPr>
          <a:xfrm>
            <a:off x="7365152" y="874314"/>
            <a:ext cx="4037934" cy="646331"/>
          </a:xfrm>
          <a:prstGeom prst="rect">
            <a:avLst/>
          </a:prstGeom>
          <a:noFill/>
        </p:spPr>
        <p:txBody>
          <a:bodyPr wrap="square" rtlCol="0">
            <a:spAutoFit/>
          </a:bodyPr>
          <a:lstStyle/>
          <a:p>
            <a:pPr algn="ctr"/>
            <a:r>
              <a:rPr lang="en-US" dirty="0"/>
              <a:t>MRMS precipitation product</a:t>
            </a:r>
          </a:p>
          <a:p>
            <a:pPr algn="ctr"/>
            <a:r>
              <a:rPr lang="en-US" dirty="0"/>
              <a:t>09 Jan 2015 12.28</a:t>
            </a:r>
          </a:p>
        </p:txBody>
      </p:sp>
      <p:sp>
        <p:nvSpPr>
          <p:cNvPr id="3" name="Segnaposto piè di pagina 2">
            <a:extLst>
              <a:ext uri="{FF2B5EF4-FFF2-40B4-BE49-F238E27FC236}">
                <a16:creationId xmlns:a16="http://schemas.microsoft.com/office/drawing/2014/main" id="{EFCE95C0-C190-9544-AD4A-985D7FF5C73A}"/>
              </a:ext>
            </a:extLst>
          </p:cNvPr>
          <p:cNvSpPr>
            <a:spLocks noGrp="1"/>
          </p:cNvSpPr>
          <p:nvPr>
            <p:ph type="ftr" sz="quarter" idx="11"/>
          </p:nvPr>
        </p:nvSpPr>
        <p:spPr>
          <a:xfrm>
            <a:off x="4038600" y="6356350"/>
            <a:ext cx="4114800" cy="365125"/>
          </a:xfrm>
        </p:spPr>
        <p:txBody>
          <a:bodyPr/>
          <a:lstStyle/>
          <a:p>
            <a:r>
              <a:rPr lang="it-IT" dirty="0"/>
              <a:t>Land Surface WG - 11 </a:t>
            </a:r>
            <a:r>
              <a:rPr lang="it-IT" dirty="0" err="1"/>
              <a:t>September</a:t>
            </a:r>
            <a:r>
              <a:rPr lang="it-IT" dirty="0"/>
              <a:t> 2019</a:t>
            </a:r>
          </a:p>
        </p:txBody>
      </p:sp>
      <p:sp>
        <p:nvSpPr>
          <p:cNvPr id="4" name="Segnaposto numero diapositiva 3">
            <a:extLst>
              <a:ext uri="{FF2B5EF4-FFF2-40B4-BE49-F238E27FC236}">
                <a16:creationId xmlns:a16="http://schemas.microsoft.com/office/drawing/2014/main" id="{1C8EF414-828D-B141-AE51-74E90B9CBE67}"/>
              </a:ext>
            </a:extLst>
          </p:cNvPr>
          <p:cNvSpPr>
            <a:spLocks noGrp="1"/>
          </p:cNvSpPr>
          <p:nvPr>
            <p:ph type="sldNum" sz="quarter" idx="12"/>
          </p:nvPr>
        </p:nvSpPr>
        <p:spPr/>
        <p:txBody>
          <a:bodyPr/>
          <a:lstStyle/>
          <a:p>
            <a:fld id="{E82A2BB0-E287-AC45-9235-98048163D0D0}" type="slidenum">
              <a:rPr lang="it-IT" smtClean="0"/>
              <a:t>6</a:t>
            </a:fld>
            <a:endParaRPr lang="it-IT"/>
          </a:p>
        </p:txBody>
      </p:sp>
      <p:pic>
        <p:nvPicPr>
          <p:cNvPr id="21" name="Immagine 20">
            <a:extLst>
              <a:ext uri="{FF2B5EF4-FFF2-40B4-BE49-F238E27FC236}">
                <a16:creationId xmlns:a16="http://schemas.microsoft.com/office/drawing/2014/main" id="{48EA3F39-0257-2648-A7E1-B3DB3DFF1E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07" t="9975" r="6566" b="14763"/>
          <a:stretch/>
        </p:blipFill>
        <p:spPr>
          <a:xfrm>
            <a:off x="1404570" y="1506933"/>
            <a:ext cx="2693411" cy="1763049"/>
          </a:xfrm>
          <a:prstGeom prst="rect">
            <a:avLst/>
          </a:prstGeom>
        </p:spPr>
      </p:pic>
      <p:pic>
        <p:nvPicPr>
          <p:cNvPr id="22" name="Immagine 21">
            <a:extLst>
              <a:ext uri="{FF2B5EF4-FFF2-40B4-BE49-F238E27FC236}">
                <a16:creationId xmlns:a16="http://schemas.microsoft.com/office/drawing/2014/main" id="{566A9931-0DCC-6743-9410-4B96E42A4C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77" t="10683" r="6471" b="14750"/>
          <a:stretch/>
        </p:blipFill>
        <p:spPr>
          <a:xfrm>
            <a:off x="7997780" y="1496650"/>
            <a:ext cx="2693411" cy="1732191"/>
          </a:xfrm>
          <a:prstGeom prst="rect">
            <a:avLst/>
          </a:prstGeom>
        </p:spPr>
      </p:pic>
      <p:sp>
        <p:nvSpPr>
          <p:cNvPr id="19" name="CasellaDiTesto 18">
            <a:extLst>
              <a:ext uri="{FF2B5EF4-FFF2-40B4-BE49-F238E27FC236}">
                <a16:creationId xmlns:a16="http://schemas.microsoft.com/office/drawing/2014/main" id="{DB2A6C15-CFF7-F748-8CE2-534098194B22}"/>
              </a:ext>
            </a:extLst>
          </p:cNvPr>
          <p:cNvSpPr txBox="1"/>
          <p:nvPr/>
        </p:nvSpPr>
        <p:spPr>
          <a:xfrm>
            <a:off x="3570903" y="4499742"/>
            <a:ext cx="4899572" cy="369332"/>
          </a:xfrm>
          <a:prstGeom prst="rect">
            <a:avLst/>
          </a:prstGeom>
          <a:solidFill>
            <a:schemeClr val="bg1"/>
          </a:solidFill>
        </p:spPr>
        <p:txBody>
          <a:bodyPr wrap="square" rtlCol="0">
            <a:spAutoFit/>
          </a:bodyPr>
          <a:lstStyle/>
          <a:p>
            <a:pPr algn="ctr"/>
            <a:r>
              <a:rPr lang="en-US" dirty="0"/>
              <a:t>GMI High Frequencies Brightness Temperatures</a:t>
            </a:r>
          </a:p>
        </p:txBody>
      </p:sp>
    </p:spTree>
    <p:extLst>
      <p:ext uri="{BB962C8B-B14F-4D97-AF65-F5344CB8AC3E}">
        <p14:creationId xmlns:p14="http://schemas.microsoft.com/office/powerpoint/2010/main" val="1376616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CasellaDiTesto 17">
            <a:extLst>
              <a:ext uri="{FF2B5EF4-FFF2-40B4-BE49-F238E27FC236}">
                <a16:creationId xmlns:a16="http://schemas.microsoft.com/office/drawing/2014/main" id="{FC104713-8ADA-FA41-A41B-0F5AD756E609}"/>
              </a:ext>
            </a:extLst>
          </p:cNvPr>
          <p:cNvSpPr txBox="1"/>
          <p:nvPr/>
        </p:nvSpPr>
        <p:spPr>
          <a:xfrm>
            <a:off x="677925" y="853743"/>
            <a:ext cx="4037934" cy="646331"/>
          </a:xfrm>
          <a:prstGeom prst="rect">
            <a:avLst/>
          </a:prstGeom>
          <a:noFill/>
        </p:spPr>
        <p:txBody>
          <a:bodyPr wrap="square" rtlCol="0">
            <a:spAutoFit/>
          </a:bodyPr>
          <a:lstStyle/>
          <a:p>
            <a:pPr algn="ctr"/>
            <a:r>
              <a:rPr lang="en-US" dirty="0"/>
              <a:t>MRMS precipitation product</a:t>
            </a:r>
          </a:p>
          <a:p>
            <a:pPr algn="ctr"/>
            <a:r>
              <a:rPr lang="en-US" dirty="0"/>
              <a:t>20 Nov 2014 18.22</a:t>
            </a:r>
          </a:p>
        </p:txBody>
      </p:sp>
      <p:sp>
        <p:nvSpPr>
          <p:cNvPr id="10" name="CasellaDiTesto 9">
            <a:extLst>
              <a:ext uri="{FF2B5EF4-FFF2-40B4-BE49-F238E27FC236}">
                <a16:creationId xmlns:a16="http://schemas.microsoft.com/office/drawing/2014/main" id="{913A22FE-2DEB-9B41-AB21-BAC603D1D962}"/>
              </a:ext>
            </a:extLst>
          </p:cNvPr>
          <p:cNvSpPr txBox="1"/>
          <p:nvPr/>
        </p:nvSpPr>
        <p:spPr>
          <a:xfrm>
            <a:off x="2301276" y="263208"/>
            <a:ext cx="1188146" cy="523220"/>
          </a:xfrm>
          <a:prstGeom prst="rect">
            <a:avLst/>
          </a:prstGeom>
          <a:noFill/>
        </p:spPr>
        <p:txBody>
          <a:bodyPr wrap="none" rtlCol="0">
            <a:spAutoFit/>
          </a:bodyPr>
          <a:lstStyle/>
          <a:p>
            <a:r>
              <a:rPr lang="en-US" sz="2800" dirty="0"/>
              <a:t>CASE 1</a:t>
            </a:r>
          </a:p>
        </p:txBody>
      </p:sp>
      <p:sp>
        <p:nvSpPr>
          <p:cNvPr id="11" name="CasellaDiTesto 10">
            <a:extLst>
              <a:ext uri="{FF2B5EF4-FFF2-40B4-BE49-F238E27FC236}">
                <a16:creationId xmlns:a16="http://schemas.microsoft.com/office/drawing/2014/main" id="{52832448-43C7-334C-BDC5-555349C4A2B5}"/>
              </a:ext>
            </a:extLst>
          </p:cNvPr>
          <p:cNvSpPr txBox="1"/>
          <p:nvPr/>
        </p:nvSpPr>
        <p:spPr>
          <a:xfrm>
            <a:off x="8750412" y="264941"/>
            <a:ext cx="1188146" cy="523220"/>
          </a:xfrm>
          <a:prstGeom prst="rect">
            <a:avLst/>
          </a:prstGeom>
          <a:noFill/>
        </p:spPr>
        <p:txBody>
          <a:bodyPr wrap="none" rtlCol="0">
            <a:spAutoFit/>
          </a:bodyPr>
          <a:lstStyle/>
          <a:p>
            <a:r>
              <a:rPr lang="en-US" sz="2800" dirty="0"/>
              <a:t>CASE 2</a:t>
            </a:r>
          </a:p>
        </p:txBody>
      </p:sp>
      <p:sp>
        <p:nvSpPr>
          <p:cNvPr id="14" name="CasellaDiTesto 13">
            <a:extLst>
              <a:ext uri="{FF2B5EF4-FFF2-40B4-BE49-F238E27FC236}">
                <a16:creationId xmlns:a16="http://schemas.microsoft.com/office/drawing/2014/main" id="{AB28F674-1DA5-074C-AAF2-68F7A9B0F413}"/>
              </a:ext>
            </a:extLst>
          </p:cNvPr>
          <p:cNvSpPr txBox="1"/>
          <p:nvPr/>
        </p:nvSpPr>
        <p:spPr>
          <a:xfrm>
            <a:off x="7365152" y="874314"/>
            <a:ext cx="4037934" cy="646331"/>
          </a:xfrm>
          <a:prstGeom prst="rect">
            <a:avLst/>
          </a:prstGeom>
          <a:noFill/>
        </p:spPr>
        <p:txBody>
          <a:bodyPr wrap="square" rtlCol="0">
            <a:spAutoFit/>
          </a:bodyPr>
          <a:lstStyle/>
          <a:p>
            <a:pPr algn="ctr"/>
            <a:r>
              <a:rPr lang="en-US" dirty="0"/>
              <a:t>MRMS precipitation product</a:t>
            </a:r>
          </a:p>
          <a:p>
            <a:pPr algn="ctr"/>
            <a:r>
              <a:rPr lang="en-US" dirty="0"/>
              <a:t>09 Jan 2015 12.28</a:t>
            </a:r>
          </a:p>
        </p:txBody>
      </p:sp>
      <p:sp>
        <p:nvSpPr>
          <p:cNvPr id="3" name="Segnaposto piè di pagina 2">
            <a:extLst>
              <a:ext uri="{FF2B5EF4-FFF2-40B4-BE49-F238E27FC236}">
                <a16:creationId xmlns:a16="http://schemas.microsoft.com/office/drawing/2014/main" id="{EFCE95C0-C190-9544-AD4A-985D7FF5C73A}"/>
              </a:ext>
            </a:extLst>
          </p:cNvPr>
          <p:cNvSpPr>
            <a:spLocks noGrp="1"/>
          </p:cNvSpPr>
          <p:nvPr>
            <p:ph type="ftr" sz="quarter" idx="11"/>
          </p:nvPr>
        </p:nvSpPr>
        <p:spPr>
          <a:xfrm>
            <a:off x="4038600" y="6356350"/>
            <a:ext cx="4114800" cy="365125"/>
          </a:xfrm>
        </p:spPr>
        <p:txBody>
          <a:bodyPr/>
          <a:lstStyle/>
          <a:p>
            <a:r>
              <a:rPr lang="it-IT" dirty="0"/>
              <a:t>Land Surface WG - 11 </a:t>
            </a:r>
            <a:r>
              <a:rPr lang="it-IT" dirty="0" err="1"/>
              <a:t>September</a:t>
            </a:r>
            <a:r>
              <a:rPr lang="it-IT" dirty="0"/>
              <a:t> 2019</a:t>
            </a:r>
          </a:p>
        </p:txBody>
      </p:sp>
      <p:sp>
        <p:nvSpPr>
          <p:cNvPr id="4" name="Segnaposto numero diapositiva 3">
            <a:extLst>
              <a:ext uri="{FF2B5EF4-FFF2-40B4-BE49-F238E27FC236}">
                <a16:creationId xmlns:a16="http://schemas.microsoft.com/office/drawing/2014/main" id="{1C8EF414-828D-B141-AE51-74E90B9CBE67}"/>
              </a:ext>
            </a:extLst>
          </p:cNvPr>
          <p:cNvSpPr>
            <a:spLocks noGrp="1"/>
          </p:cNvSpPr>
          <p:nvPr>
            <p:ph type="sldNum" sz="quarter" idx="12"/>
          </p:nvPr>
        </p:nvSpPr>
        <p:spPr/>
        <p:txBody>
          <a:bodyPr/>
          <a:lstStyle/>
          <a:p>
            <a:fld id="{E82A2BB0-E287-AC45-9235-98048163D0D0}" type="slidenum">
              <a:rPr lang="it-IT" smtClean="0"/>
              <a:t>7</a:t>
            </a:fld>
            <a:endParaRPr lang="it-IT"/>
          </a:p>
        </p:txBody>
      </p:sp>
      <p:pic>
        <p:nvPicPr>
          <p:cNvPr id="21" name="Immagine 20">
            <a:extLst>
              <a:ext uri="{FF2B5EF4-FFF2-40B4-BE49-F238E27FC236}">
                <a16:creationId xmlns:a16="http://schemas.microsoft.com/office/drawing/2014/main" id="{48EA3F39-0257-2648-A7E1-B3DB3DFF1E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07" t="9975" r="6566" b="14763"/>
          <a:stretch/>
        </p:blipFill>
        <p:spPr>
          <a:xfrm>
            <a:off x="1404570" y="1506933"/>
            <a:ext cx="2693411" cy="1763049"/>
          </a:xfrm>
          <a:prstGeom prst="rect">
            <a:avLst/>
          </a:prstGeom>
        </p:spPr>
      </p:pic>
      <p:pic>
        <p:nvPicPr>
          <p:cNvPr id="22" name="Immagine 21">
            <a:extLst>
              <a:ext uri="{FF2B5EF4-FFF2-40B4-BE49-F238E27FC236}">
                <a16:creationId xmlns:a16="http://schemas.microsoft.com/office/drawing/2014/main" id="{566A9931-0DCC-6743-9410-4B96E42A4C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77" t="10683" r="6471" b="14750"/>
          <a:stretch/>
        </p:blipFill>
        <p:spPr>
          <a:xfrm>
            <a:off x="7997780" y="1496650"/>
            <a:ext cx="2693411" cy="1732191"/>
          </a:xfrm>
          <a:prstGeom prst="rect">
            <a:avLst/>
          </a:prstGeom>
        </p:spPr>
      </p:pic>
      <p:pic>
        <p:nvPicPr>
          <p:cNvPr id="13" name="Immagine 12">
            <a:extLst>
              <a:ext uri="{FF2B5EF4-FFF2-40B4-BE49-F238E27FC236}">
                <a16:creationId xmlns:a16="http://schemas.microsoft.com/office/drawing/2014/main" id="{B5EE0B22-410D-0440-8E17-E92073F7BE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5669" y="3516324"/>
            <a:ext cx="2879725" cy="2159635"/>
          </a:xfrm>
          <a:prstGeom prst="rect">
            <a:avLst/>
          </a:prstGeom>
        </p:spPr>
      </p:pic>
      <p:pic>
        <p:nvPicPr>
          <p:cNvPr id="15" name="Immagine 14">
            <a:extLst>
              <a:ext uri="{FF2B5EF4-FFF2-40B4-BE49-F238E27FC236}">
                <a16:creationId xmlns:a16="http://schemas.microsoft.com/office/drawing/2014/main" id="{2D293FC2-B430-D948-96CB-E7B2C87680C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312275" y="3428999"/>
            <a:ext cx="2879725" cy="2159635"/>
          </a:xfrm>
          <a:prstGeom prst="rect">
            <a:avLst/>
          </a:prstGeom>
        </p:spPr>
      </p:pic>
      <p:pic>
        <p:nvPicPr>
          <p:cNvPr id="16" name="Immagine 15">
            <a:extLst>
              <a:ext uri="{FF2B5EF4-FFF2-40B4-BE49-F238E27FC236}">
                <a16:creationId xmlns:a16="http://schemas.microsoft.com/office/drawing/2014/main" id="{E7811118-75A6-5641-A15A-94C0EC3A0F86}"/>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5624" y="3516323"/>
            <a:ext cx="2879725" cy="2159635"/>
          </a:xfrm>
          <a:prstGeom prst="rect">
            <a:avLst/>
          </a:prstGeom>
        </p:spPr>
      </p:pic>
      <p:pic>
        <p:nvPicPr>
          <p:cNvPr id="20" name="Immagine 19">
            <a:extLst>
              <a:ext uri="{FF2B5EF4-FFF2-40B4-BE49-F238E27FC236}">
                <a16:creationId xmlns:a16="http://schemas.microsoft.com/office/drawing/2014/main" id="{E7EDCF82-BD5C-D645-B7ED-6E1AE9DBC41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895349" y="3428999"/>
            <a:ext cx="2879725" cy="2159635"/>
          </a:xfrm>
          <a:prstGeom prst="rect">
            <a:avLst/>
          </a:prstGeom>
        </p:spPr>
      </p:pic>
    </p:spTree>
    <p:extLst>
      <p:ext uri="{BB962C8B-B14F-4D97-AF65-F5344CB8AC3E}">
        <p14:creationId xmlns:p14="http://schemas.microsoft.com/office/powerpoint/2010/main" val="2363560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628F4479-E68F-AA41-AB08-423DC4FF7A72}"/>
              </a:ext>
            </a:extLst>
          </p:cNvPr>
          <p:cNvSpPr>
            <a:spLocks noGrp="1"/>
          </p:cNvSpPr>
          <p:nvPr>
            <p:ph type="ftr" sz="quarter" idx="11"/>
          </p:nvPr>
        </p:nvSpPr>
        <p:spPr/>
        <p:txBody>
          <a:bodyPr/>
          <a:lstStyle/>
          <a:p>
            <a:r>
              <a:rPr lang="it-IT"/>
              <a:t>Land Surface WG - 11 September 2019</a:t>
            </a:r>
          </a:p>
        </p:txBody>
      </p:sp>
      <p:sp>
        <p:nvSpPr>
          <p:cNvPr id="3" name="Segnaposto numero diapositiva 2">
            <a:extLst>
              <a:ext uri="{FF2B5EF4-FFF2-40B4-BE49-F238E27FC236}">
                <a16:creationId xmlns:a16="http://schemas.microsoft.com/office/drawing/2014/main" id="{3B754AE7-19CD-F94A-97FB-B215194D6CF8}"/>
              </a:ext>
            </a:extLst>
          </p:cNvPr>
          <p:cNvSpPr>
            <a:spLocks noGrp="1"/>
          </p:cNvSpPr>
          <p:nvPr>
            <p:ph type="sldNum" sz="quarter" idx="12"/>
          </p:nvPr>
        </p:nvSpPr>
        <p:spPr/>
        <p:txBody>
          <a:bodyPr/>
          <a:lstStyle/>
          <a:p>
            <a:fld id="{E82A2BB0-E287-AC45-9235-98048163D0D0}" type="slidenum">
              <a:rPr lang="it-IT" smtClean="0"/>
              <a:t>8</a:t>
            </a:fld>
            <a:endParaRPr lang="it-IT"/>
          </a:p>
        </p:txBody>
      </p:sp>
      <p:pic>
        <p:nvPicPr>
          <p:cNvPr id="4" name="Immagine 3">
            <a:extLst>
              <a:ext uri="{FF2B5EF4-FFF2-40B4-BE49-F238E27FC236}">
                <a16:creationId xmlns:a16="http://schemas.microsoft.com/office/drawing/2014/main" id="{43A21D30-43DD-5C43-B342-B03A646D254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827306" y="1599674"/>
            <a:ext cx="4537387" cy="3916706"/>
          </a:xfrm>
          <a:prstGeom prst="rect">
            <a:avLst/>
          </a:prstGeom>
        </p:spPr>
      </p:pic>
    </p:spTree>
    <p:extLst>
      <p:ext uri="{BB962C8B-B14F-4D97-AF65-F5344CB8AC3E}">
        <p14:creationId xmlns:p14="http://schemas.microsoft.com/office/powerpoint/2010/main" val="1534689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Lake-Effect Snow</a:t>
            </a:r>
          </a:p>
        </p:txBody>
      </p:sp>
      <p:sp>
        <p:nvSpPr>
          <p:cNvPr id="3" name="Content Placeholder 2"/>
          <p:cNvSpPr>
            <a:spLocks noGrp="1"/>
          </p:cNvSpPr>
          <p:nvPr>
            <p:ph idx="1"/>
          </p:nvPr>
        </p:nvSpPr>
        <p:spPr/>
        <p:txBody>
          <a:bodyPr>
            <a:normAutofit/>
          </a:bodyPr>
          <a:lstStyle/>
          <a:p>
            <a:r>
              <a:rPr lang="en-US" dirty="0"/>
              <a:t>Scientific Questions:</a:t>
            </a:r>
          </a:p>
          <a:p>
            <a:pPr lvl="1"/>
            <a:endParaRPr lang="en-US" dirty="0"/>
          </a:p>
          <a:p>
            <a:pPr lvl="1"/>
            <a:r>
              <a:rPr lang="en-US" dirty="0"/>
              <a:t>Does GMI consistently display unique multi-frequency signatures for Great Lakes lake-effect snow events?</a:t>
            </a:r>
          </a:p>
          <a:p>
            <a:pPr lvl="1"/>
            <a:endParaRPr lang="en-US" dirty="0"/>
          </a:p>
          <a:p>
            <a:pPr lvl="1"/>
            <a:r>
              <a:rPr lang="en-US" dirty="0">
                <a:solidFill>
                  <a:srgbClr val="FF0000"/>
                </a:solidFill>
              </a:rPr>
              <a:t>Does GPROF effectively retrieve snowfall for lake-effect snow?</a:t>
            </a:r>
          </a:p>
        </p:txBody>
      </p:sp>
      <p:sp>
        <p:nvSpPr>
          <p:cNvPr id="5" name="Segnaposto piè di pagina 4">
            <a:extLst>
              <a:ext uri="{FF2B5EF4-FFF2-40B4-BE49-F238E27FC236}">
                <a16:creationId xmlns:a16="http://schemas.microsoft.com/office/drawing/2014/main" id="{00E9E484-69CC-294E-86EB-4E18D8090B8C}"/>
              </a:ext>
            </a:extLst>
          </p:cNvPr>
          <p:cNvSpPr>
            <a:spLocks noGrp="1"/>
          </p:cNvSpPr>
          <p:nvPr>
            <p:ph type="ftr" sz="quarter" idx="11"/>
          </p:nvPr>
        </p:nvSpPr>
        <p:spPr/>
        <p:txBody>
          <a:bodyPr/>
          <a:lstStyle/>
          <a:p>
            <a:r>
              <a:rPr lang="it-IT"/>
              <a:t>Land Surface WG - 11 September 2019</a:t>
            </a:r>
            <a:endParaRPr lang="it-IT" dirty="0"/>
          </a:p>
        </p:txBody>
      </p:sp>
      <p:sp>
        <p:nvSpPr>
          <p:cNvPr id="4" name="Segnaposto numero diapositiva 3">
            <a:extLst>
              <a:ext uri="{FF2B5EF4-FFF2-40B4-BE49-F238E27FC236}">
                <a16:creationId xmlns:a16="http://schemas.microsoft.com/office/drawing/2014/main" id="{7DFA7507-8149-ED46-9367-42AB8808D2E4}"/>
              </a:ext>
            </a:extLst>
          </p:cNvPr>
          <p:cNvSpPr>
            <a:spLocks noGrp="1"/>
          </p:cNvSpPr>
          <p:nvPr>
            <p:ph type="sldNum" sz="quarter" idx="12"/>
          </p:nvPr>
        </p:nvSpPr>
        <p:spPr/>
        <p:txBody>
          <a:bodyPr/>
          <a:lstStyle/>
          <a:p>
            <a:fld id="{E82A2BB0-E287-AC45-9235-98048163D0D0}" type="slidenum">
              <a:rPr lang="it-IT" smtClean="0"/>
              <a:t>9</a:t>
            </a:fld>
            <a:endParaRPr lang="it-IT"/>
          </a:p>
        </p:txBody>
      </p:sp>
    </p:spTree>
    <p:extLst>
      <p:ext uri="{BB962C8B-B14F-4D97-AF65-F5344CB8AC3E}">
        <p14:creationId xmlns:p14="http://schemas.microsoft.com/office/powerpoint/2010/main" val="217691384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25089</TotalTime>
  <Words>1066</Words>
  <Application>Microsoft Macintosh PowerPoint</Application>
  <PresentationFormat>Widescreen</PresentationFormat>
  <Paragraphs>241</Paragraphs>
  <Slides>24</Slides>
  <Notes>10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24</vt:i4>
      </vt:variant>
    </vt:vector>
  </HeadingPairs>
  <TitlesOfParts>
    <vt:vector size="28" baseType="lpstr">
      <vt:lpstr>Arial</vt:lpstr>
      <vt:lpstr>Calibri</vt:lpstr>
      <vt:lpstr>Calibri Light</vt:lpstr>
      <vt:lpstr>Tema di Office</vt:lpstr>
      <vt:lpstr>Shallow convective snow from a GPM Microwave Imager perspective: Snowfall Quantitative Precipitation Estimation Strengths and Weaknesses</vt:lpstr>
      <vt:lpstr>Lake-Effect Snow</vt:lpstr>
      <vt:lpstr>GPM PROFiling algorithm (GPROF)</vt:lpstr>
      <vt:lpstr>Multi-Radar/Multi-Sensor system (MRMS)</vt:lpstr>
      <vt:lpstr>Lake-Effect Snow</vt:lpstr>
      <vt:lpstr>Presentazione standard di PowerPoint</vt:lpstr>
      <vt:lpstr>Presentazione standard di PowerPoint</vt:lpstr>
      <vt:lpstr>Presentazione standard di PowerPoint</vt:lpstr>
      <vt:lpstr>Lake-Effect Snow</vt:lpstr>
      <vt:lpstr>Presentazione standard di PowerPoint</vt:lpstr>
      <vt:lpstr>Filters</vt:lpstr>
      <vt:lpstr>Presentazione standard di PowerPoint</vt:lpstr>
      <vt:lpstr>Presentazione standard di PowerPoint</vt:lpstr>
      <vt:lpstr>What’s failing in  TBs  GPROF SR ???</vt:lpstr>
      <vt:lpstr>Presentazione standard di PowerPoint</vt:lpstr>
      <vt:lpstr>2D distribution of profiles</vt:lpstr>
      <vt:lpstr>Presentazione standard di PowerPoint</vt:lpstr>
      <vt:lpstr>Coast</vt:lpstr>
      <vt:lpstr>Coast</vt:lpstr>
      <vt:lpstr>Presentazione standard di PowerPoint</vt:lpstr>
      <vt:lpstr>What’s failing in  TBs  GPROF SR ???</vt:lpstr>
      <vt:lpstr>Modified channel sensitivity</vt:lpstr>
      <vt:lpstr>Presentazione standard di PowerPoint</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millisetta@gmail.com</dc:creator>
  <cp:lastModifiedBy>Milani, Lisa (GSFC-612.0)[UNIVERSITY OF MARYLAND]</cp:lastModifiedBy>
  <cp:revision>307</cp:revision>
  <dcterms:created xsi:type="dcterms:W3CDTF">2018-01-29T20:10:40Z</dcterms:created>
  <dcterms:modified xsi:type="dcterms:W3CDTF">2019-09-10T19:48:53Z</dcterms:modified>
</cp:coreProperties>
</file>