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09" r:id="rId3"/>
    <p:sldId id="310" r:id="rId4"/>
    <p:sldId id="267" r:id="rId5"/>
    <p:sldId id="311" r:id="rId6"/>
    <p:sldId id="312" r:id="rId7"/>
    <p:sldId id="315" r:id="rId8"/>
    <p:sldId id="314" r:id="rId9"/>
    <p:sldId id="308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96A8C-56DC-CA43-AF46-FD96C9172F9F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ABF2A-2738-3F48-9094-938BEBF91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6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Posterior error – shows sensitivity of observed Tb to emissivity in the Jacobian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DAA0A-786A-6F43-95F5-DBE2855CA7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were compiled from all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CloudSat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-GPM matchups between March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 and December 2018 over land surfaces.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ABF9A-0C6E-9444-B428-B2A9B96A01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4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SNOW FREE SURFACES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DAA0A-786A-6F43-95F5-DBE2855CA7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2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AC7E1-FEFF-5F43-9DAC-70EDBC437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50CBC-7FEB-E64B-B7C0-9DE34C286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C5AFB-18F7-6345-BC99-BAE373F24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8B19-42AF-2449-B419-3F30C6F59BA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CCB33-B9A2-454C-842D-1CB6A14D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D603E-FD0F-0D4C-875B-97FCAC57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B99C-BB93-2145-80D8-E0D93EE5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4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72E7-0000-C648-BBEC-7F684D32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46776-5F28-CC44-BC44-0AC86F029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C1E85-6B35-9B4A-B812-4F825CA0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8B19-42AF-2449-B419-3F30C6F59BA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BD751-A50F-E74B-B024-F0B96212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DCD6B-FA92-FC45-890E-B3E471ED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B99C-BB93-2145-80D8-E0D93EE5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6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C67C97-5016-F646-AD49-387AA9A4E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26007-486A-864D-B7BE-332CC84A1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430C9-DCD7-0F47-BB23-3BDC58FF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8B19-42AF-2449-B419-3F30C6F59BA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B39B2-7229-C744-9699-93BCA07B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2893C-EE20-1345-AFEF-1D5E0174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B99C-BB93-2145-80D8-E0D93EE5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7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4453-4946-6849-8746-9D1D09EC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C06B-1794-994A-9F2F-A5D10E1E2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BD510-39E6-294A-B0F1-FB356948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8B19-42AF-2449-B419-3F30C6F59BA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FF3D7-B23B-9949-B45B-491FDBDB3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EF179-9260-6D48-A9B9-4CC5C75B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B99C-BB93-2145-80D8-E0D93EE5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9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24707-B3F1-AC4A-AFF8-EF88FEF4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0D873-2C58-074A-AD0E-DED1A062C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47F46-E8EA-EF4D-A3D9-3002CC71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8B19-42AF-2449-B419-3F30C6F59BA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2A8BB-8F5B-6643-B988-ECFC03B2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1DB5C-9445-7B4F-A333-BCC924400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B99C-BB93-2145-80D8-E0D93EE5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9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66F5-6F80-AF44-AA73-E76909DA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6283A-8642-7348-A96A-87ACAE096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87E6F-B43D-9841-87DA-EFF0231FB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3C5DA-6226-F945-81DA-B8E5CFF9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8B19-42AF-2449-B419-3F30C6F59BA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60994-447E-0A4C-9B97-8702954E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87EB8-30B8-6949-97C7-82FB3050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B99C-BB93-2145-80D8-E0D93EE5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2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DD89-A4A6-4343-B235-2864FA9B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BE33-D774-7C47-817C-E8C8B312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8684F-25FA-CE4D-9DDC-4F5E77C34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17C97-EF65-8542-A01F-54FCCD831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04222-A593-8D4C-B452-067D048EB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92DCDF-20C4-D84C-AD4D-F9FDCE1AC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8B19-42AF-2449-B419-3F30C6F59BA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49F5E3-A25D-4942-9625-7E53374BC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189A06-C4B5-154C-AFE6-417EABC0A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B99C-BB93-2145-80D8-E0D93EE5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9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9F9A9-6DD4-4746-BFDA-40DCB457F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C9A1CC-5626-0546-A562-D13FD07F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8B19-42AF-2449-B419-3F30C6F59BA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4EEC6-48CD-4D4A-AC85-F4844A0B2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57D85-0367-4B46-B84B-4C97F2FE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B99C-BB93-2145-80D8-E0D93EE5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3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BC37C-A594-AE4D-B7E7-925379C21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8B19-42AF-2449-B419-3F30C6F59BA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43A7F-9320-1C4A-9716-F1C80AA7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DDA42-D144-584E-99E8-A7175B3B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B99C-BB93-2145-80D8-E0D93EE5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9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55DB0-BB3A-8741-9D38-53E89ED3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33F78-8EB8-4646-82FD-364EDECB7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CD5F8-3F1B-194D-B806-BAAFA05BF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11DDE-A56F-A74D-9236-BCE701AE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8B19-42AF-2449-B419-3F30C6F59BA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8EB93-9CCC-774F-B568-6236D0F3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C006C-A2D0-7F41-955A-2CA5CCA3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B99C-BB93-2145-80D8-E0D93EE5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0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0A42-F306-AB43-BE3B-8AE05035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4A53D-02A5-754D-94C1-F052A3018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6407-2DD1-B743-997F-4075238F7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ECE3F-2B1A-4D4B-9993-E9C0103F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8B19-42AF-2449-B419-3F30C6F59BA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B88C9-72AB-D743-9E42-2C9CF7C2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3A217-0E4E-164C-8A53-3B4A970D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B99C-BB93-2145-80D8-E0D93EE5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5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8D1B48-D0C6-2F4F-B84B-82177B5F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28D57-7819-2147-A460-FEF267286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99033-0A72-EE4F-AAA2-823DBB682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8B19-42AF-2449-B419-3F30C6F59BA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41770-440A-CE41-B55B-C01E9AD1B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CD576-348C-944F-A994-EE229BB4F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B99C-BB93-2145-80D8-E0D93EE5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8453-4CF0-F84E-AAFE-F2FF8EAB1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0935"/>
            <a:ext cx="9144000" cy="375315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Applications of Dynamic Land Surface Information for Passive Microwave Precipitation Retrieval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3C920-B0E3-3443-9ED2-161AB1218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61705"/>
            <a:ext cx="9144000" cy="1655762"/>
          </a:xfrm>
        </p:spPr>
        <p:txBody>
          <a:bodyPr/>
          <a:lstStyle/>
          <a:p>
            <a:r>
              <a:rPr lang="en-US" dirty="0"/>
              <a:t>Sarah Ringerud</a:t>
            </a:r>
            <a:r>
              <a:rPr lang="en-US" baseline="30000" dirty="0"/>
              <a:t>1,2</a:t>
            </a:r>
            <a:r>
              <a:rPr lang="en-US" dirty="0"/>
              <a:t>, Christa Peters-Lidard</a:t>
            </a:r>
            <a:r>
              <a:rPr lang="en-US" baseline="30000" dirty="0"/>
              <a:t>2</a:t>
            </a:r>
            <a:r>
              <a:rPr lang="en-US" dirty="0"/>
              <a:t>, Joe Munchak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err="1"/>
              <a:t>Yalei</a:t>
            </a:r>
            <a:r>
              <a:rPr lang="en-US" dirty="0"/>
              <a:t> You</a:t>
            </a:r>
            <a:r>
              <a:rPr lang="en-US" baseline="30000" dirty="0"/>
              <a:t>1</a:t>
            </a:r>
            <a:br>
              <a:rPr lang="en-US" dirty="0"/>
            </a:br>
            <a:r>
              <a:rPr lang="en-US" dirty="0"/>
              <a:t>1: University of Maryland – ESSIC</a:t>
            </a:r>
            <a:br>
              <a:rPr lang="en-US" dirty="0"/>
            </a:br>
            <a:r>
              <a:rPr lang="en-US" dirty="0"/>
              <a:t>2: NASA GSFC</a:t>
            </a:r>
          </a:p>
        </p:txBody>
      </p:sp>
    </p:spTree>
    <p:extLst>
      <p:ext uri="{BB962C8B-B14F-4D97-AF65-F5344CB8AC3E}">
        <p14:creationId xmlns:p14="http://schemas.microsoft.com/office/powerpoint/2010/main" val="105059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47BAC-DC62-954C-8D91-91BFFDEB4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D05FE-3D63-124F-8730-38B081F30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822" y="1511052"/>
            <a:ext cx="10140423" cy="51155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Munchak emissivity retrieval anticipated to be part of combined algorithm output in V7</a:t>
            </a:r>
          </a:p>
          <a:p>
            <a:r>
              <a:rPr lang="en-US" dirty="0"/>
              <a:t>Using dynamic observationally-based constraints and OE-based first pass enhances the retrieval</a:t>
            </a:r>
          </a:p>
          <a:p>
            <a:pPr lvl="1"/>
            <a:r>
              <a:rPr lang="en-US" dirty="0"/>
              <a:t>Use of retrieved TPW and emissivity as constraints makes retrieval more physically consistent and helps with issues at high gradient areas such as frontal boundaries </a:t>
            </a:r>
          </a:p>
          <a:p>
            <a:pPr lvl="1"/>
            <a:r>
              <a:rPr lang="en-US" dirty="0"/>
              <a:t>Significant decrease in false alarms WRT DPR</a:t>
            </a:r>
          </a:p>
          <a:p>
            <a:pPr lvl="1"/>
            <a:r>
              <a:rPr lang="en-US" dirty="0"/>
              <a:t>Small decrease in POD  - find “sweet spot” to optimize this</a:t>
            </a:r>
          </a:p>
          <a:p>
            <a:r>
              <a:rPr lang="en-US" dirty="0"/>
              <a:t>Drizzle retrieval potential – add to Combined Retrieval product to filter through to constellation and IMERG</a:t>
            </a:r>
          </a:p>
          <a:p>
            <a:pPr lvl="1"/>
            <a:r>
              <a:rPr lang="en-US" dirty="0"/>
              <a:t>In the current formulation, Combined retrieval is the “right answer” – need to make any advances HERE </a:t>
            </a:r>
          </a:p>
          <a:p>
            <a:pPr lvl="1"/>
            <a:r>
              <a:rPr lang="en-US" dirty="0"/>
              <a:t>Get the “where” using the OE retrieval output, just need the “what” – looking at </a:t>
            </a:r>
            <a:r>
              <a:rPr lang="en-US" dirty="0" err="1"/>
              <a:t>CloudSat</a:t>
            </a:r>
            <a:r>
              <a:rPr lang="en-US" dirty="0"/>
              <a:t> and MRR – need to investigate relationships to environmental constraints for implementation of a parameterization for quantifying vertical profiles</a:t>
            </a:r>
          </a:p>
        </p:txBody>
      </p:sp>
    </p:spTree>
    <p:extLst>
      <p:ext uri="{BB962C8B-B14F-4D97-AF65-F5344CB8AC3E}">
        <p14:creationId xmlns:p14="http://schemas.microsoft.com/office/powerpoint/2010/main" val="156410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2E61-5383-7141-A9EC-D7BEAB86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Bayesian (GPROF-type) vs. 1DVAR (</a:t>
            </a:r>
            <a:r>
              <a:rPr lang="en-US" dirty="0" err="1"/>
              <a:t>MiRS</a:t>
            </a:r>
            <a:r>
              <a:rPr lang="en-US" dirty="0"/>
              <a:t>-type)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55DCE-37D4-AD4E-9A28-97556AF749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NASA Goddard Profiling Algorithm (GPROF)</a:t>
            </a:r>
          </a:p>
          <a:p>
            <a:pPr lvl="1"/>
            <a:r>
              <a:rPr lang="en-US" dirty="0"/>
              <a:t>Probability of R given Tb</a:t>
            </a:r>
          </a:p>
          <a:p>
            <a:pPr lvl="1"/>
            <a:r>
              <a:rPr lang="en-US" dirty="0"/>
              <a:t>Database constructed from Combined Retrievals</a:t>
            </a:r>
          </a:p>
          <a:p>
            <a:pPr lvl="1"/>
            <a:r>
              <a:rPr lang="en-US" dirty="0"/>
              <a:t>Model TPW, 2m T, surface type (Ocean + Ice + Coast + Land (10))</a:t>
            </a:r>
          </a:p>
          <a:p>
            <a:pPr lvl="1"/>
            <a:r>
              <a:rPr lang="en-US" dirty="0"/>
              <a:t>Retrieves precipitation – requires ancillary geophysical parameters</a:t>
            </a:r>
          </a:p>
          <a:p>
            <a:pPr lvl="1"/>
            <a:r>
              <a:rPr lang="en-US" dirty="0"/>
              <a:t>Limited to what combined algorithm retrieves (must have active radar signal)</a:t>
            </a:r>
          </a:p>
          <a:p>
            <a:pPr lvl="1"/>
            <a:r>
              <a:rPr lang="en-US" dirty="0"/>
              <a:t>Nature of Bayesian – lots of light precipitation – do 2 passes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17B63-D56F-CB4F-89E0-17C1316E5B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NOAA Microwave Integrated Retrieval System (</a:t>
            </a:r>
            <a:r>
              <a:rPr lang="en-US" dirty="0" err="1"/>
              <a:t>MiRS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1DVAR – physically-based iterative inversion that finds best-fit solution given all Tb</a:t>
            </a:r>
          </a:p>
          <a:p>
            <a:pPr lvl="1"/>
            <a:r>
              <a:rPr lang="en-US" dirty="0"/>
              <a:t>Two loops: first assumes no hydrometeors (absorption only)</a:t>
            </a:r>
          </a:p>
          <a:p>
            <a:pPr lvl="2"/>
            <a:r>
              <a:rPr lang="en-US" dirty="0"/>
              <a:t>If no convergence, 2</a:t>
            </a:r>
            <a:r>
              <a:rPr lang="en-US" baseline="30000" dirty="0"/>
              <a:t>nd</a:t>
            </a:r>
            <a:r>
              <a:rPr lang="en-US" dirty="0"/>
              <a:t> loop with multiple scattering</a:t>
            </a:r>
          </a:p>
          <a:p>
            <a:pPr lvl="1"/>
            <a:r>
              <a:rPr lang="en-US" dirty="0"/>
              <a:t>Retrieves full suite of geophysical parameters (surface: T and </a:t>
            </a:r>
            <a:r>
              <a:rPr lang="en-US" dirty="0" err="1"/>
              <a:t>ɛ</a:t>
            </a:r>
            <a:r>
              <a:rPr lang="en-US" dirty="0"/>
              <a:t> and atmosphere: T, WV, cloud, hydrometeors)</a:t>
            </a:r>
          </a:p>
          <a:p>
            <a:pPr lvl="1"/>
            <a:r>
              <a:rPr lang="en-US" dirty="0"/>
              <a:t>Can be </a:t>
            </a:r>
            <a:r>
              <a:rPr lang="en-US" dirty="0" err="1"/>
              <a:t>underconstrained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7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6CF4-BD4F-7E40-B125-80CA4B36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Munchak et al. 2019 Land Surface Emissivity Retrieval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264065-24E2-134F-AF5B-47CDE0A57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4239" y="2060575"/>
            <a:ext cx="4396339" cy="4195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Optimal Estimation Retrieval for GPM GMI (could extend)</a:t>
            </a:r>
          </a:p>
          <a:p>
            <a:pPr lvl="1"/>
            <a:r>
              <a:rPr lang="en-US" dirty="0"/>
              <a:t>Paper currently in revision</a:t>
            </a:r>
          </a:p>
          <a:p>
            <a:pPr lvl="1"/>
            <a:r>
              <a:rPr lang="en-US" dirty="0"/>
              <a:t>Anticipated to be part of Combined retrieval product in Version 7</a:t>
            </a:r>
          </a:p>
          <a:p>
            <a:pPr lvl="1"/>
            <a:r>
              <a:rPr lang="en-US" dirty="0"/>
              <a:t>MERRA-2 first guess, error covariance constructed from radiosonde</a:t>
            </a:r>
          </a:p>
          <a:p>
            <a:pPr lvl="1"/>
            <a:r>
              <a:rPr lang="en-US" dirty="0"/>
              <a:t>Retrieve emissivity vector, water vapor</a:t>
            </a:r>
          </a:p>
          <a:p>
            <a:pPr lvl="1"/>
            <a:r>
              <a:rPr lang="en-US" dirty="0"/>
              <a:t>Output includes measure of convergence (Normalized Error)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3896F3-21F7-A342-8621-85CA7D9B76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231" y="2617497"/>
            <a:ext cx="5614456" cy="3081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8AAB8E-5EA9-1C4E-899D-40F0458734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0194" y="2762106"/>
            <a:ext cx="1151807" cy="27927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5A2827-2647-4F4C-BDF1-5E1EC814FC11}"/>
              </a:ext>
            </a:extLst>
          </p:cNvPr>
          <p:cNvSpPr txBox="1"/>
          <p:nvPr/>
        </p:nvSpPr>
        <p:spPr>
          <a:xfrm>
            <a:off x="6438901" y="2060576"/>
            <a:ext cx="392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Information Content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ED6C4C-8375-1448-B205-8C20599F6D3A}"/>
              </a:ext>
            </a:extLst>
          </p:cNvPr>
          <p:cNvSpPr txBox="1"/>
          <p:nvPr/>
        </p:nvSpPr>
        <p:spPr>
          <a:xfrm>
            <a:off x="6972301" y="5771952"/>
            <a:ext cx="339090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Mean posterior emissivity error (square root of diagonal elements of </a:t>
            </a:r>
            <a:r>
              <a:rPr lang="en-US" sz="1067" dirty="0" err="1"/>
              <a:t>Sx</a:t>
            </a:r>
            <a:r>
              <a:rPr lang="en-US" sz="1067" dirty="0"/>
              <a:t>) Munchak et al. 2020 (In revision) </a:t>
            </a:r>
          </a:p>
        </p:txBody>
      </p:sp>
    </p:spTree>
    <p:extLst>
      <p:ext uri="{BB962C8B-B14F-4D97-AF65-F5344CB8AC3E}">
        <p14:creationId xmlns:p14="http://schemas.microsoft.com/office/powerpoint/2010/main" val="41912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716B9-131F-5343-9A1C-61AE9224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64" y="99149"/>
            <a:ext cx="9404723" cy="1400531"/>
          </a:xfrm>
        </p:spPr>
        <p:txBody>
          <a:bodyPr>
            <a:normAutofit/>
          </a:bodyPr>
          <a:lstStyle/>
          <a:p>
            <a:r>
              <a:rPr lang="en-US" sz="3733" dirty="0"/>
              <a:t>Precipitation Screening by Normalized Cost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885A7-2D82-B343-885A-A37DCC7C48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88" r="7853"/>
          <a:stretch/>
        </p:blipFill>
        <p:spPr>
          <a:xfrm>
            <a:off x="1524000" y="1328738"/>
            <a:ext cx="8682323" cy="5529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36E76D-D2FD-9C4A-8129-B3E941715AC9}"/>
              </a:ext>
            </a:extLst>
          </p:cNvPr>
          <p:cNvSpPr txBox="1"/>
          <p:nvPr/>
        </p:nvSpPr>
        <p:spPr>
          <a:xfrm>
            <a:off x="10352691" y="5257561"/>
            <a:ext cx="1926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Munchak et al. 2020 (In Revision)</a:t>
            </a:r>
          </a:p>
        </p:txBody>
      </p:sp>
    </p:spTree>
    <p:extLst>
      <p:ext uri="{BB962C8B-B14F-4D97-AF65-F5344CB8AC3E}">
        <p14:creationId xmlns:p14="http://schemas.microsoft.com/office/powerpoint/2010/main" val="317667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4545-4D9F-AE44-9601-8C985253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“Hybrid” Retrieval with Dynamic Surface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D7F30-81CB-E646-A323-BB2383578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Pass: OE output from Munchak et al. scheme</a:t>
            </a:r>
          </a:p>
          <a:p>
            <a:pPr lvl="1"/>
            <a:r>
              <a:rPr lang="en-US" dirty="0"/>
              <a:t>Use retrieved emissivity to determine snow cover</a:t>
            </a:r>
          </a:p>
          <a:p>
            <a:pPr lvl="1"/>
            <a:r>
              <a:rPr lang="en-US" dirty="0" err="1"/>
              <a:t>Precip</a:t>
            </a:r>
            <a:r>
              <a:rPr lang="en-US" dirty="0"/>
              <a:t>-free areas use retrieved values</a:t>
            </a:r>
          </a:p>
          <a:p>
            <a:r>
              <a:rPr lang="en-US" dirty="0"/>
              <a:t>Bayesian Retrieval where Indicated by Normalized Error Parameter</a:t>
            </a:r>
          </a:p>
          <a:p>
            <a:pPr lvl="1"/>
            <a:r>
              <a:rPr lang="en-US" dirty="0"/>
              <a:t>Test several cutoff values</a:t>
            </a:r>
          </a:p>
          <a:p>
            <a:pPr lvl="1"/>
            <a:r>
              <a:rPr lang="en-US" dirty="0"/>
              <a:t>Use GPROF database, organized/constrained with </a:t>
            </a:r>
            <a:r>
              <a:rPr lang="en-US" b="1" dirty="0"/>
              <a:t>retrieved</a:t>
            </a:r>
            <a:r>
              <a:rPr lang="en-US" dirty="0"/>
              <a:t> parameters</a:t>
            </a:r>
          </a:p>
          <a:p>
            <a:pPr lvl="1"/>
            <a:r>
              <a:rPr lang="en-US" dirty="0"/>
              <a:t>Use recent precipitation-free retrieved emissivity climatology at 19 GHz as retrieval constraint (+search below)</a:t>
            </a:r>
          </a:p>
          <a:p>
            <a:pPr lvl="1"/>
            <a:r>
              <a:rPr lang="en-US" dirty="0"/>
              <a:t>Use retrieved TPW where error parameter shows convergence, interpolate and constrain retrieval in areas (+search above)</a:t>
            </a:r>
          </a:p>
        </p:txBody>
      </p:sp>
    </p:spTree>
    <p:extLst>
      <p:ext uri="{BB962C8B-B14F-4D97-AF65-F5344CB8AC3E}">
        <p14:creationId xmlns:p14="http://schemas.microsoft.com/office/powerpoint/2010/main" val="382894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09632F-2219-8642-8714-0EF18BC79F5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2" b="19676"/>
          <a:stretch/>
        </p:blipFill>
        <p:spPr bwMode="auto">
          <a:xfrm>
            <a:off x="4615255" y="1969019"/>
            <a:ext cx="2821020" cy="239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D17AF1-ED06-6F48-81B3-8DBE30DA81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" y="188453"/>
            <a:ext cx="4461754" cy="6481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7176E5-018D-CC44-A6BB-6EBFDF6A690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40" y="188453"/>
            <a:ext cx="4757867" cy="663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2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AD9F-E2E2-6146-9F99-EB06D242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Retrieval Example: September 8, 2015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2A3C4-D916-EF46-99A8-0D9679AD68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85" y="2273617"/>
            <a:ext cx="5321905" cy="424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F3D062-DA11-934C-87C9-F1370BC2CA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26" b="8417"/>
          <a:stretch/>
        </p:blipFill>
        <p:spPr>
          <a:xfrm>
            <a:off x="7418450" y="1272241"/>
            <a:ext cx="2477489" cy="2886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517EC5-E7C8-054D-95FB-86F1DAA0C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7" t="2379" r="11754" b="66021"/>
          <a:stretch/>
        </p:blipFill>
        <p:spPr>
          <a:xfrm>
            <a:off x="5790045" y="4032714"/>
            <a:ext cx="5734300" cy="281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5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3A0C20-A0C0-054B-A7B3-71110EF415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523" y="-1"/>
            <a:ext cx="5166685" cy="6653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477BD8-8F40-A141-964A-DA9AEF6575A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35"/>
          <a:stretch/>
        </p:blipFill>
        <p:spPr bwMode="auto">
          <a:xfrm>
            <a:off x="5660021" y="-1"/>
            <a:ext cx="5955330" cy="3175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E5748-81D2-7644-88FD-CDDF67AF4DA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7" r="48718"/>
          <a:stretch/>
        </p:blipFill>
        <p:spPr bwMode="auto">
          <a:xfrm>
            <a:off x="6651091" y="3064475"/>
            <a:ext cx="4072043" cy="3540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2297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5576C-BFDE-DB41-A2F7-8CB85892DF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6"/>
          <a:stretch/>
        </p:blipFill>
        <p:spPr>
          <a:xfrm>
            <a:off x="0" y="137194"/>
            <a:ext cx="1257570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BAD3AE-E969-7141-A037-CDCB7BCBFBA2}"/>
              </a:ext>
            </a:extLst>
          </p:cNvPr>
          <p:cNvSpPr txBox="1"/>
          <p:nvPr/>
        </p:nvSpPr>
        <p:spPr>
          <a:xfrm>
            <a:off x="791185" y="6327235"/>
            <a:ext cx="56679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  Snow-free surfaces</a:t>
            </a:r>
          </a:p>
        </p:txBody>
      </p:sp>
    </p:spTree>
    <p:extLst>
      <p:ext uri="{BB962C8B-B14F-4D97-AF65-F5344CB8AC3E}">
        <p14:creationId xmlns:p14="http://schemas.microsoft.com/office/powerpoint/2010/main" val="1010615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560</Words>
  <Application>Microsoft Macintosh PowerPoint</Application>
  <PresentationFormat>Widescreen</PresentationFormat>
  <Paragraphs>54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 Applications of Dynamic Land Surface Information for Passive Microwave Precipitation Retrieval </vt:lpstr>
      <vt:lpstr>Bayesian (GPROF-type) vs. 1DVAR (MiRS-type) </vt:lpstr>
      <vt:lpstr>Munchak et al. 2019 Land Surface Emissivity Retrieval</vt:lpstr>
      <vt:lpstr>Precipitation Screening by Normalized Cost Function</vt:lpstr>
      <vt:lpstr>“Hybrid” Retrieval with Dynamic Surface Constraints</vt:lpstr>
      <vt:lpstr>PowerPoint Presentation</vt:lpstr>
      <vt:lpstr>Retrieval Example: September 8, 2015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Applications of Dynamic Land Surface Information for Passive Microwave Precipitation Retrieval </dc:title>
  <dc:creator>Ringerud, Sarah E. (GSFC-612.0)[UNIVERSITY OF MARYLAND]</dc:creator>
  <cp:lastModifiedBy>Ringerud, Sarah E. (GSFC-612.0)[UNIVERSITY OF MARYLAND]</cp:lastModifiedBy>
  <cp:revision>5</cp:revision>
  <dcterms:created xsi:type="dcterms:W3CDTF">2020-01-28T16:04:53Z</dcterms:created>
  <dcterms:modified xsi:type="dcterms:W3CDTF">2020-01-28T18:33:38Z</dcterms:modified>
</cp:coreProperties>
</file>