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9" r:id="rId2"/>
    <p:sldId id="303" r:id="rId3"/>
    <p:sldId id="282" r:id="rId4"/>
    <p:sldId id="256" r:id="rId5"/>
    <p:sldId id="279" r:id="rId6"/>
    <p:sldId id="301" r:id="rId7"/>
    <p:sldId id="263" r:id="rId8"/>
    <p:sldId id="262" r:id="rId9"/>
    <p:sldId id="297" r:id="rId10"/>
    <p:sldId id="298" r:id="rId11"/>
    <p:sldId id="299" r:id="rId12"/>
    <p:sldId id="261" r:id="rId13"/>
    <p:sldId id="295" r:id="rId14"/>
    <p:sldId id="296" r:id="rId15"/>
    <p:sldId id="304" r:id="rId16"/>
    <p:sldId id="280"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4665"/>
  </p:normalViewPr>
  <p:slideViewPr>
    <p:cSldViewPr snapToGrid="0" snapToObjects="1">
      <p:cViewPr varScale="1">
        <p:scale>
          <a:sx n="90" d="100"/>
          <a:sy n="90" d="100"/>
        </p:scale>
        <p:origin x="232"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76B89-9BAB-A84D-8FF2-D0E3356FDED0}" type="datetimeFigureOut">
              <a:rPr lang="en-US" smtClean="0"/>
              <a:t>6/28/20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95BBD-8216-434C-9216-D4FF628AE483}" type="slidenum">
              <a:rPr lang="en-US" smtClean="0"/>
              <a:t>‹#›</a:t>
            </a:fld>
            <a:endParaRPr lang="en-US"/>
          </a:p>
        </p:txBody>
      </p:sp>
    </p:spTree>
    <p:extLst>
      <p:ext uri="{BB962C8B-B14F-4D97-AF65-F5344CB8AC3E}">
        <p14:creationId xmlns:p14="http://schemas.microsoft.com/office/powerpoint/2010/main" val="410034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2016 - 2018</a:t>
            </a:r>
          </a:p>
          <a:p>
            <a:pPr marL="171450" indent="-171450">
              <a:buFont typeface="Arial" panose="020B0604020202020204" pitchFamily="34" charset="0"/>
              <a:buChar char="•"/>
            </a:pPr>
            <a:r>
              <a:rPr lang="en-US" dirty="0"/>
              <a:t>IMERG &lt;</a:t>
            </a:r>
            <a:r>
              <a:rPr lang="en-US" i="1" dirty="0"/>
              <a:t>Early/Late/Final&gt; </a:t>
            </a:r>
            <a:r>
              <a:rPr lang="en-US" dirty="0"/>
              <a:t>V06B </a:t>
            </a:r>
          </a:p>
          <a:p>
            <a:pPr marL="171450" indent="-171450">
              <a:buFont typeface="Arial" panose="020B0604020202020204" pitchFamily="34" charset="0"/>
              <a:buChar char="•"/>
            </a:pPr>
            <a:r>
              <a:rPr lang="en-US" dirty="0"/>
              <a:t>SMAP Level 3 at 9km</a:t>
            </a:r>
          </a:p>
          <a:p>
            <a:pPr marL="628650" lvl="1" indent="-171450">
              <a:buFont typeface="Arial" panose="020B0604020202020204" pitchFamily="34" charset="0"/>
              <a:buChar char="•"/>
            </a:pPr>
            <a:r>
              <a:rPr lang="en-US" dirty="0"/>
              <a:t>Screened out overpass intervals longer than 5 days</a:t>
            </a:r>
          </a:p>
          <a:p>
            <a:pPr marL="628650" lvl="1" indent="-171450">
              <a:buFont typeface="Arial" panose="020B0604020202020204" pitchFamily="34" charset="0"/>
              <a:buChar char="•"/>
            </a:pPr>
            <a:r>
              <a:rPr lang="en-US" dirty="0"/>
              <a:t>Screened out intervals when VSM was at saturation for both overpasses</a:t>
            </a:r>
          </a:p>
          <a:p>
            <a:endParaRPr lang="en-US" dirty="0"/>
          </a:p>
          <a:p>
            <a:r>
              <a:rPr lang="en-US" dirty="0"/>
              <a:t>Schematic shows the four quadrants of contingency table.  Hopefully highlight the false alarm, where precipitation can occur but VSM decreases.  This could be due to ET from the soil between overpasses, an element of uncertainty to address.</a:t>
            </a:r>
          </a:p>
        </p:txBody>
      </p:sp>
      <p:sp>
        <p:nvSpPr>
          <p:cNvPr id="4" name="Slide Number Placeholder 3"/>
          <p:cNvSpPr>
            <a:spLocks noGrp="1"/>
          </p:cNvSpPr>
          <p:nvPr>
            <p:ph type="sldNum" sz="quarter" idx="5"/>
          </p:nvPr>
        </p:nvSpPr>
        <p:spPr/>
        <p:txBody>
          <a:bodyPr/>
          <a:lstStyle/>
          <a:p>
            <a:fld id="{EBD45E67-0668-1740-9220-98B0178C81C7}" type="slidenum">
              <a:rPr lang="en-US" smtClean="0"/>
              <a:t>4</a:t>
            </a:fld>
            <a:endParaRPr lang="en-US"/>
          </a:p>
        </p:txBody>
      </p:sp>
    </p:spTree>
    <p:extLst>
      <p:ext uri="{BB962C8B-B14F-4D97-AF65-F5344CB8AC3E}">
        <p14:creationId xmlns:p14="http://schemas.microsoft.com/office/powerpoint/2010/main" val="2158662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436E-C53D-D645-B4C7-6D69918584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22F6D5-2433-304C-99D1-DB4D2F4660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62D369-0E7B-0649-9420-19A7D6ADE8E2}"/>
              </a:ext>
            </a:extLst>
          </p:cNvPr>
          <p:cNvSpPr>
            <a:spLocks noGrp="1"/>
          </p:cNvSpPr>
          <p:nvPr>
            <p:ph type="dt" sz="half" idx="10"/>
          </p:nvPr>
        </p:nvSpPr>
        <p:spPr/>
        <p:txBody>
          <a:bodyPr/>
          <a:lstStyle/>
          <a:p>
            <a:fld id="{F102E96E-15BF-1A40-AE87-CFB516D01CD4}" type="datetimeFigureOut">
              <a:rPr lang="en-US" smtClean="0"/>
              <a:t>6/28/20</a:t>
            </a:fld>
            <a:endParaRPr lang="en-US"/>
          </a:p>
        </p:txBody>
      </p:sp>
      <p:sp>
        <p:nvSpPr>
          <p:cNvPr id="5" name="Footer Placeholder 4">
            <a:extLst>
              <a:ext uri="{FF2B5EF4-FFF2-40B4-BE49-F238E27FC236}">
                <a16:creationId xmlns:a16="http://schemas.microsoft.com/office/drawing/2014/main" id="{405A8434-0FBC-1645-8348-C0EA6C3B7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0978C-8514-624D-A07A-40F7B7DFD018}"/>
              </a:ext>
            </a:extLst>
          </p:cNvPr>
          <p:cNvSpPr>
            <a:spLocks noGrp="1"/>
          </p:cNvSpPr>
          <p:nvPr>
            <p:ph type="sldNum" sz="quarter" idx="12"/>
          </p:nvPr>
        </p:nvSpPr>
        <p:spPr/>
        <p:txBody>
          <a:bodyPr/>
          <a:lstStyle/>
          <a:p>
            <a:fld id="{FF83EDB2-D4AD-174C-8BA9-A9899E1B66E3}" type="slidenum">
              <a:rPr lang="en-US" smtClean="0"/>
              <a:t>‹#›</a:t>
            </a:fld>
            <a:endParaRPr lang="en-US"/>
          </a:p>
        </p:txBody>
      </p:sp>
    </p:spTree>
    <p:extLst>
      <p:ext uri="{BB962C8B-B14F-4D97-AF65-F5344CB8AC3E}">
        <p14:creationId xmlns:p14="http://schemas.microsoft.com/office/powerpoint/2010/main" val="51694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DB00-1DB3-8843-B045-31F81F2151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960454-F060-A042-9F72-4CD35D8D3F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343AC-A379-0A4E-AC38-05392F8082B3}"/>
              </a:ext>
            </a:extLst>
          </p:cNvPr>
          <p:cNvSpPr>
            <a:spLocks noGrp="1"/>
          </p:cNvSpPr>
          <p:nvPr>
            <p:ph type="dt" sz="half" idx="10"/>
          </p:nvPr>
        </p:nvSpPr>
        <p:spPr/>
        <p:txBody>
          <a:bodyPr/>
          <a:lstStyle/>
          <a:p>
            <a:fld id="{F102E96E-15BF-1A40-AE87-CFB516D01CD4}" type="datetimeFigureOut">
              <a:rPr lang="en-US" smtClean="0"/>
              <a:t>6/28/20</a:t>
            </a:fld>
            <a:endParaRPr lang="en-US"/>
          </a:p>
        </p:txBody>
      </p:sp>
      <p:sp>
        <p:nvSpPr>
          <p:cNvPr id="5" name="Footer Placeholder 4">
            <a:extLst>
              <a:ext uri="{FF2B5EF4-FFF2-40B4-BE49-F238E27FC236}">
                <a16:creationId xmlns:a16="http://schemas.microsoft.com/office/drawing/2014/main" id="{3E45CD47-E154-3C44-833C-DA1E6DB6C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23731-769C-814C-B811-36C20BD79B4B}"/>
              </a:ext>
            </a:extLst>
          </p:cNvPr>
          <p:cNvSpPr>
            <a:spLocks noGrp="1"/>
          </p:cNvSpPr>
          <p:nvPr>
            <p:ph type="sldNum" sz="quarter" idx="12"/>
          </p:nvPr>
        </p:nvSpPr>
        <p:spPr/>
        <p:txBody>
          <a:bodyPr/>
          <a:lstStyle/>
          <a:p>
            <a:fld id="{FF83EDB2-D4AD-174C-8BA9-A9899E1B66E3}" type="slidenum">
              <a:rPr lang="en-US" smtClean="0"/>
              <a:t>‹#›</a:t>
            </a:fld>
            <a:endParaRPr lang="en-US"/>
          </a:p>
        </p:txBody>
      </p:sp>
    </p:spTree>
    <p:extLst>
      <p:ext uri="{BB962C8B-B14F-4D97-AF65-F5344CB8AC3E}">
        <p14:creationId xmlns:p14="http://schemas.microsoft.com/office/powerpoint/2010/main" val="105943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42144-2058-E04E-B239-F8F85F9A9B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D6B5BF-4C4F-5E48-B345-E02C68EF20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7942F-498C-4D47-AE15-2A2E4C4D94EE}"/>
              </a:ext>
            </a:extLst>
          </p:cNvPr>
          <p:cNvSpPr>
            <a:spLocks noGrp="1"/>
          </p:cNvSpPr>
          <p:nvPr>
            <p:ph type="dt" sz="half" idx="10"/>
          </p:nvPr>
        </p:nvSpPr>
        <p:spPr/>
        <p:txBody>
          <a:bodyPr/>
          <a:lstStyle/>
          <a:p>
            <a:fld id="{F102E96E-15BF-1A40-AE87-CFB516D01CD4}" type="datetimeFigureOut">
              <a:rPr lang="en-US" smtClean="0"/>
              <a:t>6/28/20</a:t>
            </a:fld>
            <a:endParaRPr lang="en-US"/>
          </a:p>
        </p:txBody>
      </p:sp>
      <p:sp>
        <p:nvSpPr>
          <p:cNvPr id="5" name="Footer Placeholder 4">
            <a:extLst>
              <a:ext uri="{FF2B5EF4-FFF2-40B4-BE49-F238E27FC236}">
                <a16:creationId xmlns:a16="http://schemas.microsoft.com/office/drawing/2014/main" id="{DD841C20-64CD-2A4F-8D87-DC7D345D7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42D31-894C-EB4D-8C4B-238EE393D8FB}"/>
              </a:ext>
            </a:extLst>
          </p:cNvPr>
          <p:cNvSpPr>
            <a:spLocks noGrp="1"/>
          </p:cNvSpPr>
          <p:nvPr>
            <p:ph type="sldNum" sz="quarter" idx="12"/>
          </p:nvPr>
        </p:nvSpPr>
        <p:spPr/>
        <p:txBody>
          <a:bodyPr/>
          <a:lstStyle/>
          <a:p>
            <a:fld id="{FF83EDB2-D4AD-174C-8BA9-A9899E1B66E3}" type="slidenum">
              <a:rPr lang="en-US" smtClean="0"/>
              <a:t>‹#›</a:t>
            </a:fld>
            <a:endParaRPr lang="en-US"/>
          </a:p>
        </p:txBody>
      </p:sp>
    </p:spTree>
    <p:extLst>
      <p:ext uri="{BB962C8B-B14F-4D97-AF65-F5344CB8AC3E}">
        <p14:creationId xmlns:p14="http://schemas.microsoft.com/office/powerpoint/2010/main" val="46105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F673-D543-9A4E-85D8-2D7865648B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A67F6A-3C24-3649-BDFB-B1EA33CA57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BEAB3-FC7D-2643-A56E-5BCC069B7AB0}"/>
              </a:ext>
            </a:extLst>
          </p:cNvPr>
          <p:cNvSpPr>
            <a:spLocks noGrp="1"/>
          </p:cNvSpPr>
          <p:nvPr>
            <p:ph type="dt" sz="half" idx="10"/>
          </p:nvPr>
        </p:nvSpPr>
        <p:spPr/>
        <p:txBody>
          <a:bodyPr/>
          <a:lstStyle/>
          <a:p>
            <a:fld id="{F102E96E-15BF-1A40-AE87-CFB516D01CD4}" type="datetimeFigureOut">
              <a:rPr lang="en-US" smtClean="0"/>
              <a:t>6/28/20</a:t>
            </a:fld>
            <a:endParaRPr lang="en-US"/>
          </a:p>
        </p:txBody>
      </p:sp>
      <p:sp>
        <p:nvSpPr>
          <p:cNvPr id="5" name="Footer Placeholder 4">
            <a:extLst>
              <a:ext uri="{FF2B5EF4-FFF2-40B4-BE49-F238E27FC236}">
                <a16:creationId xmlns:a16="http://schemas.microsoft.com/office/drawing/2014/main" id="{205656DD-BCEC-234B-A2E1-13BA15A05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3AC73-36B3-594D-A6A4-E5F4F56CDABA}"/>
              </a:ext>
            </a:extLst>
          </p:cNvPr>
          <p:cNvSpPr>
            <a:spLocks noGrp="1"/>
          </p:cNvSpPr>
          <p:nvPr>
            <p:ph type="sldNum" sz="quarter" idx="12"/>
          </p:nvPr>
        </p:nvSpPr>
        <p:spPr/>
        <p:txBody>
          <a:bodyPr/>
          <a:lstStyle/>
          <a:p>
            <a:fld id="{FF83EDB2-D4AD-174C-8BA9-A9899E1B66E3}" type="slidenum">
              <a:rPr lang="en-US" smtClean="0"/>
              <a:t>‹#›</a:t>
            </a:fld>
            <a:endParaRPr lang="en-US"/>
          </a:p>
        </p:txBody>
      </p:sp>
    </p:spTree>
    <p:extLst>
      <p:ext uri="{BB962C8B-B14F-4D97-AF65-F5344CB8AC3E}">
        <p14:creationId xmlns:p14="http://schemas.microsoft.com/office/powerpoint/2010/main" val="178065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88317-A9BC-2D4B-A5BE-8411834E7A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60F1FC-F1B8-9840-98E3-CD4737797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031EFF-455C-604C-9786-1C5332651FAD}"/>
              </a:ext>
            </a:extLst>
          </p:cNvPr>
          <p:cNvSpPr>
            <a:spLocks noGrp="1"/>
          </p:cNvSpPr>
          <p:nvPr>
            <p:ph type="dt" sz="half" idx="10"/>
          </p:nvPr>
        </p:nvSpPr>
        <p:spPr/>
        <p:txBody>
          <a:bodyPr/>
          <a:lstStyle/>
          <a:p>
            <a:fld id="{F102E96E-15BF-1A40-AE87-CFB516D01CD4}" type="datetimeFigureOut">
              <a:rPr lang="en-US" smtClean="0"/>
              <a:t>6/28/20</a:t>
            </a:fld>
            <a:endParaRPr lang="en-US"/>
          </a:p>
        </p:txBody>
      </p:sp>
      <p:sp>
        <p:nvSpPr>
          <p:cNvPr id="5" name="Footer Placeholder 4">
            <a:extLst>
              <a:ext uri="{FF2B5EF4-FFF2-40B4-BE49-F238E27FC236}">
                <a16:creationId xmlns:a16="http://schemas.microsoft.com/office/drawing/2014/main" id="{367695B7-C513-464B-8C30-3A37C34F9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5E094-7A51-8949-936C-082C214F5810}"/>
              </a:ext>
            </a:extLst>
          </p:cNvPr>
          <p:cNvSpPr>
            <a:spLocks noGrp="1"/>
          </p:cNvSpPr>
          <p:nvPr>
            <p:ph type="sldNum" sz="quarter" idx="12"/>
          </p:nvPr>
        </p:nvSpPr>
        <p:spPr/>
        <p:txBody>
          <a:bodyPr/>
          <a:lstStyle/>
          <a:p>
            <a:fld id="{FF83EDB2-D4AD-174C-8BA9-A9899E1B66E3}" type="slidenum">
              <a:rPr lang="en-US" smtClean="0"/>
              <a:t>‹#›</a:t>
            </a:fld>
            <a:endParaRPr lang="en-US"/>
          </a:p>
        </p:txBody>
      </p:sp>
    </p:spTree>
    <p:extLst>
      <p:ext uri="{BB962C8B-B14F-4D97-AF65-F5344CB8AC3E}">
        <p14:creationId xmlns:p14="http://schemas.microsoft.com/office/powerpoint/2010/main" val="197512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33EC-4221-6545-99B9-A49BC27FA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7690D-64A9-5142-9A13-F7763764EA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6F681A-C1D9-9A48-ADDA-5A42B8F190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227734-EC52-9F48-B69D-0627D0AFEFC5}"/>
              </a:ext>
            </a:extLst>
          </p:cNvPr>
          <p:cNvSpPr>
            <a:spLocks noGrp="1"/>
          </p:cNvSpPr>
          <p:nvPr>
            <p:ph type="dt" sz="half" idx="10"/>
          </p:nvPr>
        </p:nvSpPr>
        <p:spPr/>
        <p:txBody>
          <a:bodyPr/>
          <a:lstStyle/>
          <a:p>
            <a:fld id="{F102E96E-15BF-1A40-AE87-CFB516D01CD4}" type="datetimeFigureOut">
              <a:rPr lang="en-US" smtClean="0"/>
              <a:t>6/28/20</a:t>
            </a:fld>
            <a:endParaRPr lang="en-US"/>
          </a:p>
        </p:txBody>
      </p:sp>
      <p:sp>
        <p:nvSpPr>
          <p:cNvPr id="6" name="Footer Placeholder 5">
            <a:extLst>
              <a:ext uri="{FF2B5EF4-FFF2-40B4-BE49-F238E27FC236}">
                <a16:creationId xmlns:a16="http://schemas.microsoft.com/office/drawing/2014/main" id="{32E94F36-1F99-6E4B-A33B-B9A9AA08B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AA1F9E-176C-FB4A-B35A-D03065F89A12}"/>
              </a:ext>
            </a:extLst>
          </p:cNvPr>
          <p:cNvSpPr>
            <a:spLocks noGrp="1"/>
          </p:cNvSpPr>
          <p:nvPr>
            <p:ph type="sldNum" sz="quarter" idx="12"/>
          </p:nvPr>
        </p:nvSpPr>
        <p:spPr/>
        <p:txBody>
          <a:bodyPr/>
          <a:lstStyle/>
          <a:p>
            <a:fld id="{FF83EDB2-D4AD-174C-8BA9-A9899E1B66E3}" type="slidenum">
              <a:rPr lang="en-US" smtClean="0"/>
              <a:t>‹#›</a:t>
            </a:fld>
            <a:endParaRPr lang="en-US"/>
          </a:p>
        </p:txBody>
      </p:sp>
    </p:spTree>
    <p:extLst>
      <p:ext uri="{BB962C8B-B14F-4D97-AF65-F5344CB8AC3E}">
        <p14:creationId xmlns:p14="http://schemas.microsoft.com/office/powerpoint/2010/main" val="163528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F2C5-36B9-164D-9E9A-B802E0CBEC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700928-9727-6B4B-8E60-FFE1BCA33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6D8A03-7D32-5A4D-A1D7-CE4DEBF68E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15B6F1-C43C-5D4A-BC6B-C148F4CA6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B906EA-1744-864C-9121-8762C999A2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CD5BE9-3A97-1B4B-B443-FD6619B37B55}"/>
              </a:ext>
            </a:extLst>
          </p:cNvPr>
          <p:cNvSpPr>
            <a:spLocks noGrp="1"/>
          </p:cNvSpPr>
          <p:nvPr>
            <p:ph type="dt" sz="half" idx="10"/>
          </p:nvPr>
        </p:nvSpPr>
        <p:spPr/>
        <p:txBody>
          <a:bodyPr/>
          <a:lstStyle/>
          <a:p>
            <a:fld id="{F102E96E-15BF-1A40-AE87-CFB516D01CD4}" type="datetimeFigureOut">
              <a:rPr lang="en-US" smtClean="0"/>
              <a:t>6/28/20</a:t>
            </a:fld>
            <a:endParaRPr lang="en-US"/>
          </a:p>
        </p:txBody>
      </p:sp>
      <p:sp>
        <p:nvSpPr>
          <p:cNvPr id="8" name="Footer Placeholder 7">
            <a:extLst>
              <a:ext uri="{FF2B5EF4-FFF2-40B4-BE49-F238E27FC236}">
                <a16:creationId xmlns:a16="http://schemas.microsoft.com/office/drawing/2014/main" id="{8C5C545A-6117-0643-80CD-68BB9FC56B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097D8D-381F-BB4E-9409-DC9B0B857A2C}"/>
              </a:ext>
            </a:extLst>
          </p:cNvPr>
          <p:cNvSpPr>
            <a:spLocks noGrp="1"/>
          </p:cNvSpPr>
          <p:nvPr>
            <p:ph type="sldNum" sz="quarter" idx="12"/>
          </p:nvPr>
        </p:nvSpPr>
        <p:spPr/>
        <p:txBody>
          <a:bodyPr/>
          <a:lstStyle/>
          <a:p>
            <a:fld id="{FF83EDB2-D4AD-174C-8BA9-A9899E1B66E3}" type="slidenum">
              <a:rPr lang="en-US" smtClean="0"/>
              <a:t>‹#›</a:t>
            </a:fld>
            <a:endParaRPr lang="en-US"/>
          </a:p>
        </p:txBody>
      </p:sp>
    </p:spTree>
    <p:extLst>
      <p:ext uri="{BB962C8B-B14F-4D97-AF65-F5344CB8AC3E}">
        <p14:creationId xmlns:p14="http://schemas.microsoft.com/office/powerpoint/2010/main" val="383503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52B5-863C-FE4D-9A76-BB754797A4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7A3E5D-E02A-744A-B5FB-E31C1B151210}"/>
              </a:ext>
            </a:extLst>
          </p:cNvPr>
          <p:cNvSpPr>
            <a:spLocks noGrp="1"/>
          </p:cNvSpPr>
          <p:nvPr>
            <p:ph type="dt" sz="half" idx="10"/>
          </p:nvPr>
        </p:nvSpPr>
        <p:spPr/>
        <p:txBody>
          <a:bodyPr/>
          <a:lstStyle/>
          <a:p>
            <a:fld id="{F102E96E-15BF-1A40-AE87-CFB516D01CD4}" type="datetimeFigureOut">
              <a:rPr lang="en-US" smtClean="0"/>
              <a:t>6/28/20</a:t>
            </a:fld>
            <a:endParaRPr lang="en-US"/>
          </a:p>
        </p:txBody>
      </p:sp>
      <p:sp>
        <p:nvSpPr>
          <p:cNvPr id="4" name="Footer Placeholder 3">
            <a:extLst>
              <a:ext uri="{FF2B5EF4-FFF2-40B4-BE49-F238E27FC236}">
                <a16:creationId xmlns:a16="http://schemas.microsoft.com/office/drawing/2014/main" id="{D4D8ECDC-D068-444E-80E3-8E8C8FFBD5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2E0DC3-A1BB-5549-8F1B-5FADD009751A}"/>
              </a:ext>
            </a:extLst>
          </p:cNvPr>
          <p:cNvSpPr>
            <a:spLocks noGrp="1"/>
          </p:cNvSpPr>
          <p:nvPr>
            <p:ph type="sldNum" sz="quarter" idx="12"/>
          </p:nvPr>
        </p:nvSpPr>
        <p:spPr/>
        <p:txBody>
          <a:bodyPr/>
          <a:lstStyle/>
          <a:p>
            <a:fld id="{FF83EDB2-D4AD-174C-8BA9-A9899E1B66E3}" type="slidenum">
              <a:rPr lang="en-US" smtClean="0"/>
              <a:t>‹#›</a:t>
            </a:fld>
            <a:endParaRPr lang="en-US"/>
          </a:p>
        </p:txBody>
      </p:sp>
    </p:spTree>
    <p:extLst>
      <p:ext uri="{BB962C8B-B14F-4D97-AF65-F5344CB8AC3E}">
        <p14:creationId xmlns:p14="http://schemas.microsoft.com/office/powerpoint/2010/main" val="422717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3FB74-F86A-4240-B273-1AE018DC80AF}"/>
              </a:ext>
            </a:extLst>
          </p:cNvPr>
          <p:cNvSpPr>
            <a:spLocks noGrp="1"/>
          </p:cNvSpPr>
          <p:nvPr>
            <p:ph type="dt" sz="half" idx="10"/>
          </p:nvPr>
        </p:nvSpPr>
        <p:spPr/>
        <p:txBody>
          <a:bodyPr/>
          <a:lstStyle/>
          <a:p>
            <a:fld id="{F102E96E-15BF-1A40-AE87-CFB516D01CD4}" type="datetimeFigureOut">
              <a:rPr lang="en-US" smtClean="0"/>
              <a:t>6/28/20</a:t>
            </a:fld>
            <a:endParaRPr lang="en-US"/>
          </a:p>
        </p:txBody>
      </p:sp>
      <p:sp>
        <p:nvSpPr>
          <p:cNvPr id="3" name="Footer Placeholder 2">
            <a:extLst>
              <a:ext uri="{FF2B5EF4-FFF2-40B4-BE49-F238E27FC236}">
                <a16:creationId xmlns:a16="http://schemas.microsoft.com/office/drawing/2014/main" id="{BABC1009-F004-FF47-B43E-387C95C9F5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5E924-E4DA-634F-85D1-6E09959094BB}"/>
              </a:ext>
            </a:extLst>
          </p:cNvPr>
          <p:cNvSpPr>
            <a:spLocks noGrp="1"/>
          </p:cNvSpPr>
          <p:nvPr>
            <p:ph type="sldNum" sz="quarter" idx="12"/>
          </p:nvPr>
        </p:nvSpPr>
        <p:spPr/>
        <p:txBody>
          <a:bodyPr/>
          <a:lstStyle/>
          <a:p>
            <a:fld id="{FF83EDB2-D4AD-174C-8BA9-A9899E1B66E3}" type="slidenum">
              <a:rPr lang="en-US" smtClean="0"/>
              <a:t>‹#›</a:t>
            </a:fld>
            <a:endParaRPr lang="en-US"/>
          </a:p>
        </p:txBody>
      </p:sp>
    </p:spTree>
    <p:extLst>
      <p:ext uri="{BB962C8B-B14F-4D97-AF65-F5344CB8AC3E}">
        <p14:creationId xmlns:p14="http://schemas.microsoft.com/office/powerpoint/2010/main" val="9876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983F-121E-7D43-8069-ECB82826F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294C03-9F08-CC45-9854-0A7B291F2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078306-0ABE-2446-B94A-254A4390D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85353-DE83-7243-8891-CA72B32D85CB}"/>
              </a:ext>
            </a:extLst>
          </p:cNvPr>
          <p:cNvSpPr>
            <a:spLocks noGrp="1"/>
          </p:cNvSpPr>
          <p:nvPr>
            <p:ph type="dt" sz="half" idx="10"/>
          </p:nvPr>
        </p:nvSpPr>
        <p:spPr/>
        <p:txBody>
          <a:bodyPr/>
          <a:lstStyle/>
          <a:p>
            <a:fld id="{F102E96E-15BF-1A40-AE87-CFB516D01CD4}" type="datetimeFigureOut">
              <a:rPr lang="en-US" smtClean="0"/>
              <a:t>6/28/20</a:t>
            </a:fld>
            <a:endParaRPr lang="en-US"/>
          </a:p>
        </p:txBody>
      </p:sp>
      <p:sp>
        <p:nvSpPr>
          <p:cNvPr id="6" name="Footer Placeholder 5">
            <a:extLst>
              <a:ext uri="{FF2B5EF4-FFF2-40B4-BE49-F238E27FC236}">
                <a16:creationId xmlns:a16="http://schemas.microsoft.com/office/drawing/2014/main" id="{463EEC3F-2343-584D-8BC2-0FF29A4B1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2D98ED-EC92-DD46-88B0-836D535A5535}"/>
              </a:ext>
            </a:extLst>
          </p:cNvPr>
          <p:cNvSpPr>
            <a:spLocks noGrp="1"/>
          </p:cNvSpPr>
          <p:nvPr>
            <p:ph type="sldNum" sz="quarter" idx="12"/>
          </p:nvPr>
        </p:nvSpPr>
        <p:spPr/>
        <p:txBody>
          <a:bodyPr/>
          <a:lstStyle/>
          <a:p>
            <a:fld id="{FF83EDB2-D4AD-174C-8BA9-A9899E1B66E3}" type="slidenum">
              <a:rPr lang="en-US" smtClean="0"/>
              <a:t>‹#›</a:t>
            </a:fld>
            <a:endParaRPr lang="en-US"/>
          </a:p>
        </p:txBody>
      </p:sp>
    </p:spTree>
    <p:extLst>
      <p:ext uri="{BB962C8B-B14F-4D97-AF65-F5344CB8AC3E}">
        <p14:creationId xmlns:p14="http://schemas.microsoft.com/office/powerpoint/2010/main" val="220300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37B9-2F91-7849-9CEB-E4AB7D4AD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29862-A508-F443-9ED8-7E948212DA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ED76A4-2A7B-9444-9048-FB46FEEE6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3D6F4-CF77-664F-8779-F5731FB6C23C}"/>
              </a:ext>
            </a:extLst>
          </p:cNvPr>
          <p:cNvSpPr>
            <a:spLocks noGrp="1"/>
          </p:cNvSpPr>
          <p:nvPr>
            <p:ph type="dt" sz="half" idx="10"/>
          </p:nvPr>
        </p:nvSpPr>
        <p:spPr/>
        <p:txBody>
          <a:bodyPr/>
          <a:lstStyle/>
          <a:p>
            <a:fld id="{F102E96E-15BF-1A40-AE87-CFB516D01CD4}" type="datetimeFigureOut">
              <a:rPr lang="en-US" smtClean="0"/>
              <a:t>6/28/20</a:t>
            </a:fld>
            <a:endParaRPr lang="en-US"/>
          </a:p>
        </p:txBody>
      </p:sp>
      <p:sp>
        <p:nvSpPr>
          <p:cNvPr id="6" name="Footer Placeholder 5">
            <a:extLst>
              <a:ext uri="{FF2B5EF4-FFF2-40B4-BE49-F238E27FC236}">
                <a16:creationId xmlns:a16="http://schemas.microsoft.com/office/drawing/2014/main" id="{B023CC6C-3B47-DD4C-A024-19D88C613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B6E91F-6E6E-3642-BE18-D26CEE199F4D}"/>
              </a:ext>
            </a:extLst>
          </p:cNvPr>
          <p:cNvSpPr>
            <a:spLocks noGrp="1"/>
          </p:cNvSpPr>
          <p:nvPr>
            <p:ph type="sldNum" sz="quarter" idx="12"/>
          </p:nvPr>
        </p:nvSpPr>
        <p:spPr/>
        <p:txBody>
          <a:bodyPr/>
          <a:lstStyle/>
          <a:p>
            <a:fld id="{FF83EDB2-D4AD-174C-8BA9-A9899E1B66E3}" type="slidenum">
              <a:rPr lang="en-US" smtClean="0"/>
              <a:t>‹#›</a:t>
            </a:fld>
            <a:endParaRPr lang="en-US"/>
          </a:p>
        </p:txBody>
      </p:sp>
    </p:spTree>
    <p:extLst>
      <p:ext uri="{BB962C8B-B14F-4D97-AF65-F5344CB8AC3E}">
        <p14:creationId xmlns:p14="http://schemas.microsoft.com/office/powerpoint/2010/main" val="158695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288C09-3602-6345-8300-0BC04374B8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71F31D-5E3E-5947-81C5-FE448A1F06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989B0-A01C-5B4C-A6C0-0238AA1D43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2E96E-15BF-1A40-AE87-CFB516D01CD4}" type="datetimeFigureOut">
              <a:rPr lang="en-US" smtClean="0"/>
              <a:t>6/28/20</a:t>
            </a:fld>
            <a:endParaRPr lang="en-US"/>
          </a:p>
        </p:txBody>
      </p:sp>
      <p:sp>
        <p:nvSpPr>
          <p:cNvPr id="5" name="Footer Placeholder 4">
            <a:extLst>
              <a:ext uri="{FF2B5EF4-FFF2-40B4-BE49-F238E27FC236}">
                <a16:creationId xmlns:a16="http://schemas.microsoft.com/office/drawing/2014/main" id="{3CA2752D-6EBC-2849-8327-1820846417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16FD44-EA57-E449-B02A-188ECB61B2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3EDB2-D4AD-174C-8BA9-A9899E1B66E3}" type="slidenum">
              <a:rPr lang="en-US" smtClean="0"/>
              <a:t>‹#›</a:t>
            </a:fld>
            <a:endParaRPr lang="en-US"/>
          </a:p>
        </p:txBody>
      </p:sp>
    </p:spTree>
    <p:extLst>
      <p:ext uri="{BB962C8B-B14F-4D97-AF65-F5344CB8AC3E}">
        <p14:creationId xmlns:p14="http://schemas.microsoft.com/office/powerpoint/2010/main" val="3855812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3D89-8AA1-274B-8F45-44E86B0713AE}"/>
              </a:ext>
            </a:extLst>
          </p:cNvPr>
          <p:cNvSpPr>
            <a:spLocks noGrp="1"/>
          </p:cNvSpPr>
          <p:nvPr>
            <p:ph type="ctrTitle"/>
          </p:nvPr>
        </p:nvSpPr>
        <p:spPr/>
        <p:txBody>
          <a:bodyPr/>
          <a:lstStyle/>
          <a:p>
            <a:r>
              <a:rPr lang="en-US" b="1" u="sng" dirty="0"/>
              <a:t>IMERG Hydro-GV with SMAP</a:t>
            </a:r>
          </a:p>
        </p:txBody>
      </p:sp>
      <p:sp>
        <p:nvSpPr>
          <p:cNvPr id="3" name="Subtitle 2">
            <a:extLst>
              <a:ext uri="{FF2B5EF4-FFF2-40B4-BE49-F238E27FC236}">
                <a16:creationId xmlns:a16="http://schemas.microsoft.com/office/drawing/2014/main" id="{8FE5EEC9-98A0-6741-B383-8B6C63815579}"/>
              </a:ext>
            </a:extLst>
          </p:cNvPr>
          <p:cNvSpPr>
            <a:spLocks noGrp="1"/>
          </p:cNvSpPr>
          <p:nvPr>
            <p:ph type="subTitle" idx="1"/>
          </p:nvPr>
        </p:nvSpPr>
        <p:spPr/>
        <p:txBody>
          <a:bodyPr/>
          <a:lstStyle/>
          <a:p>
            <a:r>
              <a:rPr lang="en-US" dirty="0"/>
              <a:t>Andrew Badger, Christa Peters-Lidard, and Dalia </a:t>
            </a:r>
            <a:r>
              <a:rPr lang="en-US" dirty="0" err="1"/>
              <a:t>Kirschbaum</a:t>
            </a:r>
            <a:endParaRPr lang="en-US" dirty="0"/>
          </a:p>
          <a:p>
            <a:r>
              <a:rPr lang="en-US" dirty="0"/>
              <a:t>NASA/GSFC</a:t>
            </a:r>
          </a:p>
        </p:txBody>
      </p:sp>
    </p:spTree>
    <p:extLst>
      <p:ext uri="{BB962C8B-B14F-4D97-AF65-F5344CB8AC3E}">
        <p14:creationId xmlns:p14="http://schemas.microsoft.com/office/powerpoint/2010/main" val="573580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CABDCF-4B00-CD45-920D-90CD86E8D2A4}"/>
              </a:ext>
            </a:extLst>
          </p:cNvPr>
          <p:cNvSpPr txBox="1"/>
          <p:nvPr/>
        </p:nvSpPr>
        <p:spPr>
          <a:xfrm>
            <a:off x="1" y="0"/>
            <a:ext cx="7085614" cy="830997"/>
          </a:xfrm>
          <a:prstGeom prst="rect">
            <a:avLst/>
          </a:prstGeom>
          <a:noFill/>
        </p:spPr>
        <p:txBody>
          <a:bodyPr wrap="square" rtlCol="0">
            <a:spAutoFit/>
          </a:bodyPr>
          <a:lstStyle/>
          <a:p>
            <a:r>
              <a:rPr lang="en-US" sz="4800" b="1" u="sng" dirty="0"/>
              <a:t>SMAP ”Noise” in Deserts</a:t>
            </a:r>
          </a:p>
        </p:txBody>
      </p:sp>
      <p:sp>
        <p:nvSpPr>
          <p:cNvPr id="7" name="TextBox 6">
            <a:extLst>
              <a:ext uri="{FF2B5EF4-FFF2-40B4-BE49-F238E27FC236}">
                <a16:creationId xmlns:a16="http://schemas.microsoft.com/office/drawing/2014/main" id="{013DD394-4E25-E049-AF5B-5FE2AE66D9A4}"/>
              </a:ext>
            </a:extLst>
          </p:cNvPr>
          <p:cNvSpPr txBox="1"/>
          <p:nvPr/>
        </p:nvSpPr>
        <p:spPr>
          <a:xfrm>
            <a:off x="2" y="830997"/>
            <a:ext cx="4386261"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Deserts show greatest amount of noise at lower threshold intervals as compared to other land areas.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Fair amount of noise in periods without precipitation occurring.</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Small amounts of precipitation tend to be categorized as false alarms.</a:t>
            </a:r>
          </a:p>
          <a:p>
            <a:pPr marL="342900" indent="-342900">
              <a:buFont typeface="Arial" panose="020B0604020202020204" pitchFamily="34" charset="0"/>
              <a:buChar char="•"/>
            </a:pPr>
            <a:endParaRPr lang="en-US" sz="2000" dirty="0"/>
          </a:p>
        </p:txBody>
      </p:sp>
      <p:pic>
        <p:nvPicPr>
          <p:cNvPr id="9" name="Picture 8" descr="A picture containing screenshot&#10;&#10;Description automatically generated">
            <a:extLst>
              <a:ext uri="{FF2B5EF4-FFF2-40B4-BE49-F238E27FC236}">
                <a16:creationId xmlns:a16="http://schemas.microsoft.com/office/drawing/2014/main" id="{C67084D9-290D-F946-9C47-06FB7CDAE54C}"/>
              </a:ext>
            </a:extLst>
          </p:cNvPr>
          <p:cNvPicPr>
            <a:picLocks noChangeAspect="1"/>
          </p:cNvPicPr>
          <p:nvPr/>
        </p:nvPicPr>
        <p:blipFill rotWithShape="1">
          <a:blip r:embed="rId2"/>
          <a:srcRect b="46250"/>
          <a:stretch/>
        </p:blipFill>
        <p:spPr>
          <a:xfrm>
            <a:off x="4386263" y="810757"/>
            <a:ext cx="7805737" cy="2860625"/>
          </a:xfrm>
          <a:prstGeom prst="rect">
            <a:avLst/>
          </a:prstGeom>
        </p:spPr>
      </p:pic>
      <p:pic>
        <p:nvPicPr>
          <p:cNvPr id="11" name="Picture 10">
            <a:extLst>
              <a:ext uri="{FF2B5EF4-FFF2-40B4-BE49-F238E27FC236}">
                <a16:creationId xmlns:a16="http://schemas.microsoft.com/office/drawing/2014/main" id="{4495FA4F-3648-6449-B456-0E5920DA7DC8}"/>
              </a:ext>
            </a:extLst>
          </p:cNvPr>
          <p:cNvPicPr>
            <a:picLocks noChangeAspect="1"/>
          </p:cNvPicPr>
          <p:nvPr/>
        </p:nvPicPr>
        <p:blipFill rotWithShape="1">
          <a:blip r:embed="rId3"/>
          <a:srcRect l="1215" t="15365" r="1129" b="2647"/>
          <a:stretch/>
        </p:blipFill>
        <p:spPr>
          <a:xfrm>
            <a:off x="4772026" y="3691622"/>
            <a:ext cx="7249542" cy="3043237"/>
          </a:xfrm>
          <a:prstGeom prst="rect">
            <a:avLst/>
          </a:prstGeom>
          <a:solidFill>
            <a:schemeClr val="bg1"/>
          </a:solidFill>
        </p:spPr>
      </p:pic>
    </p:spTree>
    <p:extLst>
      <p:ext uri="{BB962C8B-B14F-4D97-AF65-F5344CB8AC3E}">
        <p14:creationId xmlns:p14="http://schemas.microsoft.com/office/powerpoint/2010/main" val="244770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EFC6E5-842E-124E-8340-E35DF23EC850}"/>
              </a:ext>
            </a:extLst>
          </p:cNvPr>
          <p:cNvSpPr txBox="1"/>
          <p:nvPr/>
        </p:nvSpPr>
        <p:spPr>
          <a:xfrm>
            <a:off x="0" y="0"/>
            <a:ext cx="12615863" cy="769441"/>
          </a:xfrm>
          <a:prstGeom prst="rect">
            <a:avLst/>
          </a:prstGeom>
          <a:noFill/>
        </p:spPr>
        <p:txBody>
          <a:bodyPr wrap="square" rtlCol="0">
            <a:spAutoFit/>
          </a:bodyPr>
          <a:lstStyle/>
          <a:p>
            <a:r>
              <a:rPr lang="en-US" sz="4400" b="1" u="sng" dirty="0"/>
              <a:t>False alarms are dominated by light precipitation </a:t>
            </a:r>
          </a:p>
        </p:txBody>
      </p:sp>
      <p:pic>
        <p:nvPicPr>
          <p:cNvPr id="4" name="Picture 3" descr="A close up of a map&#10;&#10;Description automatically generated">
            <a:extLst>
              <a:ext uri="{FF2B5EF4-FFF2-40B4-BE49-F238E27FC236}">
                <a16:creationId xmlns:a16="http://schemas.microsoft.com/office/drawing/2014/main" id="{0B06D376-039D-3145-8F37-8CB4754EF84F}"/>
              </a:ext>
            </a:extLst>
          </p:cNvPr>
          <p:cNvPicPr>
            <a:picLocks noChangeAspect="1"/>
          </p:cNvPicPr>
          <p:nvPr/>
        </p:nvPicPr>
        <p:blipFill rotWithShape="1">
          <a:blip r:embed="rId2"/>
          <a:srcRect t="45417"/>
          <a:stretch/>
        </p:blipFill>
        <p:spPr>
          <a:xfrm>
            <a:off x="1066800" y="830997"/>
            <a:ext cx="10058400" cy="3743325"/>
          </a:xfrm>
          <a:prstGeom prst="rect">
            <a:avLst/>
          </a:prstGeom>
        </p:spPr>
      </p:pic>
      <p:sp>
        <p:nvSpPr>
          <p:cNvPr id="5" name="TextBox 4">
            <a:extLst>
              <a:ext uri="{FF2B5EF4-FFF2-40B4-BE49-F238E27FC236}">
                <a16:creationId xmlns:a16="http://schemas.microsoft.com/office/drawing/2014/main" id="{11872014-FD0B-934F-B6C7-C797A7C55142}"/>
              </a:ext>
            </a:extLst>
          </p:cNvPr>
          <p:cNvSpPr txBox="1"/>
          <p:nvPr/>
        </p:nvSpPr>
        <p:spPr>
          <a:xfrm>
            <a:off x="0" y="4376584"/>
            <a:ext cx="12192000"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Median precipitation and SMAP change for overpass intervals identifies as false alarms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Light precipitation dominates the signal, 83% of the domain has a median precipitation less than 1mm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Majority of SMAP changes are within the uncertainty criteria of SMAP</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Light precipitation can evaporate and before SMAP overpass and show a decrease from previous observation</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86710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5D9F24F-1E20-B843-BABE-8D19C3945DD1}"/>
              </a:ext>
            </a:extLst>
          </p:cNvPr>
          <p:cNvGraphicFramePr>
            <a:graphicFrameLocks noGrp="1"/>
          </p:cNvGraphicFramePr>
          <p:nvPr>
            <p:extLst>
              <p:ext uri="{D42A27DB-BD31-4B8C-83A1-F6EECF244321}">
                <p14:modId xmlns:p14="http://schemas.microsoft.com/office/powerpoint/2010/main" val="1352649230"/>
              </p:ext>
            </p:extLst>
          </p:nvPr>
        </p:nvGraphicFramePr>
        <p:xfrm>
          <a:off x="1416844" y="1432647"/>
          <a:ext cx="9358312" cy="2219960"/>
        </p:xfrm>
        <a:graphic>
          <a:graphicData uri="http://schemas.openxmlformats.org/drawingml/2006/table">
            <a:tbl>
              <a:tblPr firstRow="1" bandRow="1">
                <a:tableStyleId>{5940675A-B579-460E-94D1-54222C63F5DA}</a:tableStyleId>
              </a:tblPr>
              <a:tblGrid>
                <a:gridCol w="1514475">
                  <a:extLst>
                    <a:ext uri="{9D8B030D-6E8A-4147-A177-3AD203B41FA5}">
                      <a16:colId xmlns:a16="http://schemas.microsoft.com/office/drawing/2014/main" val="2772389047"/>
                    </a:ext>
                  </a:extLst>
                </a:gridCol>
                <a:gridCol w="1491192">
                  <a:extLst>
                    <a:ext uri="{9D8B030D-6E8A-4147-A177-3AD203B41FA5}">
                      <a16:colId xmlns:a16="http://schemas.microsoft.com/office/drawing/2014/main" val="3289381029"/>
                    </a:ext>
                  </a:extLst>
                </a:gridCol>
                <a:gridCol w="1837796">
                  <a:extLst>
                    <a:ext uri="{9D8B030D-6E8A-4147-A177-3AD203B41FA5}">
                      <a16:colId xmlns:a16="http://schemas.microsoft.com/office/drawing/2014/main" val="3525501522"/>
                    </a:ext>
                  </a:extLst>
                </a:gridCol>
                <a:gridCol w="2286000">
                  <a:extLst>
                    <a:ext uri="{9D8B030D-6E8A-4147-A177-3AD203B41FA5}">
                      <a16:colId xmlns:a16="http://schemas.microsoft.com/office/drawing/2014/main" val="4108751093"/>
                    </a:ext>
                  </a:extLst>
                </a:gridCol>
                <a:gridCol w="1679260">
                  <a:extLst>
                    <a:ext uri="{9D8B030D-6E8A-4147-A177-3AD203B41FA5}">
                      <a16:colId xmlns:a16="http://schemas.microsoft.com/office/drawing/2014/main" val="2283635007"/>
                    </a:ext>
                  </a:extLst>
                </a:gridCol>
                <a:gridCol w="549589">
                  <a:extLst>
                    <a:ext uri="{9D8B030D-6E8A-4147-A177-3AD203B41FA5}">
                      <a16:colId xmlns:a16="http://schemas.microsoft.com/office/drawing/2014/main" val="2236035899"/>
                    </a:ext>
                  </a:extLst>
                </a:gridCol>
              </a:tblGrid>
              <a:tr h="370840">
                <a:tc rowSpan="2" gridSpan="2">
                  <a:txBody>
                    <a:bodyPr/>
                    <a:lstStyle/>
                    <a:p>
                      <a:pPr algn="ctr"/>
                      <a:endParaRPr lang="en-US" dirty="0"/>
                    </a:p>
                  </a:txBody>
                  <a:tcPr/>
                </a:tc>
                <a:tc rowSpan="2" hMerge="1">
                  <a:txBody>
                    <a:bodyPr/>
                    <a:lstStyle/>
                    <a:p>
                      <a:endParaRPr lang="en-US" dirty="0"/>
                    </a:p>
                  </a:txBody>
                  <a:tcPr/>
                </a:tc>
                <a:tc gridSpan="3">
                  <a:txBody>
                    <a:bodyPr/>
                    <a:lstStyle/>
                    <a:p>
                      <a:pPr algn="ctr"/>
                      <a:r>
                        <a:rPr lang="en-US" b="1" dirty="0"/>
                        <a:t>Forecast</a:t>
                      </a:r>
                    </a:p>
                  </a:txBody>
                  <a:tcPr/>
                </a:tc>
                <a:tc hMerge="1">
                  <a:txBody>
                    <a:bodyPr/>
                    <a:lstStyle/>
                    <a:p>
                      <a:endParaRPr lang="en-US" dirty="0"/>
                    </a:p>
                  </a:txBody>
                  <a:tcPr/>
                </a:tc>
                <a:tc hMerge="1">
                  <a:txBody>
                    <a:bodyPr/>
                    <a:lstStyle/>
                    <a:p>
                      <a:endParaRPr lang="en-US" dirty="0"/>
                    </a:p>
                  </a:txBody>
                  <a:tcPr/>
                </a:tc>
                <a:tc rowSpan="2">
                  <a:txBody>
                    <a:bodyPr/>
                    <a:lstStyle/>
                    <a:p>
                      <a:pPr algn="ctr"/>
                      <a:endParaRPr lang="en-US" dirty="0"/>
                    </a:p>
                  </a:txBody>
                  <a:tcPr/>
                </a:tc>
                <a:extLst>
                  <a:ext uri="{0D108BD9-81ED-4DB2-BD59-A6C34878D82A}">
                    <a16:rowId xmlns:a16="http://schemas.microsoft.com/office/drawing/2014/main" val="2505098532"/>
                  </a:ext>
                </a:extLst>
              </a:tr>
              <a:tr h="0">
                <a:tc gridSpan="2" vMerge="1">
                  <a:txBody>
                    <a:bodyPr/>
                    <a:lstStyle/>
                    <a:p>
                      <a:endParaRPr lang="en-US"/>
                    </a:p>
                  </a:txBody>
                  <a:tcPr/>
                </a:tc>
                <a:tc hMerge="1"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∆SMAP &lt; -0.01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-0.01 ≤ ∆SMAP ≥ 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∆SMAP &gt; 0</a:t>
                      </a:r>
                    </a:p>
                  </a:txBody>
                  <a:tcPr/>
                </a:tc>
                <a:tc vMerge="1">
                  <a:txBody>
                    <a:bodyPr/>
                    <a:lstStyle/>
                    <a:p>
                      <a:endParaRPr lang="en-US" dirty="0"/>
                    </a:p>
                  </a:txBody>
                  <a:tcPr/>
                </a:tc>
                <a:extLst>
                  <a:ext uri="{0D108BD9-81ED-4DB2-BD59-A6C34878D82A}">
                    <a16:rowId xmlns:a16="http://schemas.microsoft.com/office/drawing/2014/main" val="3901761717"/>
                  </a:ext>
                </a:extLst>
              </a:tr>
              <a:tr h="370840">
                <a:tc rowSpan="3">
                  <a:txBody>
                    <a:bodyPr/>
                    <a:lstStyle/>
                    <a:p>
                      <a:pPr algn="ctr"/>
                      <a:r>
                        <a:rPr lang="en-US" b="1" dirty="0"/>
                        <a:t>Observations</a:t>
                      </a:r>
                    </a:p>
                  </a:txBody>
                  <a:tcPr/>
                </a:tc>
                <a:tc>
                  <a:txBody>
                    <a:bodyPr/>
                    <a:lstStyle/>
                    <a:p>
                      <a:pPr algn="ctr"/>
                      <a:r>
                        <a:rPr lang="en-US" dirty="0"/>
                        <a:t>IMERG = 0</a:t>
                      </a:r>
                    </a:p>
                  </a:txBody>
                  <a:tcPr/>
                </a:tc>
                <a:tc>
                  <a:txBody>
                    <a:bodyPr/>
                    <a:lstStyle/>
                    <a:p>
                      <a:pPr algn="ctr"/>
                      <a:r>
                        <a:rPr lang="en-US" b="1" dirty="0"/>
                        <a:t>a</a:t>
                      </a:r>
                    </a:p>
                  </a:txBody>
                  <a:tcPr/>
                </a:tc>
                <a:tc>
                  <a:txBody>
                    <a:bodyPr/>
                    <a:lstStyle/>
                    <a:p>
                      <a:pPr algn="ctr"/>
                      <a:r>
                        <a:rPr lang="en-US" dirty="0"/>
                        <a:t>b</a:t>
                      </a:r>
                    </a:p>
                  </a:txBody>
                  <a:tcPr/>
                </a:tc>
                <a:tc>
                  <a:txBody>
                    <a:bodyPr/>
                    <a:lstStyle/>
                    <a:p>
                      <a:pPr algn="ctr"/>
                      <a:r>
                        <a:rPr lang="en-US" b="1" dirty="0"/>
                        <a:t>c</a:t>
                      </a:r>
                    </a:p>
                  </a:txBody>
                  <a:tcPr/>
                </a:tc>
                <a:tc>
                  <a:txBody>
                    <a:bodyPr/>
                    <a:lstStyle/>
                    <a:p>
                      <a:pPr algn="ctr"/>
                      <a:r>
                        <a:rPr lang="en-US" dirty="0"/>
                        <a:t>d</a:t>
                      </a:r>
                    </a:p>
                  </a:txBody>
                  <a:tcPr/>
                </a:tc>
                <a:extLst>
                  <a:ext uri="{0D108BD9-81ED-4DB2-BD59-A6C34878D82A}">
                    <a16:rowId xmlns:a16="http://schemas.microsoft.com/office/drawing/2014/main" val="526067315"/>
                  </a:ext>
                </a:extLst>
              </a:tr>
              <a:tr h="370840">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 &lt; IMERG ≤ 1</a:t>
                      </a:r>
                    </a:p>
                  </a:txBody>
                  <a:tcPr/>
                </a:tc>
                <a:tc>
                  <a:txBody>
                    <a:bodyPr/>
                    <a:lstStyle/>
                    <a:p>
                      <a:pPr algn="ctr"/>
                      <a:r>
                        <a:rPr lang="en-US" dirty="0"/>
                        <a:t>e</a:t>
                      </a:r>
                    </a:p>
                  </a:txBody>
                  <a:tcPr/>
                </a:tc>
                <a:tc>
                  <a:txBody>
                    <a:bodyPr/>
                    <a:lstStyle/>
                    <a:p>
                      <a:pPr algn="ctr"/>
                      <a:r>
                        <a:rPr lang="en-US" dirty="0"/>
                        <a:t>f</a:t>
                      </a:r>
                    </a:p>
                  </a:txBody>
                  <a:tcPr/>
                </a:tc>
                <a:tc>
                  <a:txBody>
                    <a:bodyPr/>
                    <a:lstStyle/>
                    <a:p>
                      <a:pPr algn="ctr"/>
                      <a:r>
                        <a:rPr lang="en-US" dirty="0"/>
                        <a:t>g</a:t>
                      </a:r>
                    </a:p>
                  </a:txBody>
                  <a:tcPr/>
                </a:tc>
                <a:tc>
                  <a:txBody>
                    <a:bodyPr/>
                    <a:lstStyle/>
                    <a:p>
                      <a:pPr algn="ctr"/>
                      <a:r>
                        <a:rPr lang="en-US" dirty="0"/>
                        <a:t>h</a:t>
                      </a:r>
                    </a:p>
                  </a:txBody>
                  <a:tcPr/>
                </a:tc>
                <a:extLst>
                  <a:ext uri="{0D108BD9-81ED-4DB2-BD59-A6C34878D82A}">
                    <a16:rowId xmlns:a16="http://schemas.microsoft.com/office/drawing/2014/main" val="623444653"/>
                  </a:ext>
                </a:extLst>
              </a:tr>
              <a:tr h="370840">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IMERG &gt; 1</a:t>
                      </a:r>
                    </a:p>
                  </a:txBody>
                  <a:tcPr/>
                </a:tc>
                <a:tc>
                  <a:txBody>
                    <a:bodyPr/>
                    <a:lstStyle/>
                    <a:p>
                      <a:pPr algn="ctr"/>
                      <a:r>
                        <a:rPr lang="en-US" b="1" dirty="0" err="1"/>
                        <a:t>i</a:t>
                      </a:r>
                      <a:endParaRPr lang="en-US" b="1" dirty="0"/>
                    </a:p>
                  </a:txBody>
                  <a:tcPr/>
                </a:tc>
                <a:tc>
                  <a:txBody>
                    <a:bodyPr/>
                    <a:lstStyle/>
                    <a:p>
                      <a:pPr algn="ctr"/>
                      <a:r>
                        <a:rPr lang="en-US" dirty="0"/>
                        <a:t>j</a:t>
                      </a:r>
                    </a:p>
                  </a:txBody>
                  <a:tcPr/>
                </a:tc>
                <a:tc>
                  <a:txBody>
                    <a:bodyPr/>
                    <a:lstStyle/>
                    <a:p>
                      <a:pPr algn="ctr"/>
                      <a:r>
                        <a:rPr lang="en-US" b="1" dirty="0"/>
                        <a:t>k</a:t>
                      </a:r>
                    </a:p>
                  </a:txBody>
                  <a:tcPr/>
                </a:tc>
                <a:tc>
                  <a:txBody>
                    <a:bodyPr/>
                    <a:lstStyle/>
                    <a:p>
                      <a:pPr algn="ctr"/>
                      <a:r>
                        <a:rPr lang="en-US" dirty="0"/>
                        <a:t>l</a:t>
                      </a:r>
                    </a:p>
                  </a:txBody>
                  <a:tcPr/>
                </a:tc>
                <a:extLst>
                  <a:ext uri="{0D108BD9-81ED-4DB2-BD59-A6C34878D82A}">
                    <a16:rowId xmlns:a16="http://schemas.microsoft.com/office/drawing/2014/main" val="1799673506"/>
                  </a:ext>
                </a:extLst>
              </a:tr>
              <a:tr h="370840">
                <a:tc gridSpan="2">
                  <a:txBody>
                    <a:bodyPr/>
                    <a:lstStyle/>
                    <a:p>
                      <a:pPr algn="ctr"/>
                      <a:endParaRPr lang="en-US" dirty="0"/>
                    </a:p>
                  </a:txBody>
                  <a:tcPr/>
                </a:tc>
                <a:tc hMerge="1">
                  <a:txBody>
                    <a:bodyPr/>
                    <a:lstStyle/>
                    <a:p>
                      <a:endParaRPr lang="en-US" dirty="0"/>
                    </a:p>
                  </a:txBody>
                  <a:tcPr/>
                </a:tc>
                <a:tc>
                  <a:txBody>
                    <a:bodyPr/>
                    <a:lstStyle/>
                    <a:p>
                      <a:pPr algn="ctr"/>
                      <a:r>
                        <a:rPr lang="en-US" dirty="0"/>
                        <a:t>m</a:t>
                      </a:r>
                    </a:p>
                  </a:txBody>
                  <a:tcPr/>
                </a:tc>
                <a:tc>
                  <a:txBody>
                    <a:bodyPr/>
                    <a:lstStyle/>
                    <a:p>
                      <a:pPr algn="ctr"/>
                      <a:r>
                        <a:rPr lang="en-US" dirty="0"/>
                        <a:t>n</a:t>
                      </a:r>
                    </a:p>
                  </a:txBody>
                  <a:tcPr/>
                </a:tc>
                <a:tc>
                  <a:txBody>
                    <a:bodyPr/>
                    <a:lstStyle/>
                    <a:p>
                      <a:pPr algn="ctr"/>
                      <a:r>
                        <a:rPr lang="en-US" dirty="0"/>
                        <a:t>o</a:t>
                      </a:r>
                    </a:p>
                  </a:txBody>
                  <a:tcPr/>
                </a:tc>
                <a:tc>
                  <a:txBody>
                    <a:bodyPr/>
                    <a:lstStyle/>
                    <a:p>
                      <a:pPr algn="ctr"/>
                      <a:r>
                        <a:rPr lang="en-US" dirty="0"/>
                        <a:t>p</a:t>
                      </a:r>
                    </a:p>
                  </a:txBody>
                  <a:tcPr/>
                </a:tc>
                <a:extLst>
                  <a:ext uri="{0D108BD9-81ED-4DB2-BD59-A6C34878D82A}">
                    <a16:rowId xmlns:a16="http://schemas.microsoft.com/office/drawing/2014/main" val="1784544470"/>
                  </a:ext>
                </a:extLst>
              </a:tr>
            </a:tbl>
          </a:graphicData>
        </a:graphic>
      </p:graphicFrame>
      <p:sp>
        <p:nvSpPr>
          <p:cNvPr id="3" name="Rectangle 2">
            <a:extLst>
              <a:ext uri="{FF2B5EF4-FFF2-40B4-BE49-F238E27FC236}">
                <a16:creationId xmlns:a16="http://schemas.microsoft.com/office/drawing/2014/main" id="{56A4694D-637E-5E4A-A649-6D3314B40768}"/>
              </a:ext>
            </a:extLst>
          </p:cNvPr>
          <p:cNvSpPr/>
          <p:nvPr/>
        </p:nvSpPr>
        <p:spPr>
          <a:xfrm>
            <a:off x="8662979" y="3652607"/>
            <a:ext cx="2266967" cy="369332"/>
          </a:xfrm>
          <a:prstGeom prst="rect">
            <a:avLst/>
          </a:prstGeom>
        </p:spPr>
        <p:txBody>
          <a:bodyPr wrap="none">
            <a:spAutoFit/>
          </a:bodyPr>
          <a:lstStyle/>
          <a:p>
            <a:r>
              <a:rPr lang="en-US" b="0" i="0" dirty="0">
                <a:solidFill>
                  <a:srgbClr val="333333"/>
                </a:solidFill>
                <a:effectLst/>
                <a:latin typeface="Helvetica Neue" panose="02000503000000020004" pitchFamily="2" charset="0"/>
              </a:rPr>
              <a:t>(</a:t>
            </a:r>
            <a:r>
              <a:rPr lang="en-US" b="0" i="0" dirty="0" err="1">
                <a:solidFill>
                  <a:srgbClr val="333333"/>
                </a:solidFill>
                <a:effectLst/>
                <a:latin typeface="Helvetica Neue" panose="02000503000000020004" pitchFamily="2" charset="0"/>
              </a:rPr>
              <a:t>Stanski</a:t>
            </a:r>
            <a:r>
              <a:rPr lang="en-US" b="0" i="0" dirty="0">
                <a:solidFill>
                  <a:srgbClr val="333333"/>
                </a:solidFill>
                <a:effectLst/>
                <a:latin typeface="Helvetica Neue" panose="02000503000000020004" pitchFamily="2" charset="0"/>
              </a:rPr>
              <a:t> et al., 1989)</a:t>
            </a:r>
            <a:endParaRPr lang="en-US" dirty="0"/>
          </a:p>
        </p:txBody>
      </p:sp>
      <p:sp>
        <p:nvSpPr>
          <p:cNvPr id="5" name="TextBox 4">
            <a:extLst>
              <a:ext uri="{FF2B5EF4-FFF2-40B4-BE49-F238E27FC236}">
                <a16:creationId xmlns:a16="http://schemas.microsoft.com/office/drawing/2014/main" id="{0C4A72E4-39AB-1E48-9BDE-6B4B6F237E07}"/>
              </a:ext>
            </a:extLst>
          </p:cNvPr>
          <p:cNvSpPr txBox="1"/>
          <p:nvPr/>
        </p:nvSpPr>
        <p:spPr>
          <a:xfrm>
            <a:off x="1416844" y="3835645"/>
            <a:ext cx="2189382" cy="1477328"/>
          </a:xfrm>
          <a:prstGeom prst="rect">
            <a:avLst/>
          </a:prstGeom>
          <a:noFill/>
        </p:spPr>
        <p:txBody>
          <a:bodyPr wrap="none" rtlCol="0">
            <a:spAutoFit/>
          </a:bodyPr>
          <a:lstStyle/>
          <a:p>
            <a:r>
              <a:rPr lang="en-US" dirty="0"/>
              <a:t>a ∼ Correct Rejection</a:t>
            </a:r>
          </a:p>
          <a:p>
            <a:r>
              <a:rPr lang="en-US" dirty="0"/>
              <a:t>i ∼ Miss</a:t>
            </a:r>
          </a:p>
          <a:p>
            <a:r>
              <a:rPr lang="en-US" dirty="0"/>
              <a:t>c ∼ False Alarm</a:t>
            </a:r>
          </a:p>
          <a:p>
            <a:r>
              <a:rPr lang="en-US" dirty="0"/>
              <a:t>k ∼ Hit</a:t>
            </a:r>
          </a:p>
          <a:p>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1302196-E806-8C4A-9CA8-BF7B3A6DE90D}"/>
                  </a:ext>
                </a:extLst>
              </p:cNvPr>
              <p:cNvSpPr txBox="1"/>
              <p:nvPr/>
            </p:nvSpPr>
            <p:spPr>
              <a:xfrm>
                <a:off x="6739798" y="4705710"/>
                <a:ext cx="186268"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𝑙</m:t>
                          </m:r>
                        </m:den>
                      </m:f>
                    </m:oMath>
                  </m:oMathPara>
                </a14:m>
                <a:endParaRPr lang="en-US" dirty="0"/>
              </a:p>
            </p:txBody>
          </p:sp>
        </mc:Choice>
        <mc:Fallback xmlns="">
          <p:sp>
            <p:nvSpPr>
              <p:cNvPr id="9" name="TextBox 8">
                <a:extLst>
                  <a:ext uri="{FF2B5EF4-FFF2-40B4-BE49-F238E27FC236}">
                    <a16:creationId xmlns:a16="http://schemas.microsoft.com/office/drawing/2014/main" id="{B1302196-E806-8C4A-9CA8-BF7B3A6DE90D}"/>
                  </a:ext>
                </a:extLst>
              </p:cNvPr>
              <p:cNvSpPr txBox="1">
                <a:spLocks noRot="1" noChangeAspect="1" noMove="1" noResize="1" noEditPoints="1" noAdjustHandles="1" noChangeArrowheads="1" noChangeShapeType="1" noTextEdit="1"/>
              </p:cNvSpPr>
              <p:nvPr/>
            </p:nvSpPr>
            <p:spPr>
              <a:xfrm>
                <a:off x="6739798" y="4705710"/>
                <a:ext cx="186268" cy="525913"/>
              </a:xfrm>
              <a:prstGeom prst="rect">
                <a:avLst/>
              </a:prstGeom>
              <a:blipFill>
                <a:blip r:embed="rId2"/>
                <a:stretch>
                  <a:fillRect l="-26667" t="-2381" r="-26667" b="-1428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69E7F5A1-6D99-974D-A453-71E39AA95904}"/>
              </a:ext>
            </a:extLst>
          </p:cNvPr>
          <p:cNvSpPr txBox="1"/>
          <p:nvPr/>
        </p:nvSpPr>
        <p:spPr>
          <a:xfrm>
            <a:off x="3054293" y="4784000"/>
            <a:ext cx="2411814" cy="369332"/>
          </a:xfrm>
          <a:prstGeom prst="rect">
            <a:avLst/>
          </a:prstGeom>
          <a:noFill/>
        </p:spPr>
        <p:txBody>
          <a:bodyPr wrap="none" rtlCol="0">
            <a:spAutoFit/>
          </a:bodyPr>
          <a:lstStyle/>
          <a:p>
            <a:r>
              <a:rPr lang="en-US" dirty="0"/>
              <a:t>Probability of Detection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B5C5091-4B61-8341-898C-1D883AD7F580}"/>
                  </a:ext>
                </a:extLst>
              </p:cNvPr>
              <p:cNvSpPr txBox="1"/>
              <p:nvPr/>
            </p:nvSpPr>
            <p:spPr>
              <a:xfrm>
                <a:off x="6568660" y="5594556"/>
                <a:ext cx="528543" cy="5148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𝑖</m:t>
                          </m:r>
                        </m:num>
                        <m:den>
                          <m:r>
                            <a:rPr lang="en-US" b="0" i="1" smtClean="0">
                              <a:latin typeface="Cambria Math" panose="02040503050406030204" pitchFamily="18" charset="0"/>
                            </a:rPr>
                            <m:t>𝑚</m:t>
                          </m:r>
                        </m:den>
                      </m:f>
                    </m:oMath>
                  </m:oMathPara>
                </a14:m>
                <a:endParaRPr lang="en-US" dirty="0"/>
              </a:p>
            </p:txBody>
          </p:sp>
        </mc:Choice>
        <mc:Fallback xmlns="">
          <p:sp>
            <p:nvSpPr>
              <p:cNvPr id="11" name="TextBox 10">
                <a:extLst>
                  <a:ext uri="{FF2B5EF4-FFF2-40B4-BE49-F238E27FC236}">
                    <a16:creationId xmlns:a16="http://schemas.microsoft.com/office/drawing/2014/main" id="{4B5C5091-4B61-8341-898C-1D883AD7F580}"/>
                  </a:ext>
                </a:extLst>
              </p:cNvPr>
              <p:cNvSpPr txBox="1">
                <a:spLocks noRot="1" noChangeAspect="1" noMove="1" noResize="1" noEditPoints="1" noAdjustHandles="1" noChangeArrowheads="1" noChangeShapeType="1" noTextEdit="1"/>
              </p:cNvSpPr>
              <p:nvPr/>
            </p:nvSpPr>
            <p:spPr>
              <a:xfrm>
                <a:off x="6568660" y="5594556"/>
                <a:ext cx="528543" cy="514885"/>
              </a:xfrm>
              <a:prstGeom prst="rect">
                <a:avLst/>
              </a:prstGeom>
              <a:blipFill>
                <a:blip r:embed="rId3"/>
                <a:stretch>
                  <a:fillRect l="-4651" t="-2439" r="-6977" b="-9756"/>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DFABEDD2-4E0F-7D40-A781-E7077BD07D94}"/>
              </a:ext>
            </a:extLst>
          </p:cNvPr>
          <p:cNvSpPr txBox="1"/>
          <p:nvPr/>
        </p:nvSpPr>
        <p:spPr>
          <a:xfrm>
            <a:off x="3661126" y="5667332"/>
            <a:ext cx="1804981" cy="369332"/>
          </a:xfrm>
          <a:prstGeom prst="rect">
            <a:avLst/>
          </a:prstGeom>
          <a:noFill/>
        </p:spPr>
        <p:txBody>
          <a:bodyPr wrap="none" rtlCol="0">
            <a:spAutoFit/>
          </a:bodyPr>
          <a:lstStyle/>
          <a:p>
            <a:r>
              <a:rPr lang="en-US" dirty="0"/>
              <a:t>False Alarm Ratio</a:t>
            </a:r>
          </a:p>
        </p:txBody>
      </p:sp>
      <p:sp>
        <p:nvSpPr>
          <p:cNvPr id="15" name="TextBox 14">
            <a:extLst>
              <a:ext uri="{FF2B5EF4-FFF2-40B4-BE49-F238E27FC236}">
                <a16:creationId xmlns:a16="http://schemas.microsoft.com/office/drawing/2014/main" id="{EC0F8DB3-C45F-2F4F-9A70-D51ADCCAA9F7}"/>
              </a:ext>
            </a:extLst>
          </p:cNvPr>
          <p:cNvSpPr txBox="1"/>
          <p:nvPr/>
        </p:nvSpPr>
        <p:spPr>
          <a:xfrm>
            <a:off x="1" y="0"/>
            <a:ext cx="12333248" cy="1261884"/>
          </a:xfrm>
          <a:prstGeom prst="rect">
            <a:avLst/>
          </a:prstGeom>
          <a:noFill/>
        </p:spPr>
        <p:txBody>
          <a:bodyPr wrap="square" rtlCol="0">
            <a:spAutoFit/>
          </a:bodyPr>
          <a:lstStyle/>
          <a:p>
            <a:r>
              <a:rPr lang="en-US" sz="4800" b="1" u="sng" dirty="0"/>
              <a:t>3x3 Contingency Table</a:t>
            </a:r>
          </a:p>
          <a:p>
            <a:r>
              <a:rPr lang="en-US" sz="2800" b="1" i="1" dirty="0"/>
              <a:t>Attempting to isolate signal and noise</a:t>
            </a:r>
          </a:p>
        </p:txBody>
      </p:sp>
      <p:sp>
        <p:nvSpPr>
          <p:cNvPr id="4" name="TextBox 3">
            <a:extLst>
              <a:ext uri="{FF2B5EF4-FFF2-40B4-BE49-F238E27FC236}">
                <a16:creationId xmlns:a16="http://schemas.microsoft.com/office/drawing/2014/main" id="{27BEA30C-0756-B345-819D-96B027475ACC}"/>
              </a:ext>
            </a:extLst>
          </p:cNvPr>
          <p:cNvSpPr txBox="1"/>
          <p:nvPr/>
        </p:nvSpPr>
        <p:spPr>
          <a:xfrm>
            <a:off x="5431957" y="2173295"/>
            <a:ext cx="891591" cy="369332"/>
          </a:xfrm>
          <a:prstGeom prst="rect">
            <a:avLst/>
          </a:prstGeom>
          <a:noFill/>
        </p:spPr>
        <p:txBody>
          <a:bodyPr wrap="none" rtlCol="0">
            <a:spAutoFit/>
          </a:bodyPr>
          <a:lstStyle/>
          <a:p>
            <a:r>
              <a:rPr lang="en-US" b="1" dirty="0">
                <a:solidFill>
                  <a:srgbClr val="FF0000"/>
                </a:solidFill>
              </a:rPr>
              <a:t>SIGNAL</a:t>
            </a:r>
          </a:p>
        </p:txBody>
      </p:sp>
      <p:sp>
        <p:nvSpPr>
          <p:cNvPr id="13" name="TextBox 12">
            <a:extLst>
              <a:ext uri="{FF2B5EF4-FFF2-40B4-BE49-F238E27FC236}">
                <a16:creationId xmlns:a16="http://schemas.microsoft.com/office/drawing/2014/main" id="{D790B67A-C743-9440-BFE2-7A3CE500EC93}"/>
              </a:ext>
            </a:extLst>
          </p:cNvPr>
          <p:cNvSpPr txBox="1"/>
          <p:nvPr/>
        </p:nvSpPr>
        <p:spPr>
          <a:xfrm>
            <a:off x="8498525" y="2173295"/>
            <a:ext cx="891591" cy="369332"/>
          </a:xfrm>
          <a:prstGeom prst="rect">
            <a:avLst/>
          </a:prstGeom>
          <a:noFill/>
        </p:spPr>
        <p:txBody>
          <a:bodyPr wrap="none" rtlCol="0">
            <a:spAutoFit/>
          </a:bodyPr>
          <a:lstStyle/>
          <a:p>
            <a:r>
              <a:rPr lang="en-US" b="1" dirty="0">
                <a:solidFill>
                  <a:srgbClr val="FF0000"/>
                </a:solidFill>
              </a:rPr>
              <a:t>SIGNAL</a:t>
            </a:r>
          </a:p>
        </p:txBody>
      </p:sp>
      <p:sp>
        <p:nvSpPr>
          <p:cNvPr id="14" name="TextBox 13">
            <a:extLst>
              <a:ext uri="{FF2B5EF4-FFF2-40B4-BE49-F238E27FC236}">
                <a16:creationId xmlns:a16="http://schemas.microsoft.com/office/drawing/2014/main" id="{CA87FE48-EC97-9247-97EE-1DACBEC7B2C3}"/>
              </a:ext>
            </a:extLst>
          </p:cNvPr>
          <p:cNvSpPr txBox="1"/>
          <p:nvPr/>
        </p:nvSpPr>
        <p:spPr>
          <a:xfrm>
            <a:off x="5431956" y="2912951"/>
            <a:ext cx="891591" cy="369332"/>
          </a:xfrm>
          <a:prstGeom prst="rect">
            <a:avLst/>
          </a:prstGeom>
          <a:noFill/>
        </p:spPr>
        <p:txBody>
          <a:bodyPr wrap="none" rtlCol="0">
            <a:spAutoFit/>
          </a:bodyPr>
          <a:lstStyle/>
          <a:p>
            <a:r>
              <a:rPr lang="en-US" b="1" dirty="0">
                <a:solidFill>
                  <a:srgbClr val="FF0000"/>
                </a:solidFill>
              </a:rPr>
              <a:t>SIGNAL</a:t>
            </a:r>
          </a:p>
        </p:txBody>
      </p:sp>
      <p:sp>
        <p:nvSpPr>
          <p:cNvPr id="16" name="TextBox 15">
            <a:extLst>
              <a:ext uri="{FF2B5EF4-FFF2-40B4-BE49-F238E27FC236}">
                <a16:creationId xmlns:a16="http://schemas.microsoft.com/office/drawing/2014/main" id="{68A7C680-154B-9F49-84E8-CACEA4E86FB1}"/>
              </a:ext>
            </a:extLst>
          </p:cNvPr>
          <p:cNvSpPr txBox="1"/>
          <p:nvPr/>
        </p:nvSpPr>
        <p:spPr>
          <a:xfrm>
            <a:off x="8498526" y="2921958"/>
            <a:ext cx="891591" cy="369332"/>
          </a:xfrm>
          <a:prstGeom prst="rect">
            <a:avLst/>
          </a:prstGeom>
          <a:noFill/>
        </p:spPr>
        <p:txBody>
          <a:bodyPr wrap="none" rtlCol="0">
            <a:spAutoFit/>
          </a:bodyPr>
          <a:lstStyle/>
          <a:p>
            <a:r>
              <a:rPr lang="en-US" b="1" dirty="0">
                <a:solidFill>
                  <a:srgbClr val="FF0000"/>
                </a:solidFill>
              </a:rPr>
              <a:t>SIGNAL</a:t>
            </a:r>
          </a:p>
        </p:txBody>
      </p:sp>
      <p:sp>
        <p:nvSpPr>
          <p:cNvPr id="17" name="TextBox 16">
            <a:extLst>
              <a:ext uri="{FF2B5EF4-FFF2-40B4-BE49-F238E27FC236}">
                <a16:creationId xmlns:a16="http://schemas.microsoft.com/office/drawing/2014/main" id="{B0AD2FFE-6114-404B-97C9-50D9B3A27880}"/>
              </a:ext>
            </a:extLst>
          </p:cNvPr>
          <p:cNvSpPr txBox="1"/>
          <p:nvPr/>
        </p:nvSpPr>
        <p:spPr>
          <a:xfrm>
            <a:off x="7023750" y="2543619"/>
            <a:ext cx="774571" cy="369332"/>
          </a:xfrm>
          <a:prstGeom prst="rect">
            <a:avLst/>
          </a:prstGeom>
          <a:solidFill>
            <a:schemeClr val="bg1"/>
          </a:solidFill>
        </p:spPr>
        <p:txBody>
          <a:bodyPr wrap="none" rtlCol="0">
            <a:spAutoFit/>
          </a:bodyPr>
          <a:lstStyle/>
          <a:p>
            <a:r>
              <a:rPr lang="en-US" b="1" dirty="0">
                <a:solidFill>
                  <a:schemeClr val="accent1"/>
                </a:solidFill>
              </a:rPr>
              <a:t>NOISE</a:t>
            </a:r>
          </a:p>
        </p:txBody>
      </p:sp>
    </p:spTree>
    <p:extLst>
      <p:ext uri="{BB962C8B-B14F-4D97-AF65-F5344CB8AC3E}">
        <p14:creationId xmlns:p14="http://schemas.microsoft.com/office/powerpoint/2010/main" val="127339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6"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011D003-BD0C-3C4D-A2C3-AF41F6E83C59}"/>
              </a:ext>
            </a:extLst>
          </p:cNvPr>
          <p:cNvGraphicFramePr>
            <a:graphicFrameLocks noGrp="1"/>
          </p:cNvGraphicFramePr>
          <p:nvPr>
            <p:extLst>
              <p:ext uri="{D42A27DB-BD31-4B8C-83A1-F6EECF244321}">
                <p14:modId xmlns:p14="http://schemas.microsoft.com/office/powerpoint/2010/main" val="878112338"/>
              </p:ext>
            </p:extLst>
          </p:nvPr>
        </p:nvGraphicFramePr>
        <p:xfrm>
          <a:off x="1117300" y="1200329"/>
          <a:ext cx="9957400" cy="2219960"/>
        </p:xfrm>
        <a:graphic>
          <a:graphicData uri="http://schemas.openxmlformats.org/drawingml/2006/table">
            <a:tbl>
              <a:tblPr firstRow="1" bandRow="1">
                <a:tableStyleId>{5940675A-B579-460E-94D1-54222C63F5DA}</a:tableStyleId>
              </a:tblPr>
              <a:tblGrid>
                <a:gridCol w="1514475">
                  <a:extLst>
                    <a:ext uri="{9D8B030D-6E8A-4147-A177-3AD203B41FA5}">
                      <a16:colId xmlns:a16="http://schemas.microsoft.com/office/drawing/2014/main" val="2772389047"/>
                    </a:ext>
                  </a:extLst>
                </a:gridCol>
                <a:gridCol w="1491192">
                  <a:extLst>
                    <a:ext uri="{9D8B030D-6E8A-4147-A177-3AD203B41FA5}">
                      <a16:colId xmlns:a16="http://schemas.microsoft.com/office/drawing/2014/main" val="3289381029"/>
                    </a:ext>
                  </a:extLst>
                </a:gridCol>
                <a:gridCol w="1837796">
                  <a:extLst>
                    <a:ext uri="{9D8B030D-6E8A-4147-A177-3AD203B41FA5}">
                      <a16:colId xmlns:a16="http://schemas.microsoft.com/office/drawing/2014/main" val="3525501522"/>
                    </a:ext>
                  </a:extLst>
                </a:gridCol>
                <a:gridCol w="2286000">
                  <a:extLst>
                    <a:ext uri="{9D8B030D-6E8A-4147-A177-3AD203B41FA5}">
                      <a16:colId xmlns:a16="http://schemas.microsoft.com/office/drawing/2014/main" val="4108751093"/>
                    </a:ext>
                  </a:extLst>
                </a:gridCol>
                <a:gridCol w="1679260">
                  <a:extLst>
                    <a:ext uri="{9D8B030D-6E8A-4147-A177-3AD203B41FA5}">
                      <a16:colId xmlns:a16="http://schemas.microsoft.com/office/drawing/2014/main" val="2283635007"/>
                    </a:ext>
                  </a:extLst>
                </a:gridCol>
                <a:gridCol w="1148677">
                  <a:extLst>
                    <a:ext uri="{9D8B030D-6E8A-4147-A177-3AD203B41FA5}">
                      <a16:colId xmlns:a16="http://schemas.microsoft.com/office/drawing/2014/main" val="2236035899"/>
                    </a:ext>
                  </a:extLst>
                </a:gridCol>
              </a:tblGrid>
              <a:tr h="370840">
                <a:tc rowSpan="2" gridSpan="2">
                  <a:txBody>
                    <a:bodyPr/>
                    <a:lstStyle/>
                    <a:p>
                      <a:pPr algn="ctr"/>
                      <a:endParaRPr lang="en-US" dirty="0"/>
                    </a:p>
                  </a:txBody>
                  <a:tcPr/>
                </a:tc>
                <a:tc rowSpan="2" hMerge="1">
                  <a:txBody>
                    <a:bodyPr/>
                    <a:lstStyle/>
                    <a:p>
                      <a:endParaRPr lang="en-US" dirty="0"/>
                    </a:p>
                  </a:txBody>
                  <a:tcPr/>
                </a:tc>
                <a:tc gridSpan="3">
                  <a:txBody>
                    <a:bodyPr/>
                    <a:lstStyle/>
                    <a:p>
                      <a:pPr algn="ctr"/>
                      <a:r>
                        <a:rPr lang="en-US" b="1" dirty="0"/>
                        <a:t>Forecast</a:t>
                      </a:r>
                    </a:p>
                  </a:txBody>
                  <a:tcPr/>
                </a:tc>
                <a:tc hMerge="1">
                  <a:txBody>
                    <a:bodyPr/>
                    <a:lstStyle/>
                    <a:p>
                      <a:endParaRPr lang="en-US" dirty="0"/>
                    </a:p>
                  </a:txBody>
                  <a:tcPr/>
                </a:tc>
                <a:tc hMerge="1">
                  <a:txBody>
                    <a:bodyPr/>
                    <a:lstStyle/>
                    <a:p>
                      <a:endParaRPr lang="en-US" dirty="0"/>
                    </a:p>
                  </a:txBody>
                  <a:tcPr/>
                </a:tc>
                <a:tc rowSpan="2">
                  <a:txBody>
                    <a:bodyPr/>
                    <a:lstStyle/>
                    <a:p>
                      <a:pPr algn="ctr"/>
                      <a:endParaRPr lang="en-US" dirty="0"/>
                    </a:p>
                  </a:txBody>
                  <a:tcPr/>
                </a:tc>
                <a:extLst>
                  <a:ext uri="{0D108BD9-81ED-4DB2-BD59-A6C34878D82A}">
                    <a16:rowId xmlns:a16="http://schemas.microsoft.com/office/drawing/2014/main" val="2505098532"/>
                  </a:ext>
                </a:extLst>
              </a:tr>
              <a:tr h="0">
                <a:tc gridSpan="2" vMerge="1">
                  <a:txBody>
                    <a:bodyPr/>
                    <a:lstStyle/>
                    <a:p>
                      <a:endParaRPr lang="en-US"/>
                    </a:p>
                  </a:txBody>
                  <a:tcPr/>
                </a:tc>
                <a:tc hMerge="1"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∆SMAP &lt; -0.01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-0.01 ≤ ∆SMAP ≥ 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∆SMAP &gt; 0</a:t>
                      </a:r>
                    </a:p>
                  </a:txBody>
                  <a:tcPr/>
                </a:tc>
                <a:tc vMerge="1">
                  <a:txBody>
                    <a:bodyPr/>
                    <a:lstStyle/>
                    <a:p>
                      <a:endParaRPr lang="en-US" dirty="0"/>
                    </a:p>
                  </a:txBody>
                  <a:tcPr/>
                </a:tc>
                <a:extLst>
                  <a:ext uri="{0D108BD9-81ED-4DB2-BD59-A6C34878D82A}">
                    <a16:rowId xmlns:a16="http://schemas.microsoft.com/office/drawing/2014/main" val="3901761717"/>
                  </a:ext>
                </a:extLst>
              </a:tr>
              <a:tr h="370840">
                <a:tc rowSpan="3">
                  <a:txBody>
                    <a:bodyPr/>
                    <a:lstStyle/>
                    <a:p>
                      <a:pPr algn="ctr"/>
                      <a:r>
                        <a:rPr lang="en-US" b="1" dirty="0"/>
                        <a:t>Observations</a:t>
                      </a:r>
                    </a:p>
                  </a:txBody>
                  <a:tcPr/>
                </a:tc>
                <a:tc>
                  <a:txBody>
                    <a:bodyPr/>
                    <a:lstStyle/>
                    <a:p>
                      <a:pPr algn="ctr"/>
                      <a:r>
                        <a:rPr lang="en-US" dirty="0"/>
                        <a:t>IMERG = 0</a:t>
                      </a:r>
                    </a:p>
                  </a:txBody>
                  <a:tcPr/>
                </a:tc>
                <a:tc>
                  <a:txBody>
                    <a:bodyPr/>
                    <a:lstStyle/>
                    <a:p>
                      <a:pPr algn="ctr"/>
                      <a:r>
                        <a:rPr lang="en-US" b="1" dirty="0"/>
                        <a:t>18.89%</a:t>
                      </a:r>
                    </a:p>
                  </a:txBody>
                  <a:tcPr/>
                </a:tc>
                <a:tc>
                  <a:txBody>
                    <a:bodyPr/>
                    <a:lstStyle/>
                    <a:p>
                      <a:pPr algn="ctr"/>
                      <a:r>
                        <a:rPr lang="en-US" dirty="0"/>
                        <a:t>18.55%</a:t>
                      </a:r>
                    </a:p>
                  </a:txBody>
                  <a:tcPr/>
                </a:tc>
                <a:tc>
                  <a:txBody>
                    <a:bodyPr/>
                    <a:lstStyle/>
                    <a:p>
                      <a:pPr algn="ctr"/>
                      <a:r>
                        <a:rPr lang="en-US" b="1" dirty="0"/>
                        <a:t>23.60%</a:t>
                      </a:r>
                    </a:p>
                  </a:txBody>
                  <a:tcPr/>
                </a:tc>
                <a:tc>
                  <a:txBody>
                    <a:bodyPr/>
                    <a:lstStyle/>
                    <a:p>
                      <a:pPr algn="ctr"/>
                      <a:r>
                        <a:rPr lang="en-US" dirty="0"/>
                        <a:t>61.05%</a:t>
                      </a:r>
                    </a:p>
                  </a:txBody>
                  <a:tcPr/>
                </a:tc>
                <a:extLst>
                  <a:ext uri="{0D108BD9-81ED-4DB2-BD59-A6C34878D82A}">
                    <a16:rowId xmlns:a16="http://schemas.microsoft.com/office/drawing/2014/main" val="526067315"/>
                  </a:ext>
                </a:extLst>
              </a:tr>
              <a:tr h="370840">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 &lt; IMERG ≤ 1</a:t>
                      </a:r>
                    </a:p>
                  </a:txBody>
                  <a:tcPr/>
                </a:tc>
                <a:tc>
                  <a:txBody>
                    <a:bodyPr/>
                    <a:lstStyle/>
                    <a:p>
                      <a:pPr algn="ctr"/>
                      <a:r>
                        <a:rPr lang="en-US" dirty="0"/>
                        <a:t>7.70%</a:t>
                      </a:r>
                    </a:p>
                  </a:txBody>
                  <a:tcPr/>
                </a:tc>
                <a:tc>
                  <a:txBody>
                    <a:bodyPr/>
                    <a:lstStyle/>
                    <a:p>
                      <a:pPr algn="ctr"/>
                      <a:r>
                        <a:rPr lang="en-US" dirty="0"/>
                        <a:t>3.73%</a:t>
                      </a:r>
                    </a:p>
                  </a:txBody>
                  <a:tcPr/>
                </a:tc>
                <a:tc>
                  <a:txBody>
                    <a:bodyPr/>
                    <a:lstStyle/>
                    <a:p>
                      <a:pPr algn="ctr"/>
                      <a:r>
                        <a:rPr lang="en-US" dirty="0"/>
                        <a:t>8.93%</a:t>
                      </a:r>
                    </a:p>
                  </a:txBody>
                  <a:tcPr/>
                </a:tc>
                <a:tc>
                  <a:txBody>
                    <a:bodyPr/>
                    <a:lstStyle/>
                    <a:p>
                      <a:pPr algn="ctr"/>
                      <a:r>
                        <a:rPr lang="en-US" dirty="0"/>
                        <a:t>20.36%</a:t>
                      </a:r>
                    </a:p>
                  </a:txBody>
                  <a:tcPr/>
                </a:tc>
                <a:extLst>
                  <a:ext uri="{0D108BD9-81ED-4DB2-BD59-A6C34878D82A}">
                    <a16:rowId xmlns:a16="http://schemas.microsoft.com/office/drawing/2014/main" val="623444653"/>
                  </a:ext>
                </a:extLst>
              </a:tr>
              <a:tr h="370840">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IMERG &gt; 1</a:t>
                      </a:r>
                    </a:p>
                  </a:txBody>
                  <a:tcPr/>
                </a:tc>
                <a:tc>
                  <a:txBody>
                    <a:bodyPr/>
                    <a:lstStyle/>
                    <a:p>
                      <a:pPr algn="ctr"/>
                      <a:r>
                        <a:rPr lang="en-US" b="1" dirty="0"/>
                        <a:t>5.40%</a:t>
                      </a:r>
                    </a:p>
                  </a:txBody>
                  <a:tcPr/>
                </a:tc>
                <a:tc>
                  <a:txBody>
                    <a:bodyPr/>
                    <a:lstStyle/>
                    <a:p>
                      <a:pPr algn="ctr"/>
                      <a:r>
                        <a:rPr lang="en-US" dirty="0"/>
                        <a:t>1.62%</a:t>
                      </a:r>
                    </a:p>
                  </a:txBody>
                  <a:tcPr/>
                </a:tc>
                <a:tc>
                  <a:txBody>
                    <a:bodyPr/>
                    <a:lstStyle/>
                    <a:p>
                      <a:pPr algn="ctr"/>
                      <a:r>
                        <a:rPr lang="en-US" b="1" dirty="0"/>
                        <a:t>11.57%</a:t>
                      </a:r>
                    </a:p>
                  </a:txBody>
                  <a:tcPr/>
                </a:tc>
                <a:tc>
                  <a:txBody>
                    <a:bodyPr/>
                    <a:lstStyle/>
                    <a:p>
                      <a:pPr algn="ctr"/>
                      <a:r>
                        <a:rPr lang="en-US" dirty="0"/>
                        <a:t>18.59%</a:t>
                      </a:r>
                    </a:p>
                  </a:txBody>
                  <a:tcPr/>
                </a:tc>
                <a:extLst>
                  <a:ext uri="{0D108BD9-81ED-4DB2-BD59-A6C34878D82A}">
                    <a16:rowId xmlns:a16="http://schemas.microsoft.com/office/drawing/2014/main" val="1799673506"/>
                  </a:ext>
                </a:extLst>
              </a:tr>
              <a:tr h="370840">
                <a:tc gridSpan="2">
                  <a:txBody>
                    <a:bodyPr/>
                    <a:lstStyle/>
                    <a:p>
                      <a:pPr algn="ctr"/>
                      <a:endParaRPr lang="en-US" dirty="0"/>
                    </a:p>
                  </a:txBody>
                  <a:tcPr/>
                </a:tc>
                <a:tc hMerge="1">
                  <a:txBody>
                    <a:bodyPr/>
                    <a:lstStyle/>
                    <a:p>
                      <a:endParaRPr lang="en-US" dirty="0"/>
                    </a:p>
                  </a:txBody>
                  <a:tcPr/>
                </a:tc>
                <a:tc>
                  <a:txBody>
                    <a:bodyPr/>
                    <a:lstStyle/>
                    <a:p>
                      <a:pPr algn="ctr"/>
                      <a:r>
                        <a:rPr lang="en-US" dirty="0"/>
                        <a:t>31.98%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23.91%</a:t>
                      </a:r>
                    </a:p>
                  </a:txBody>
                  <a:tcPr/>
                </a:tc>
                <a:tc>
                  <a:txBody>
                    <a:bodyPr/>
                    <a:lstStyle/>
                    <a:p>
                      <a:pPr algn="ctr"/>
                      <a:r>
                        <a:rPr lang="en-US" dirty="0"/>
                        <a:t>44.10%</a:t>
                      </a:r>
                    </a:p>
                  </a:txBody>
                  <a:tcPr/>
                </a:tc>
                <a:tc>
                  <a:txBody>
                    <a:bodyPr/>
                    <a:lstStyle/>
                    <a:p>
                      <a:pPr algn="ctr"/>
                      <a:endParaRPr lang="en-US" dirty="0"/>
                    </a:p>
                  </a:txBody>
                  <a:tcPr/>
                </a:tc>
                <a:extLst>
                  <a:ext uri="{0D108BD9-81ED-4DB2-BD59-A6C34878D82A}">
                    <a16:rowId xmlns:a16="http://schemas.microsoft.com/office/drawing/2014/main" val="1784544470"/>
                  </a:ext>
                </a:extLst>
              </a:tr>
            </a:tbl>
          </a:graphicData>
        </a:graphic>
      </p:graphicFrame>
      <p:pic>
        <p:nvPicPr>
          <p:cNvPr id="6" name="Picture 5">
            <a:extLst>
              <a:ext uri="{FF2B5EF4-FFF2-40B4-BE49-F238E27FC236}">
                <a16:creationId xmlns:a16="http://schemas.microsoft.com/office/drawing/2014/main" id="{085A8ED5-209A-3A42-8B17-5659596D49BE}"/>
              </a:ext>
            </a:extLst>
          </p:cNvPr>
          <p:cNvPicPr>
            <a:picLocks noChangeAspect="1"/>
          </p:cNvPicPr>
          <p:nvPr/>
        </p:nvPicPr>
        <p:blipFill rotWithShape="1">
          <a:blip r:embed="rId2"/>
          <a:srcRect t="5448" b="63902"/>
          <a:stretch/>
        </p:blipFill>
        <p:spPr>
          <a:xfrm>
            <a:off x="38097" y="3582277"/>
            <a:ext cx="12115800" cy="2531898"/>
          </a:xfrm>
          <a:prstGeom prst="rect">
            <a:avLst/>
          </a:prstGeom>
        </p:spPr>
      </p:pic>
      <p:pic>
        <p:nvPicPr>
          <p:cNvPr id="7" name="Picture 6">
            <a:extLst>
              <a:ext uri="{FF2B5EF4-FFF2-40B4-BE49-F238E27FC236}">
                <a16:creationId xmlns:a16="http://schemas.microsoft.com/office/drawing/2014/main" id="{3C41A5C5-3E13-D94E-BB24-FCF532041298}"/>
              </a:ext>
            </a:extLst>
          </p:cNvPr>
          <p:cNvPicPr>
            <a:picLocks noChangeAspect="1"/>
          </p:cNvPicPr>
          <p:nvPr/>
        </p:nvPicPr>
        <p:blipFill rotWithShape="1">
          <a:blip r:embed="rId2"/>
          <a:srcRect t="69350" b="23577"/>
          <a:stretch/>
        </p:blipFill>
        <p:spPr>
          <a:xfrm>
            <a:off x="38097" y="6270061"/>
            <a:ext cx="12115800" cy="584237"/>
          </a:xfrm>
          <a:prstGeom prst="rect">
            <a:avLst/>
          </a:prstGeom>
        </p:spPr>
      </p:pic>
      <p:sp>
        <p:nvSpPr>
          <p:cNvPr id="8" name="TextBox 7">
            <a:extLst>
              <a:ext uri="{FF2B5EF4-FFF2-40B4-BE49-F238E27FC236}">
                <a16:creationId xmlns:a16="http://schemas.microsoft.com/office/drawing/2014/main" id="{32D9B686-26BA-E848-9AA9-2F4875D4EF41}"/>
              </a:ext>
            </a:extLst>
          </p:cNvPr>
          <p:cNvSpPr txBox="1"/>
          <p:nvPr/>
        </p:nvSpPr>
        <p:spPr>
          <a:xfrm>
            <a:off x="228600" y="5172090"/>
            <a:ext cx="1501886" cy="646331"/>
          </a:xfrm>
          <a:prstGeom prst="rect">
            <a:avLst/>
          </a:prstGeom>
          <a:noFill/>
        </p:spPr>
        <p:txBody>
          <a:bodyPr wrap="none" rtlCol="0">
            <a:spAutoFit/>
          </a:bodyPr>
          <a:lstStyle/>
          <a:p>
            <a:r>
              <a:rPr lang="en-US" dirty="0"/>
              <a:t>Global: 0.634</a:t>
            </a:r>
          </a:p>
          <a:p>
            <a:r>
              <a:rPr lang="en-US" dirty="0"/>
              <a:t>CONUS: 0.612</a:t>
            </a:r>
          </a:p>
        </p:txBody>
      </p:sp>
      <p:sp>
        <p:nvSpPr>
          <p:cNvPr id="9" name="TextBox 8">
            <a:extLst>
              <a:ext uri="{FF2B5EF4-FFF2-40B4-BE49-F238E27FC236}">
                <a16:creationId xmlns:a16="http://schemas.microsoft.com/office/drawing/2014/main" id="{211670CB-33D9-6E49-8127-BD8CFEE4C698}"/>
              </a:ext>
            </a:extLst>
          </p:cNvPr>
          <p:cNvSpPr txBox="1"/>
          <p:nvPr/>
        </p:nvSpPr>
        <p:spPr>
          <a:xfrm>
            <a:off x="6204454" y="5172090"/>
            <a:ext cx="1501886" cy="646331"/>
          </a:xfrm>
          <a:prstGeom prst="rect">
            <a:avLst/>
          </a:prstGeom>
          <a:noFill/>
        </p:spPr>
        <p:txBody>
          <a:bodyPr wrap="none" rtlCol="0">
            <a:spAutoFit/>
          </a:bodyPr>
          <a:lstStyle/>
          <a:p>
            <a:r>
              <a:rPr lang="en-US" dirty="0"/>
              <a:t>Global: 0.403</a:t>
            </a:r>
          </a:p>
          <a:p>
            <a:r>
              <a:rPr lang="en-US" dirty="0"/>
              <a:t>CONUS: 0.418</a:t>
            </a:r>
          </a:p>
        </p:txBody>
      </p:sp>
      <p:sp>
        <p:nvSpPr>
          <p:cNvPr id="10" name="TextBox 9">
            <a:extLst>
              <a:ext uri="{FF2B5EF4-FFF2-40B4-BE49-F238E27FC236}">
                <a16:creationId xmlns:a16="http://schemas.microsoft.com/office/drawing/2014/main" id="{5AD389ED-1695-0445-906E-6A5A9223D39E}"/>
              </a:ext>
            </a:extLst>
          </p:cNvPr>
          <p:cNvSpPr txBox="1"/>
          <p:nvPr/>
        </p:nvSpPr>
        <p:spPr>
          <a:xfrm>
            <a:off x="1" y="0"/>
            <a:ext cx="12333248" cy="1261884"/>
          </a:xfrm>
          <a:prstGeom prst="rect">
            <a:avLst/>
          </a:prstGeom>
          <a:noFill/>
        </p:spPr>
        <p:txBody>
          <a:bodyPr wrap="square" rtlCol="0">
            <a:spAutoFit/>
          </a:bodyPr>
          <a:lstStyle/>
          <a:p>
            <a:r>
              <a:rPr lang="en-US" sz="4800" b="1" u="sng" dirty="0"/>
              <a:t>3x3 Contingency Table Results</a:t>
            </a:r>
          </a:p>
          <a:p>
            <a:r>
              <a:rPr lang="en-US" sz="2800" dirty="0"/>
              <a:t>~60% of overpasses are binned as signal</a:t>
            </a:r>
          </a:p>
        </p:txBody>
      </p:sp>
    </p:spTree>
    <p:extLst>
      <p:ext uri="{BB962C8B-B14F-4D97-AF65-F5344CB8AC3E}">
        <p14:creationId xmlns:p14="http://schemas.microsoft.com/office/powerpoint/2010/main" val="34982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FCC0DBC0-4E8E-8F45-B09C-1AE643F34781}"/>
              </a:ext>
            </a:extLst>
          </p:cNvPr>
          <p:cNvPicPr>
            <a:picLocks noChangeAspect="1"/>
          </p:cNvPicPr>
          <p:nvPr/>
        </p:nvPicPr>
        <p:blipFill rotWithShape="1">
          <a:blip r:embed="rId2"/>
          <a:srcRect l="10275" t="5000" r="10464" b="54792"/>
          <a:stretch/>
        </p:blipFill>
        <p:spPr>
          <a:xfrm>
            <a:off x="1524000" y="3695290"/>
            <a:ext cx="9144000" cy="3162710"/>
          </a:xfrm>
          <a:prstGeom prst="rect">
            <a:avLst/>
          </a:prstGeom>
        </p:spPr>
      </p:pic>
      <p:sp>
        <p:nvSpPr>
          <p:cNvPr id="9" name="TextBox 8">
            <a:extLst>
              <a:ext uri="{FF2B5EF4-FFF2-40B4-BE49-F238E27FC236}">
                <a16:creationId xmlns:a16="http://schemas.microsoft.com/office/drawing/2014/main" id="{603D0EAA-245F-FA42-8AA3-0D9B7895D078}"/>
              </a:ext>
            </a:extLst>
          </p:cNvPr>
          <p:cNvSpPr txBox="1"/>
          <p:nvPr/>
        </p:nvSpPr>
        <p:spPr>
          <a:xfrm>
            <a:off x="4582411" y="3110515"/>
            <a:ext cx="3027175" cy="584775"/>
          </a:xfrm>
          <a:prstGeom prst="rect">
            <a:avLst/>
          </a:prstGeom>
          <a:noFill/>
        </p:spPr>
        <p:txBody>
          <a:bodyPr wrap="none" rtlCol="0">
            <a:spAutoFit/>
          </a:bodyPr>
          <a:lstStyle/>
          <a:p>
            <a:r>
              <a:rPr lang="en-US" sz="3200" b="1" u="sng" dirty="0"/>
              <a:t>IMERG vs MRMS</a:t>
            </a:r>
          </a:p>
        </p:txBody>
      </p:sp>
      <p:pic>
        <p:nvPicPr>
          <p:cNvPr id="11" name="Picture 10" descr="A screenshot of a cell phone&#10;&#10;Description automatically generated">
            <a:extLst>
              <a:ext uri="{FF2B5EF4-FFF2-40B4-BE49-F238E27FC236}">
                <a16:creationId xmlns:a16="http://schemas.microsoft.com/office/drawing/2014/main" id="{47DECECC-66AF-8543-B49E-3EE69599C840}"/>
              </a:ext>
            </a:extLst>
          </p:cNvPr>
          <p:cNvPicPr>
            <a:picLocks noChangeAspect="1"/>
          </p:cNvPicPr>
          <p:nvPr/>
        </p:nvPicPr>
        <p:blipFill rotWithShape="1">
          <a:blip r:embed="rId3"/>
          <a:srcRect l="9990" t="5000" r="10180" b="55625"/>
          <a:stretch/>
        </p:blipFill>
        <p:spPr>
          <a:xfrm>
            <a:off x="1524000" y="101876"/>
            <a:ext cx="9144000" cy="3075118"/>
          </a:xfrm>
          <a:prstGeom prst="rect">
            <a:avLst/>
          </a:prstGeom>
        </p:spPr>
      </p:pic>
      <p:sp>
        <p:nvSpPr>
          <p:cNvPr id="2" name="TextBox 1">
            <a:extLst>
              <a:ext uri="{FF2B5EF4-FFF2-40B4-BE49-F238E27FC236}">
                <a16:creationId xmlns:a16="http://schemas.microsoft.com/office/drawing/2014/main" id="{7ECA8FED-337F-AD43-AD0F-C71B48EA4ED6}"/>
              </a:ext>
            </a:extLst>
          </p:cNvPr>
          <p:cNvSpPr txBox="1"/>
          <p:nvPr/>
        </p:nvSpPr>
        <p:spPr>
          <a:xfrm rot="16200000">
            <a:off x="-20017" y="1113399"/>
            <a:ext cx="2556597" cy="400110"/>
          </a:xfrm>
          <a:prstGeom prst="rect">
            <a:avLst/>
          </a:prstGeom>
          <a:noFill/>
        </p:spPr>
        <p:txBody>
          <a:bodyPr wrap="none" rtlCol="0">
            <a:spAutoFit/>
          </a:bodyPr>
          <a:lstStyle/>
          <a:p>
            <a:r>
              <a:rPr lang="en-US" sz="2000" b="1" u="sng" dirty="0"/>
              <a:t>2x2 Contingency Table</a:t>
            </a:r>
          </a:p>
        </p:txBody>
      </p:sp>
      <p:sp>
        <p:nvSpPr>
          <p:cNvPr id="12" name="TextBox 11">
            <a:extLst>
              <a:ext uri="{FF2B5EF4-FFF2-40B4-BE49-F238E27FC236}">
                <a16:creationId xmlns:a16="http://schemas.microsoft.com/office/drawing/2014/main" id="{C6D36581-A3F4-A947-8C22-0D06F9DE8C05}"/>
              </a:ext>
            </a:extLst>
          </p:cNvPr>
          <p:cNvSpPr txBox="1"/>
          <p:nvPr/>
        </p:nvSpPr>
        <p:spPr>
          <a:xfrm rot="16200000">
            <a:off x="-20018" y="4773534"/>
            <a:ext cx="2556597" cy="400110"/>
          </a:xfrm>
          <a:prstGeom prst="rect">
            <a:avLst/>
          </a:prstGeom>
          <a:noFill/>
        </p:spPr>
        <p:txBody>
          <a:bodyPr wrap="none" rtlCol="0">
            <a:spAutoFit/>
          </a:bodyPr>
          <a:lstStyle/>
          <a:p>
            <a:r>
              <a:rPr lang="en-US" sz="2000" b="1" u="sng" dirty="0"/>
              <a:t>3x3 Contingency Table</a:t>
            </a:r>
          </a:p>
        </p:txBody>
      </p:sp>
    </p:spTree>
    <p:extLst>
      <p:ext uri="{BB962C8B-B14F-4D97-AF65-F5344CB8AC3E}">
        <p14:creationId xmlns:p14="http://schemas.microsoft.com/office/powerpoint/2010/main" val="34947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FCC0DBC0-4E8E-8F45-B09C-1AE643F34781}"/>
              </a:ext>
            </a:extLst>
          </p:cNvPr>
          <p:cNvPicPr>
            <a:picLocks noChangeAspect="1"/>
          </p:cNvPicPr>
          <p:nvPr/>
        </p:nvPicPr>
        <p:blipFill rotWithShape="1">
          <a:blip r:embed="rId2"/>
          <a:srcRect l="10275" t="5000" r="10464" b="54792"/>
          <a:stretch/>
        </p:blipFill>
        <p:spPr>
          <a:xfrm>
            <a:off x="1524000" y="3695290"/>
            <a:ext cx="9144000" cy="3162710"/>
          </a:xfrm>
          <a:prstGeom prst="rect">
            <a:avLst/>
          </a:prstGeom>
        </p:spPr>
      </p:pic>
      <p:sp>
        <p:nvSpPr>
          <p:cNvPr id="9" name="TextBox 8">
            <a:extLst>
              <a:ext uri="{FF2B5EF4-FFF2-40B4-BE49-F238E27FC236}">
                <a16:creationId xmlns:a16="http://schemas.microsoft.com/office/drawing/2014/main" id="{603D0EAA-245F-FA42-8AA3-0D9B7895D078}"/>
              </a:ext>
            </a:extLst>
          </p:cNvPr>
          <p:cNvSpPr txBox="1"/>
          <p:nvPr/>
        </p:nvSpPr>
        <p:spPr>
          <a:xfrm>
            <a:off x="4582411" y="3110515"/>
            <a:ext cx="3027175" cy="584775"/>
          </a:xfrm>
          <a:prstGeom prst="rect">
            <a:avLst/>
          </a:prstGeom>
          <a:noFill/>
        </p:spPr>
        <p:txBody>
          <a:bodyPr wrap="none" rtlCol="0">
            <a:spAutoFit/>
          </a:bodyPr>
          <a:lstStyle/>
          <a:p>
            <a:r>
              <a:rPr lang="en-US" sz="3200" b="1" u="sng" dirty="0"/>
              <a:t>IMERG vs MRMS</a:t>
            </a:r>
          </a:p>
        </p:txBody>
      </p:sp>
      <p:graphicFrame>
        <p:nvGraphicFramePr>
          <p:cNvPr id="10" name="Table 9">
            <a:extLst>
              <a:ext uri="{FF2B5EF4-FFF2-40B4-BE49-F238E27FC236}">
                <a16:creationId xmlns:a16="http://schemas.microsoft.com/office/drawing/2014/main" id="{426EEE84-424B-524B-B46E-12B50E7DB166}"/>
              </a:ext>
            </a:extLst>
          </p:cNvPr>
          <p:cNvGraphicFramePr>
            <a:graphicFrameLocks noGrp="1"/>
          </p:cNvGraphicFramePr>
          <p:nvPr/>
        </p:nvGraphicFramePr>
        <p:xfrm>
          <a:off x="1660772" y="6579"/>
          <a:ext cx="8870452" cy="3169920"/>
        </p:xfrm>
        <a:graphic>
          <a:graphicData uri="http://schemas.openxmlformats.org/drawingml/2006/table">
            <a:tbl>
              <a:tblPr firstRow="1" bandRow="1">
                <a:tableStyleId>{9D7B26C5-4107-4FEC-AEDC-1716B250A1EF}</a:tableStyleId>
              </a:tblPr>
              <a:tblGrid>
                <a:gridCol w="5628830">
                  <a:extLst>
                    <a:ext uri="{9D8B030D-6E8A-4147-A177-3AD203B41FA5}">
                      <a16:colId xmlns:a16="http://schemas.microsoft.com/office/drawing/2014/main" val="86268183"/>
                    </a:ext>
                  </a:extLst>
                </a:gridCol>
                <a:gridCol w="1620811">
                  <a:extLst>
                    <a:ext uri="{9D8B030D-6E8A-4147-A177-3AD203B41FA5}">
                      <a16:colId xmlns:a16="http://schemas.microsoft.com/office/drawing/2014/main" val="2668573242"/>
                    </a:ext>
                  </a:extLst>
                </a:gridCol>
                <a:gridCol w="1620811">
                  <a:extLst>
                    <a:ext uri="{9D8B030D-6E8A-4147-A177-3AD203B41FA5}">
                      <a16:colId xmlns:a16="http://schemas.microsoft.com/office/drawing/2014/main" val="1388346323"/>
                    </a:ext>
                  </a:extLst>
                </a:gridCol>
              </a:tblGrid>
              <a:tr h="370840">
                <a:tc>
                  <a:txBody>
                    <a:bodyPr/>
                    <a:lstStyle/>
                    <a:p>
                      <a:endParaRPr lang="en-US" sz="2000" dirty="0"/>
                    </a:p>
                  </a:txBody>
                  <a:tcPr>
                    <a:lnT w="12700" cmpd="sng">
                      <a:noFill/>
                    </a:lnT>
                  </a:tcPr>
                </a:tc>
                <a:tc>
                  <a:txBody>
                    <a:bodyPr/>
                    <a:lstStyle/>
                    <a:p>
                      <a:pPr algn="ctr"/>
                      <a:r>
                        <a:rPr lang="en-US" sz="2000" dirty="0"/>
                        <a:t>POD</a:t>
                      </a:r>
                    </a:p>
                  </a:txBody>
                  <a:tcPr>
                    <a:lnT w="12700" cmpd="sng">
                      <a:noFill/>
                    </a:lnT>
                  </a:tcPr>
                </a:tc>
                <a:tc>
                  <a:txBody>
                    <a:bodyPr/>
                    <a:lstStyle/>
                    <a:p>
                      <a:pPr algn="ctr"/>
                      <a:r>
                        <a:rPr lang="en-US" sz="2000" dirty="0"/>
                        <a:t>FAR</a:t>
                      </a:r>
                    </a:p>
                  </a:txBody>
                  <a:tcPr>
                    <a:lnT w="12700" cmpd="sng">
                      <a:noFill/>
                    </a:lnT>
                  </a:tcPr>
                </a:tc>
                <a:extLst>
                  <a:ext uri="{0D108BD9-81ED-4DB2-BD59-A6C34878D82A}">
                    <a16:rowId xmlns:a16="http://schemas.microsoft.com/office/drawing/2014/main" val="2620451919"/>
                  </a:ext>
                </a:extLst>
              </a:tr>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a:t>2x2 Contingency Table</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2761954596"/>
                  </a:ext>
                </a:extLst>
              </a:tr>
              <a:tr h="370840">
                <a:tc>
                  <a:txBody>
                    <a:bodyPr/>
                    <a:lstStyle/>
                    <a:p>
                      <a:pPr algn="r"/>
                      <a:r>
                        <a:rPr lang="en-US" sz="2000" dirty="0"/>
                        <a:t>IMERG Early vs MRMS (SMAP Overpass intervals)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0.723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0.266</a:t>
                      </a:r>
                    </a:p>
                  </a:txBody>
                  <a:tcPr/>
                </a:tc>
                <a:extLst>
                  <a:ext uri="{0D108BD9-81ED-4DB2-BD59-A6C34878D82A}">
                    <a16:rowId xmlns:a16="http://schemas.microsoft.com/office/drawing/2014/main" val="2840828506"/>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t>IMERG Early vs MRMS (Daily)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0.622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0.312</a:t>
                      </a:r>
                    </a:p>
                  </a:txBody>
                  <a:tcPr/>
                </a:tc>
                <a:extLst>
                  <a:ext uri="{0D108BD9-81ED-4DB2-BD59-A6C34878D82A}">
                    <a16:rowId xmlns:a16="http://schemas.microsoft.com/office/drawing/2014/main" val="2317167939"/>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rPr>
                        <a:t>Previous IMERG validation with MRMS (Jackson Tan)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rPr>
                        <a:t>0.667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rPr>
                        <a:t>0.466</a:t>
                      </a:r>
                    </a:p>
                  </a:txBody>
                  <a:tcPr/>
                </a:tc>
                <a:extLst>
                  <a:ext uri="{0D108BD9-81ED-4DB2-BD59-A6C34878D82A}">
                    <a16:rowId xmlns:a16="http://schemas.microsoft.com/office/drawing/2014/main" val="653950195"/>
                  </a:ext>
                </a:extLst>
              </a:tr>
              <a:tr h="370840">
                <a:tc gridSpan="3">
                  <a:txBody>
                    <a:bodyPr/>
                    <a:lstStyle/>
                    <a:p>
                      <a:pPr algn="ctr"/>
                      <a:r>
                        <a:rPr lang="en-US" sz="2000" b="1" u="sng" dirty="0"/>
                        <a:t>3x3 Contingency Table</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649380027"/>
                  </a:ext>
                </a:extLst>
              </a:tr>
              <a:tr h="370840">
                <a:tc>
                  <a:txBody>
                    <a:bodyPr/>
                    <a:lstStyle/>
                    <a:p>
                      <a:pPr algn="r"/>
                      <a:r>
                        <a:rPr lang="en-US" sz="2000" dirty="0"/>
                        <a:t>IMERG Early vs MRMS (SMAP Overpass intervals)</a:t>
                      </a:r>
                    </a:p>
                  </a:txBody>
                  <a:tcPr/>
                </a:tc>
                <a:tc>
                  <a:txBody>
                    <a:bodyPr/>
                    <a:lstStyle/>
                    <a:p>
                      <a:pPr algn="ctr"/>
                      <a:r>
                        <a:rPr lang="en-US" dirty="0"/>
                        <a:t>0.763</a:t>
                      </a:r>
                    </a:p>
                  </a:txBody>
                  <a:tcPr anchor="ctr"/>
                </a:tc>
                <a:tc>
                  <a:txBody>
                    <a:bodyPr/>
                    <a:lstStyle/>
                    <a:p>
                      <a:pPr algn="ctr"/>
                      <a:r>
                        <a:rPr lang="en-US" dirty="0"/>
                        <a:t>0.242</a:t>
                      </a:r>
                    </a:p>
                  </a:txBody>
                  <a:tcPr anchor="ctr"/>
                </a:tc>
                <a:extLst>
                  <a:ext uri="{0D108BD9-81ED-4DB2-BD59-A6C34878D82A}">
                    <a16:rowId xmlns:a16="http://schemas.microsoft.com/office/drawing/2014/main" val="1724259381"/>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t>IMERG Early vs MRMS (Daily)</a:t>
                      </a:r>
                    </a:p>
                  </a:txBody>
                  <a:tcPr/>
                </a:tc>
                <a:tc>
                  <a:txBody>
                    <a:bodyPr/>
                    <a:lstStyle/>
                    <a:p>
                      <a:pPr algn="ctr"/>
                      <a:r>
                        <a:rPr lang="en-US" dirty="0"/>
                        <a:t>0.741</a:t>
                      </a:r>
                    </a:p>
                  </a:txBody>
                  <a:tcPr anchor="ctr"/>
                </a:tc>
                <a:tc>
                  <a:txBody>
                    <a:bodyPr/>
                    <a:lstStyle/>
                    <a:p>
                      <a:pPr algn="ctr"/>
                      <a:r>
                        <a:rPr lang="en-US" dirty="0"/>
                        <a:t>0.189</a:t>
                      </a:r>
                    </a:p>
                  </a:txBody>
                  <a:tcPr anchor="ctr"/>
                </a:tc>
                <a:extLst>
                  <a:ext uri="{0D108BD9-81ED-4DB2-BD59-A6C34878D82A}">
                    <a16:rowId xmlns:a16="http://schemas.microsoft.com/office/drawing/2014/main" val="581935611"/>
                  </a:ext>
                </a:extLst>
              </a:tr>
            </a:tbl>
          </a:graphicData>
        </a:graphic>
      </p:graphicFrame>
      <p:sp>
        <p:nvSpPr>
          <p:cNvPr id="12" name="TextBox 11">
            <a:extLst>
              <a:ext uri="{FF2B5EF4-FFF2-40B4-BE49-F238E27FC236}">
                <a16:creationId xmlns:a16="http://schemas.microsoft.com/office/drawing/2014/main" id="{C6D36581-A3F4-A947-8C22-0D06F9DE8C05}"/>
              </a:ext>
            </a:extLst>
          </p:cNvPr>
          <p:cNvSpPr txBox="1"/>
          <p:nvPr/>
        </p:nvSpPr>
        <p:spPr>
          <a:xfrm rot="16200000">
            <a:off x="-20018" y="4773534"/>
            <a:ext cx="2556597" cy="400110"/>
          </a:xfrm>
          <a:prstGeom prst="rect">
            <a:avLst/>
          </a:prstGeom>
          <a:noFill/>
        </p:spPr>
        <p:txBody>
          <a:bodyPr wrap="none" rtlCol="0">
            <a:spAutoFit/>
          </a:bodyPr>
          <a:lstStyle/>
          <a:p>
            <a:r>
              <a:rPr lang="en-US" sz="2000" b="1" u="sng" dirty="0"/>
              <a:t>3x3 Contingency Table</a:t>
            </a:r>
          </a:p>
        </p:txBody>
      </p:sp>
    </p:spTree>
    <p:extLst>
      <p:ext uri="{BB962C8B-B14F-4D97-AF65-F5344CB8AC3E}">
        <p14:creationId xmlns:p14="http://schemas.microsoft.com/office/powerpoint/2010/main" val="4270695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192FD7-BB0F-D243-8E9E-9AA543BF3222}"/>
              </a:ext>
            </a:extLst>
          </p:cNvPr>
          <p:cNvSpPr>
            <a:spLocks noGrp="1"/>
          </p:cNvSpPr>
          <p:nvPr>
            <p:ph idx="1"/>
          </p:nvPr>
        </p:nvSpPr>
        <p:spPr>
          <a:xfrm>
            <a:off x="838200" y="467138"/>
            <a:ext cx="10515600" cy="6390861"/>
          </a:xfrm>
        </p:spPr>
        <p:txBody>
          <a:bodyPr>
            <a:normAutofit/>
          </a:bodyPr>
          <a:lstStyle/>
          <a:p>
            <a:r>
              <a:rPr lang="en-US" dirty="0"/>
              <a:t>Conclusions thus far…</a:t>
            </a:r>
          </a:p>
          <a:p>
            <a:pPr lvl="1"/>
            <a:r>
              <a:rPr lang="en-US" dirty="0"/>
              <a:t>IMERG early, late and final all show similar skill when assessing with SMAP</a:t>
            </a:r>
          </a:p>
          <a:p>
            <a:pPr lvl="1"/>
            <a:r>
              <a:rPr lang="en-US" dirty="0"/>
              <a:t>IMERG-MRMS skill is comparable to other skill analyses (i.e. Jackson Tan)</a:t>
            </a:r>
          </a:p>
          <a:p>
            <a:pPr lvl="1"/>
            <a:r>
              <a:rPr lang="en-US" dirty="0"/>
              <a:t>Confidence in using SMAP to validate IMERG at a global-scale</a:t>
            </a:r>
          </a:p>
          <a:p>
            <a:pPr lvl="1"/>
            <a:endParaRPr lang="en-US" dirty="0"/>
          </a:p>
          <a:p>
            <a:r>
              <a:rPr lang="en-US" dirty="0"/>
              <a:t>Moving forward…</a:t>
            </a:r>
          </a:p>
          <a:p>
            <a:pPr lvl="1"/>
            <a:r>
              <a:rPr lang="en-US" dirty="0"/>
              <a:t>Expand data to include 2019</a:t>
            </a:r>
          </a:p>
          <a:p>
            <a:pPr lvl="1"/>
            <a:r>
              <a:rPr lang="en-US" dirty="0"/>
              <a:t>Investigate potential spatial patterns</a:t>
            </a:r>
          </a:p>
          <a:p>
            <a:pPr lvl="2"/>
            <a:r>
              <a:rPr lang="en-US" dirty="0"/>
              <a:t>Relationship to soil properties, vegetation, seasonality</a:t>
            </a:r>
          </a:p>
          <a:p>
            <a:pPr lvl="1"/>
            <a:r>
              <a:rPr lang="en-US" dirty="0"/>
              <a:t>Skill for various precipitation types (e.g. synoptic vs MCS, rain vs mixed-phase)</a:t>
            </a:r>
          </a:p>
          <a:p>
            <a:pPr lvl="1"/>
            <a:r>
              <a:rPr lang="en-US" dirty="0"/>
              <a:t>Examine subsets of skill</a:t>
            </a:r>
          </a:p>
          <a:p>
            <a:pPr lvl="1"/>
            <a:r>
              <a:rPr lang="en-US" dirty="0"/>
              <a:t>Expand to LIS analysis to fill gaps in soil </a:t>
            </a:r>
            <a:r>
              <a:rPr lang="en-US" dirty="0" err="1"/>
              <a:t>mositure</a:t>
            </a:r>
            <a:r>
              <a:rPr lang="en-US" dirty="0"/>
              <a:t> between SMAP overpasses</a:t>
            </a:r>
          </a:p>
          <a:p>
            <a:pPr lvl="1"/>
            <a:r>
              <a:rPr lang="en-US" dirty="0"/>
              <a:t>Potential pathway to validate quantities with SM2Rain methodology</a:t>
            </a:r>
          </a:p>
          <a:p>
            <a:pPr lvl="1"/>
            <a:endParaRPr lang="en-US" dirty="0"/>
          </a:p>
          <a:p>
            <a:pPr lvl="1"/>
            <a:endParaRPr lang="en-US" dirty="0"/>
          </a:p>
        </p:txBody>
      </p:sp>
    </p:spTree>
    <p:extLst>
      <p:ext uri="{BB962C8B-B14F-4D97-AF65-F5344CB8AC3E}">
        <p14:creationId xmlns:p14="http://schemas.microsoft.com/office/powerpoint/2010/main" val="3934576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AF81D8-004C-A744-ADCF-92C3B77A3C91}"/>
              </a:ext>
            </a:extLst>
          </p:cNvPr>
          <p:cNvSpPr txBox="1"/>
          <p:nvPr/>
        </p:nvSpPr>
        <p:spPr>
          <a:xfrm>
            <a:off x="1" y="0"/>
            <a:ext cx="9358312" cy="830997"/>
          </a:xfrm>
          <a:prstGeom prst="rect">
            <a:avLst/>
          </a:prstGeom>
          <a:noFill/>
        </p:spPr>
        <p:txBody>
          <a:bodyPr wrap="square" rtlCol="0">
            <a:spAutoFit/>
          </a:bodyPr>
          <a:lstStyle/>
          <a:p>
            <a:r>
              <a:rPr lang="en-US" sz="4800" b="1" u="sng" dirty="0"/>
              <a:t>Previous IMERG Validation work</a:t>
            </a:r>
          </a:p>
        </p:txBody>
      </p:sp>
      <p:pic>
        <p:nvPicPr>
          <p:cNvPr id="6" name="Picture 5" descr="A screenshot of a cell phone&#10;&#10;Description automatically generated">
            <a:extLst>
              <a:ext uri="{FF2B5EF4-FFF2-40B4-BE49-F238E27FC236}">
                <a16:creationId xmlns:a16="http://schemas.microsoft.com/office/drawing/2014/main" id="{6707E96F-88F8-4640-B229-784E087D69E1}"/>
              </a:ext>
            </a:extLst>
          </p:cNvPr>
          <p:cNvPicPr>
            <a:picLocks noChangeAspect="1"/>
          </p:cNvPicPr>
          <p:nvPr/>
        </p:nvPicPr>
        <p:blipFill rotWithShape="1">
          <a:blip r:embed="rId2"/>
          <a:srcRect l="-1" r="44128"/>
          <a:stretch/>
        </p:blipFill>
        <p:spPr>
          <a:xfrm>
            <a:off x="0" y="802422"/>
            <a:ext cx="4929188" cy="3883878"/>
          </a:xfrm>
          <a:prstGeom prst="rect">
            <a:avLst/>
          </a:prstGeom>
        </p:spPr>
      </p:pic>
      <p:pic>
        <p:nvPicPr>
          <p:cNvPr id="8" name="Picture 7">
            <a:extLst>
              <a:ext uri="{FF2B5EF4-FFF2-40B4-BE49-F238E27FC236}">
                <a16:creationId xmlns:a16="http://schemas.microsoft.com/office/drawing/2014/main" id="{4D723C9B-DC1E-C841-A10B-67A9BD9C2153}"/>
              </a:ext>
            </a:extLst>
          </p:cNvPr>
          <p:cNvPicPr>
            <a:picLocks noChangeAspect="1"/>
          </p:cNvPicPr>
          <p:nvPr/>
        </p:nvPicPr>
        <p:blipFill>
          <a:blip r:embed="rId3"/>
          <a:stretch>
            <a:fillRect/>
          </a:stretch>
        </p:blipFill>
        <p:spPr>
          <a:xfrm>
            <a:off x="6681786" y="2528546"/>
            <a:ext cx="5510214" cy="4329454"/>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EB1E5980-37DA-4E44-9CD5-9433C615BBB6}"/>
              </a:ext>
            </a:extLst>
          </p:cNvPr>
          <p:cNvPicPr>
            <a:picLocks noChangeAspect="1"/>
          </p:cNvPicPr>
          <p:nvPr/>
        </p:nvPicPr>
        <p:blipFill rotWithShape="1">
          <a:blip r:embed="rId2"/>
          <a:srcRect l="78762" t="11712" b="13979"/>
          <a:stretch/>
        </p:blipFill>
        <p:spPr>
          <a:xfrm>
            <a:off x="4821063" y="1301323"/>
            <a:ext cx="1873618" cy="2886075"/>
          </a:xfrm>
          <a:prstGeom prst="rect">
            <a:avLst/>
          </a:prstGeom>
        </p:spPr>
      </p:pic>
    </p:spTree>
    <p:extLst>
      <p:ext uri="{BB962C8B-B14F-4D97-AF65-F5344CB8AC3E}">
        <p14:creationId xmlns:p14="http://schemas.microsoft.com/office/powerpoint/2010/main" val="395134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627EC1-CE0A-3647-AA95-3EF012772B3B}"/>
              </a:ext>
            </a:extLst>
          </p:cNvPr>
          <p:cNvSpPr>
            <a:spLocks noGrp="1"/>
          </p:cNvSpPr>
          <p:nvPr>
            <p:ph idx="1"/>
          </p:nvPr>
        </p:nvSpPr>
        <p:spPr/>
        <p:txBody>
          <a:bodyPr/>
          <a:lstStyle/>
          <a:p>
            <a:r>
              <a:rPr lang="en-US" sz="3200" b="1" dirty="0"/>
              <a:t>Overview of project/method</a:t>
            </a:r>
          </a:p>
          <a:p>
            <a:r>
              <a:rPr lang="en-US" sz="3200" b="1" dirty="0"/>
              <a:t>IMERG – MRMS comparison</a:t>
            </a:r>
          </a:p>
          <a:p>
            <a:r>
              <a:rPr lang="en-US" sz="3200" b="1" dirty="0"/>
              <a:t>IMERG validation with SMAP</a:t>
            </a:r>
          </a:p>
          <a:p>
            <a:r>
              <a:rPr lang="en-US" sz="3200" b="1" dirty="0"/>
              <a:t>Potential issues</a:t>
            </a:r>
          </a:p>
          <a:p>
            <a:r>
              <a:rPr lang="en-US" sz="3200" b="1" dirty="0"/>
              <a:t>3x3 contingency table</a:t>
            </a:r>
          </a:p>
          <a:p>
            <a:r>
              <a:rPr lang="en-US" sz="3200" b="1" dirty="0"/>
              <a:t>Moving forward</a:t>
            </a:r>
          </a:p>
          <a:p>
            <a:pPr marL="0" indent="0">
              <a:buNone/>
            </a:pPr>
            <a:endParaRPr lang="en-US" dirty="0"/>
          </a:p>
        </p:txBody>
      </p:sp>
      <p:sp>
        <p:nvSpPr>
          <p:cNvPr id="4" name="Title 1">
            <a:extLst>
              <a:ext uri="{FF2B5EF4-FFF2-40B4-BE49-F238E27FC236}">
                <a16:creationId xmlns:a16="http://schemas.microsoft.com/office/drawing/2014/main" id="{DDC3BAB0-07E4-CA41-9B99-08FC1B1393FF}"/>
              </a:ext>
            </a:extLst>
          </p:cNvPr>
          <p:cNvSpPr>
            <a:spLocks noGrp="1"/>
          </p:cNvSpPr>
          <p:nvPr>
            <p:ph type="title"/>
          </p:nvPr>
        </p:nvSpPr>
        <p:spPr>
          <a:xfrm>
            <a:off x="838200" y="365125"/>
            <a:ext cx="10515600" cy="1325563"/>
          </a:xfrm>
        </p:spPr>
        <p:txBody>
          <a:bodyPr/>
          <a:lstStyle/>
          <a:p>
            <a:r>
              <a:rPr lang="en-US" dirty="0"/>
              <a:t>Outline</a:t>
            </a:r>
          </a:p>
        </p:txBody>
      </p:sp>
    </p:spTree>
    <p:extLst>
      <p:ext uri="{BB962C8B-B14F-4D97-AF65-F5344CB8AC3E}">
        <p14:creationId xmlns:p14="http://schemas.microsoft.com/office/powerpoint/2010/main" val="295653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20DCA4-3842-8B4B-98C0-34C3A50782DB}"/>
              </a:ext>
            </a:extLst>
          </p:cNvPr>
          <p:cNvSpPr/>
          <p:nvPr/>
        </p:nvSpPr>
        <p:spPr>
          <a:xfrm>
            <a:off x="288235" y="347870"/>
            <a:ext cx="11638722" cy="624177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5CE54F0-49F2-4947-952A-458A8A200923}"/>
              </a:ext>
            </a:extLst>
          </p:cNvPr>
          <p:cNvSpPr/>
          <p:nvPr/>
        </p:nvSpPr>
        <p:spPr>
          <a:xfrm>
            <a:off x="440635" y="593124"/>
            <a:ext cx="8406803" cy="5807676"/>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73A6C0-5809-DD46-AC68-4FB89B721425}"/>
              </a:ext>
            </a:extLst>
          </p:cNvPr>
          <p:cNvSpPr txBox="1"/>
          <p:nvPr/>
        </p:nvSpPr>
        <p:spPr>
          <a:xfrm>
            <a:off x="568410" y="679622"/>
            <a:ext cx="1102546" cy="461665"/>
          </a:xfrm>
          <a:prstGeom prst="rect">
            <a:avLst/>
          </a:prstGeom>
          <a:noFill/>
        </p:spPr>
        <p:txBody>
          <a:bodyPr wrap="none" rtlCol="0">
            <a:spAutoFit/>
          </a:bodyPr>
          <a:lstStyle/>
          <a:p>
            <a:r>
              <a:rPr lang="en-US" sz="2400" b="1" u="sng" dirty="0">
                <a:solidFill>
                  <a:srgbClr val="00B0F0"/>
                </a:solidFill>
              </a:rPr>
              <a:t>CONUS</a:t>
            </a:r>
            <a:endParaRPr lang="en-US" b="1" u="sng" dirty="0">
              <a:solidFill>
                <a:srgbClr val="00B0F0"/>
              </a:solidFill>
            </a:endParaRPr>
          </a:p>
        </p:txBody>
      </p:sp>
      <p:sp>
        <p:nvSpPr>
          <p:cNvPr id="7" name="TextBox 6">
            <a:extLst>
              <a:ext uri="{FF2B5EF4-FFF2-40B4-BE49-F238E27FC236}">
                <a16:creationId xmlns:a16="http://schemas.microsoft.com/office/drawing/2014/main" id="{AF3292A4-84F3-9141-A107-EBF4BF7768EE}"/>
              </a:ext>
            </a:extLst>
          </p:cNvPr>
          <p:cNvSpPr txBox="1"/>
          <p:nvPr/>
        </p:nvSpPr>
        <p:spPr>
          <a:xfrm>
            <a:off x="10890346" y="391471"/>
            <a:ext cx="1013419" cy="461665"/>
          </a:xfrm>
          <a:prstGeom prst="rect">
            <a:avLst/>
          </a:prstGeom>
          <a:noFill/>
        </p:spPr>
        <p:txBody>
          <a:bodyPr wrap="none" rtlCol="0">
            <a:spAutoFit/>
          </a:bodyPr>
          <a:lstStyle/>
          <a:p>
            <a:r>
              <a:rPr lang="en-US" sz="2400" b="1" u="sng" dirty="0">
                <a:solidFill>
                  <a:srgbClr val="FF0000"/>
                </a:solidFill>
              </a:rPr>
              <a:t>Global</a:t>
            </a:r>
            <a:endParaRPr lang="en-US" b="1" u="sng" dirty="0">
              <a:solidFill>
                <a:srgbClr val="FF0000"/>
              </a:solidFill>
            </a:endParaRPr>
          </a:p>
        </p:txBody>
      </p:sp>
      <p:sp>
        <p:nvSpPr>
          <p:cNvPr id="8" name="TextBox 7">
            <a:extLst>
              <a:ext uri="{FF2B5EF4-FFF2-40B4-BE49-F238E27FC236}">
                <a16:creationId xmlns:a16="http://schemas.microsoft.com/office/drawing/2014/main" id="{9462E369-3AD5-4645-84FC-324FE620DC78}"/>
              </a:ext>
            </a:extLst>
          </p:cNvPr>
          <p:cNvSpPr txBox="1"/>
          <p:nvPr/>
        </p:nvSpPr>
        <p:spPr>
          <a:xfrm>
            <a:off x="1018056" y="3053464"/>
            <a:ext cx="2316532" cy="461665"/>
          </a:xfrm>
          <a:prstGeom prst="rect">
            <a:avLst/>
          </a:prstGeom>
          <a:noFill/>
          <a:ln w="12700">
            <a:solidFill>
              <a:schemeClr val="tx1"/>
            </a:solidFill>
          </a:ln>
        </p:spPr>
        <p:txBody>
          <a:bodyPr wrap="none" rtlCol="0">
            <a:spAutoFit/>
          </a:bodyPr>
          <a:lstStyle/>
          <a:p>
            <a:r>
              <a:rPr lang="en-US" sz="2400" b="1" dirty="0"/>
              <a:t>MRMS vs IMERG</a:t>
            </a:r>
          </a:p>
        </p:txBody>
      </p:sp>
      <p:sp>
        <p:nvSpPr>
          <p:cNvPr id="10" name="TextBox 9">
            <a:extLst>
              <a:ext uri="{FF2B5EF4-FFF2-40B4-BE49-F238E27FC236}">
                <a16:creationId xmlns:a16="http://schemas.microsoft.com/office/drawing/2014/main" id="{9E9A769F-91B7-2649-A092-0287598FAA81}"/>
              </a:ext>
            </a:extLst>
          </p:cNvPr>
          <p:cNvSpPr txBox="1"/>
          <p:nvPr/>
        </p:nvSpPr>
        <p:spPr>
          <a:xfrm>
            <a:off x="1068002" y="1525407"/>
            <a:ext cx="2223557" cy="461665"/>
          </a:xfrm>
          <a:prstGeom prst="rect">
            <a:avLst/>
          </a:prstGeom>
          <a:noFill/>
          <a:ln w="12700">
            <a:solidFill>
              <a:schemeClr val="tx1"/>
            </a:solidFill>
          </a:ln>
        </p:spPr>
        <p:txBody>
          <a:bodyPr wrap="none" rtlCol="0">
            <a:spAutoFit/>
          </a:bodyPr>
          <a:lstStyle/>
          <a:p>
            <a:r>
              <a:rPr lang="en-US" sz="2400" b="1" dirty="0"/>
              <a:t>IMERG vs SMAP</a:t>
            </a:r>
          </a:p>
        </p:txBody>
      </p:sp>
      <p:sp>
        <p:nvSpPr>
          <p:cNvPr id="11" name="Rectangle 10">
            <a:extLst>
              <a:ext uri="{FF2B5EF4-FFF2-40B4-BE49-F238E27FC236}">
                <a16:creationId xmlns:a16="http://schemas.microsoft.com/office/drawing/2014/main" id="{9BABFC44-165D-A240-9DF1-C50CAD819EF6}"/>
              </a:ext>
            </a:extLst>
          </p:cNvPr>
          <p:cNvSpPr/>
          <p:nvPr/>
        </p:nvSpPr>
        <p:spPr>
          <a:xfrm>
            <a:off x="4815493" y="2269076"/>
            <a:ext cx="2764847" cy="1477328"/>
          </a:xfrm>
          <a:prstGeom prst="rect">
            <a:avLst/>
          </a:prstGeom>
        </p:spPr>
        <p:txBody>
          <a:bodyPr wrap="square">
            <a:spAutoFit/>
          </a:bodyPr>
          <a:lstStyle/>
          <a:p>
            <a:pPr algn="ctr"/>
            <a:r>
              <a:rPr lang="en-US" dirty="0"/>
              <a:t>Compare changes in SMAP soil moisture from overpass-to-overpass for presence/absence of precipitation in IMERG</a:t>
            </a:r>
          </a:p>
        </p:txBody>
      </p:sp>
      <p:sp>
        <p:nvSpPr>
          <p:cNvPr id="12" name="Rectangle 11">
            <a:extLst>
              <a:ext uri="{FF2B5EF4-FFF2-40B4-BE49-F238E27FC236}">
                <a16:creationId xmlns:a16="http://schemas.microsoft.com/office/drawing/2014/main" id="{0F2EB93B-E453-1842-9786-85DC4EF5C1D7}"/>
              </a:ext>
            </a:extLst>
          </p:cNvPr>
          <p:cNvSpPr/>
          <p:nvPr/>
        </p:nvSpPr>
        <p:spPr>
          <a:xfrm>
            <a:off x="992019" y="3870985"/>
            <a:ext cx="2316532" cy="1477328"/>
          </a:xfrm>
          <a:prstGeom prst="rect">
            <a:avLst/>
          </a:prstGeom>
        </p:spPr>
        <p:txBody>
          <a:bodyPr wrap="square">
            <a:spAutoFit/>
          </a:bodyPr>
          <a:lstStyle/>
          <a:p>
            <a:pPr algn="ctr"/>
            <a:r>
              <a:rPr lang="en-US" dirty="0"/>
              <a:t>Confirm that MRMS and IMERG produce similar patterns for presence/absence of precipitation</a:t>
            </a:r>
          </a:p>
        </p:txBody>
      </p:sp>
      <p:sp>
        <p:nvSpPr>
          <p:cNvPr id="13" name="TextBox 12">
            <a:extLst>
              <a:ext uri="{FF2B5EF4-FFF2-40B4-BE49-F238E27FC236}">
                <a16:creationId xmlns:a16="http://schemas.microsoft.com/office/drawing/2014/main" id="{8232C669-3DD9-EE44-BE3F-2E89070A5348}"/>
              </a:ext>
            </a:extLst>
          </p:cNvPr>
          <p:cNvSpPr txBox="1"/>
          <p:nvPr/>
        </p:nvSpPr>
        <p:spPr>
          <a:xfrm>
            <a:off x="9275419" y="1525407"/>
            <a:ext cx="2223557" cy="461665"/>
          </a:xfrm>
          <a:prstGeom prst="rect">
            <a:avLst/>
          </a:prstGeom>
          <a:noFill/>
          <a:ln w="12700">
            <a:solidFill>
              <a:schemeClr val="tx1"/>
            </a:solidFill>
          </a:ln>
        </p:spPr>
        <p:txBody>
          <a:bodyPr wrap="none" rtlCol="0">
            <a:spAutoFit/>
          </a:bodyPr>
          <a:lstStyle/>
          <a:p>
            <a:r>
              <a:rPr lang="en-US" sz="2400" b="1" dirty="0"/>
              <a:t>IMERG vs SMAP</a:t>
            </a:r>
          </a:p>
        </p:txBody>
      </p:sp>
      <p:sp>
        <p:nvSpPr>
          <p:cNvPr id="14" name="Rectangle 13">
            <a:extLst>
              <a:ext uri="{FF2B5EF4-FFF2-40B4-BE49-F238E27FC236}">
                <a16:creationId xmlns:a16="http://schemas.microsoft.com/office/drawing/2014/main" id="{8D940CCC-254A-874C-93B5-01A4445D96DF}"/>
              </a:ext>
            </a:extLst>
          </p:cNvPr>
          <p:cNvSpPr/>
          <p:nvPr/>
        </p:nvSpPr>
        <p:spPr>
          <a:xfrm>
            <a:off x="9228931" y="2131916"/>
            <a:ext cx="2316532" cy="2862322"/>
          </a:xfrm>
          <a:prstGeom prst="rect">
            <a:avLst/>
          </a:prstGeom>
        </p:spPr>
        <p:txBody>
          <a:bodyPr wrap="square">
            <a:spAutoFit/>
          </a:bodyPr>
          <a:lstStyle/>
          <a:p>
            <a:pPr algn="ctr"/>
            <a:r>
              <a:rPr lang="en-US" dirty="0"/>
              <a:t>After confirming that IMERG vs SMAP and MRMS vs SMAP produce similar skill for CONUS, there is greater confidence that SMAP can be used to validate IMERG on a </a:t>
            </a:r>
          </a:p>
          <a:p>
            <a:pPr algn="ctr"/>
            <a:r>
              <a:rPr lang="en-US" dirty="0"/>
              <a:t>global-scale</a:t>
            </a:r>
          </a:p>
        </p:txBody>
      </p:sp>
      <p:grpSp>
        <p:nvGrpSpPr>
          <p:cNvPr id="17" name="Group 16">
            <a:extLst>
              <a:ext uri="{FF2B5EF4-FFF2-40B4-BE49-F238E27FC236}">
                <a16:creationId xmlns:a16="http://schemas.microsoft.com/office/drawing/2014/main" id="{CA062CDA-EF20-414B-B9B2-6659B222D192}"/>
              </a:ext>
            </a:extLst>
          </p:cNvPr>
          <p:cNvGrpSpPr/>
          <p:nvPr/>
        </p:nvGrpSpPr>
        <p:grpSpPr>
          <a:xfrm>
            <a:off x="566856" y="3870985"/>
            <a:ext cx="301686" cy="369332"/>
            <a:chOff x="5820032" y="5474043"/>
            <a:chExt cx="301686" cy="369332"/>
          </a:xfrm>
        </p:grpSpPr>
        <p:sp>
          <p:nvSpPr>
            <p:cNvPr id="15" name="TextBox 14">
              <a:extLst>
                <a:ext uri="{FF2B5EF4-FFF2-40B4-BE49-F238E27FC236}">
                  <a16:creationId xmlns:a16="http://schemas.microsoft.com/office/drawing/2014/main" id="{A9610111-90FB-494C-8371-8DD26CE740A2}"/>
                </a:ext>
              </a:extLst>
            </p:cNvPr>
            <p:cNvSpPr txBox="1"/>
            <p:nvPr/>
          </p:nvSpPr>
          <p:spPr>
            <a:xfrm>
              <a:off x="5820032" y="5474043"/>
              <a:ext cx="301686" cy="369332"/>
            </a:xfrm>
            <a:prstGeom prst="rect">
              <a:avLst/>
            </a:prstGeom>
            <a:noFill/>
          </p:spPr>
          <p:txBody>
            <a:bodyPr wrap="none" rtlCol="0">
              <a:spAutoFit/>
            </a:bodyPr>
            <a:lstStyle/>
            <a:p>
              <a:r>
                <a:rPr lang="en-US" b="1" dirty="0"/>
                <a:t>1</a:t>
              </a:r>
            </a:p>
          </p:txBody>
        </p:sp>
        <p:sp>
          <p:nvSpPr>
            <p:cNvPr id="16" name="Oval 15">
              <a:extLst>
                <a:ext uri="{FF2B5EF4-FFF2-40B4-BE49-F238E27FC236}">
                  <a16:creationId xmlns:a16="http://schemas.microsoft.com/office/drawing/2014/main" id="{A37C756F-A407-9D4E-B8F1-FAD75B9B2E8A}"/>
                </a:ext>
              </a:extLst>
            </p:cNvPr>
            <p:cNvSpPr/>
            <p:nvPr/>
          </p:nvSpPr>
          <p:spPr>
            <a:xfrm>
              <a:off x="5833276" y="5521549"/>
              <a:ext cx="274320" cy="27432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36BEC62C-320C-8B44-A159-390D3E532E7B}"/>
              </a:ext>
            </a:extLst>
          </p:cNvPr>
          <p:cNvGrpSpPr/>
          <p:nvPr/>
        </p:nvGrpSpPr>
        <p:grpSpPr>
          <a:xfrm>
            <a:off x="4493193" y="2269076"/>
            <a:ext cx="301686" cy="369332"/>
            <a:chOff x="5820032" y="5474043"/>
            <a:chExt cx="301686" cy="369332"/>
          </a:xfrm>
        </p:grpSpPr>
        <p:sp>
          <p:nvSpPr>
            <p:cNvPr id="19" name="TextBox 18">
              <a:extLst>
                <a:ext uri="{FF2B5EF4-FFF2-40B4-BE49-F238E27FC236}">
                  <a16:creationId xmlns:a16="http://schemas.microsoft.com/office/drawing/2014/main" id="{1238C907-3361-0943-9CCD-C5757AD9C220}"/>
                </a:ext>
              </a:extLst>
            </p:cNvPr>
            <p:cNvSpPr txBox="1"/>
            <p:nvPr/>
          </p:nvSpPr>
          <p:spPr>
            <a:xfrm>
              <a:off x="5820032" y="5474043"/>
              <a:ext cx="301686" cy="369332"/>
            </a:xfrm>
            <a:prstGeom prst="rect">
              <a:avLst/>
            </a:prstGeom>
            <a:noFill/>
          </p:spPr>
          <p:txBody>
            <a:bodyPr wrap="none" rtlCol="0">
              <a:spAutoFit/>
            </a:bodyPr>
            <a:lstStyle/>
            <a:p>
              <a:r>
                <a:rPr lang="en-US" b="1" dirty="0"/>
                <a:t>2</a:t>
              </a:r>
            </a:p>
          </p:txBody>
        </p:sp>
        <p:sp>
          <p:nvSpPr>
            <p:cNvPr id="20" name="Oval 19">
              <a:extLst>
                <a:ext uri="{FF2B5EF4-FFF2-40B4-BE49-F238E27FC236}">
                  <a16:creationId xmlns:a16="http://schemas.microsoft.com/office/drawing/2014/main" id="{01265D77-27B4-8449-BD4D-8064058E1E9A}"/>
                </a:ext>
              </a:extLst>
            </p:cNvPr>
            <p:cNvSpPr/>
            <p:nvPr/>
          </p:nvSpPr>
          <p:spPr>
            <a:xfrm>
              <a:off x="5833276" y="5521549"/>
              <a:ext cx="274320" cy="27432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3BC5EF2E-B2B2-BF45-8300-0191D6E3ADC9}"/>
              </a:ext>
            </a:extLst>
          </p:cNvPr>
          <p:cNvGrpSpPr/>
          <p:nvPr/>
        </p:nvGrpSpPr>
        <p:grpSpPr>
          <a:xfrm>
            <a:off x="9078088" y="2131916"/>
            <a:ext cx="301686" cy="369332"/>
            <a:chOff x="5820032" y="5474043"/>
            <a:chExt cx="301686" cy="369332"/>
          </a:xfrm>
        </p:grpSpPr>
        <p:sp>
          <p:nvSpPr>
            <p:cNvPr id="22" name="TextBox 21">
              <a:extLst>
                <a:ext uri="{FF2B5EF4-FFF2-40B4-BE49-F238E27FC236}">
                  <a16:creationId xmlns:a16="http://schemas.microsoft.com/office/drawing/2014/main" id="{81EA6AF4-9F8A-8149-BE06-21D9D004A4F1}"/>
                </a:ext>
              </a:extLst>
            </p:cNvPr>
            <p:cNvSpPr txBox="1"/>
            <p:nvPr/>
          </p:nvSpPr>
          <p:spPr>
            <a:xfrm>
              <a:off x="5820032" y="5474043"/>
              <a:ext cx="301686" cy="369332"/>
            </a:xfrm>
            <a:prstGeom prst="rect">
              <a:avLst/>
            </a:prstGeom>
            <a:noFill/>
          </p:spPr>
          <p:txBody>
            <a:bodyPr wrap="none" rtlCol="0">
              <a:spAutoFit/>
            </a:bodyPr>
            <a:lstStyle/>
            <a:p>
              <a:r>
                <a:rPr lang="en-US" b="1" dirty="0"/>
                <a:t>3</a:t>
              </a:r>
            </a:p>
          </p:txBody>
        </p:sp>
        <p:sp>
          <p:nvSpPr>
            <p:cNvPr id="23" name="Oval 22">
              <a:extLst>
                <a:ext uri="{FF2B5EF4-FFF2-40B4-BE49-F238E27FC236}">
                  <a16:creationId xmlns:a16="http://schemas.microsoft.com/office/drawing/2014/main" id="{375D7381-A6EA-3D47-AC96-812C33A1AFFA}"/>
                </a:ext>
              </a:extLst>
            </p:cNvPr>
            <p:cNvSpPr/>
            <p:nvPr/>
          </p:nvSpPr>
          <p:spPr>
            <a:xfrm>
              <a:off x="5833276" y="5521549"/>
              <a:ext cx="274320" cy="27432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6F12E23D-C541-BE43-96E1-879B87477E30}"/>
              </a:ext>
            </a:extLst>
          </p:cNvPr>
          <p:cNvCxnSpPr>
            <a:cxnSpLocks/>
          </p:cNvCxnSpPr>
          <p:nvPr/>
        </p:nvCxnSpPr>
        <p:spPr>
          <a:xfrm>
            <a:off x="2176322" y="2004488"/>
            <a:ext cx="0" cy="1077655"/>
          </a:xfrm>
          <a:prstGeom prst="straightConnector1">
            <a:avLst/>
          </a:prstGeom>
          <a:ln w="57150">
            <a:solidFill>
              <a:schemeClr val="bg1">
                <a:lumMod val="50000"/>
              </a:schemeClr>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FBC4668-4EBF-D946-9828-A16389C659B5}"/>
              </a:ext>
            </a:extLst>
          </p:cNvPr>
          <p:cNvCxnSpPr>
            <a:cxnSpLocks/>
            <a:endCxn id="13" idx="1"/>
          </p:cNvCxnSpPr>
          <p:nvPr/>
        </p:nvCxnSpPr>
        <p:spPr>
          <a:xfrm flipV="1">
            <a:off x="3291559" y="1756240"/>
            <a:ext cx="5983860" cy="0"/>
          </a:xfrm>
          <a:prstGeom prst="straightConnector1">
            <a:avLst/>
          </a:prstGeom>
          <a:ln w="38100">
            <a:solidFill>
              <a:schemeClr val="bg1">
                <a:lumMod val="50000"/>
              </a:schemeClr>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04BAA9A-34AE-574C-887F-6CE34604C4AB}"/>
              </a:ext>
            </a:extLst>
          </p:cNvPr>
          <p:cNvSpPr txBox="1"/>
          <p:nvPr/>
        </p:nvSpPr>
        <p:spPr>
          <a:xfrm>
            <a:off x="5146435" y="1380565"/>
            <a:ext cx="1922321" cy="369332"/>
          </a:xfrm>
          <a:prstGeom prst="rect">
            <a:avLst/>
          </a:prstGeom>
          <a:noFill/>
        </p:spPr>
        <p:txBody>
          <a:bodyPr wrap="none" rtlCol="0">
            <a:spAutoFit/>
          </a:bodyPr>
          <a:lstStyle/>
          <a:p>
            <a:r>
              <a:rPr lang="en-US" i="1" dirty="0">
                <a:solidFill>
                  <a:schemeClr val="bg1">
                    <a:lumMod val="50000"/>
                  </a:schemeClr>
                </a:solidFill>
              </a:rPr>
              <a:t>Expanding domain</a:t>
            </a:r>
          </a:p>
        </p:txBody>
      </p:sp>
    </p:spTree>
    <p:extLst>
      <p:ext uri="{BB962C8B-B14F-4D97-AF65-F5344CB8AC3E}">
        <p14:creationId xmlns:p14="http://schemas.microsoft.com/office/powerpoint/2010/main" val="110833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75E6939-700A-B04F-875D-F1D7603C3085}"/>
              </a:ext>
            </a:extLst>
          </p:cNvPr>
          <p:cNvGraphicFramePr>
            <a:graphicFrameLocks noGrp="1"/>
          </p:cNvGraphicFramePr>
          <p:nvPr/>
        </p:nvGraphicFramePr>
        <p:xfrm>
          <a:off x="124536" y="346980"/>
          <a:ext cx="6561437" cy="2604304"/>
        </p:xfrm>
        <a:graphic>
          <a:graphicData uri="http://schemas.openxmlformats.org/drawingml/2006/table">
            <a:tbl>
              <a:tblPr firstRow="1" bandRow="1">
                <a:tableStyleId>{2D5ABB26-0587-4C30-8999-92F81FD0307C}</a:tableStyleId>
              </a:tblPr>
              <a:tblGrid>
                <a:gridCol w="1741162">
                  <a:extLst>
                    <a:ext uri="{9D8B030D-6E8A-4147-A177-3AD203B41FA5}">
                      <a16:colId xmlns:a16="http://schemas.microsoft.com/office/drawing/2014/main" val="3471949034"/>
                    </a:ext>
                  </a:extLst>
                </a:gridCol>
                <a:gridCol w="2158498">
                  <a:extLst>
                    <a:ext uri="{9D8B030D-6E8A-4147-A177-3AD203B41FA5}">
                      <a16:colId xmlns:a16="http://schemas.microsoft.com/office/drawing/2014/main" val="372788640"/>
                    </a:ext>
                  </a:extLst>
                </a:gridCol>
                <a:gridCol w="2661777">
                  <a:extLst>
                    <a:ext uri="{9D8B030D-6E8A-4147-A177-3AD203B41FA5}">
                      <a16:colId xmlns:a16="http://schemas.microsoft.com/office/drawing/2014/main" val="8360591"/>
                    </a:ext>
                  </a:extLst>
                </a:gridCol>
              </a:tblGrid>
              <a:tr h="651076">
                <a:tc rowSpan="2">
                  <a:txBody>
                    <a:bodyPr/>
                    <a:lstStyle/>
                    <a:p>
                      <a:pPr algn="ctr"/>
                      <a:r>
                        <a:rPr lang="en-US" sz="2400" b="1" dirty="0"/>
                        <a:t>Forecast</a:t>
                      </a:r>
                    </a:p>
                    <a:p>
                      <a:pPr algn="ctr"/>
                      <a:r>
                        <a:rPr lang="en-US" sz="2400" b="1" dirty="0"/>
                        <a:t>(</a:t>
                      </a:r>
                      <a:r>
                        <a:rPr lang="en-US" sz="2400" b="1" dirty="0" err="1"/>
                        <a:t>Precip</a:t>
                      </a:r>
                      <a:r>
                        <a:rPr lang="en-US" sz="2400" b="1" dirty="0"/>
                        <a:t>.)</a:t>
                      </a:r>
                    </a:p>
                  </a:txBody>
                  <a:tcPr anchor="b">
                    <a:lnB w="76200" cap="flat" cmpd="sng" algn="ctr">
                      <a:solidFill>
                        <a:schemeClr val="tx1"/>
                      </a:solidFill>
                      <a:prstDash val="solid"/>
                      <a:round/>
                      <a:headEnd type="none" w="med" len="med"/>
                      <a:tailEnd type="none" w="med" len="med"/>
                    </a:lnB>
                  </a:tcPr>
                </a:tc>
                <a:tc gridSpan="2">
                  <a:txBody>
                    <a:bodyPr/>
                    <a:lstStyle/>
                    <a:p>
                      <a:pPr algn="ctr"/>
                      <a:r>
                        <a:rPr lang="en-US" sz="2400" b="1" dirty="0"/>
                        <a:t>Observed (SMAP)</a:t>
                      </a:r>
                    </a:p>
                  </a:txBody>
                  <a:tcPr anchor="b">
                    <a:lnB w="762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409498484"/>
                  </a:ext>
                </a:extLst>
              </a:tr>
              <a:tr h="651076">
                <a:tc vMerge="1">
                  <a:txBody>
                    <a:bodyPr/>
                    <a:lstStyle/>
                    <a:p>
                      <a:endParaRPr lang="en-US" dirty="0"/>
                    </a:p>
                  </a:txBody>
                  <a:tcPr/>
                </a:tc>
                <a:tc>
                  <a:txBody>
                    <a:bodyPr/>
                    <a:lstStyle/>
                    <a:p>
                      <a:pPr algn="ctr"/>
                      <a:r>
                        <a:rPr lang="en-US" sz="2000" i="1" dirty="0"/>
                        <a:t>∆SM Increase</a:t>
                      </a:r>
                    </a:p>
                  </a:txBody>
                  <a:tcPr anchor="ctr">
                    <a:lnL w="762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t>∆SM Decrease</a:t>
                      </a:r>
                    </a:p>
                  </a:txBody>
                  <a:tcPr anchor="ctr">
                    <a:lnL w="190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8646186"/>
                  </a:ext>
                </a:extLst>
              </a:tr>
              <a:tr h="651076">
                <a:tc>
                  <a:txBody>
                    <a:bodyPr/>
                    <a:lstStyle/>
                    <a:p>
                      <a:pPr algn="ctr"/>
                      <a:r>
                        <a:rPr lang="en-US" sz="2000" i="1" dirty="0" err="1"/>
                        <a:t>Precip</a:t>
                      </a:r>
                      <a:r>
                        <a:rPr lang="en-US" sz="2000" i="1" dirty="0"/>
                        <a:t>. &gt; 0</a:t>
                      </a: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000" dirty="0"/>
                        <a:t>Hits</a:t>
                      </a:r>
                    </a:p>
                  </a:txBody>
                  <a:tcPr anchor="ctr">
                    <a:lnL w="762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000" dirty="0"/>
                        <a:t>False Alarm (FA)</a:t>
                      </a:r>
                    </a:p>
                  </a:txBody>
                  <a:tcPr anchor="ctr">
                    <a:lnL w="190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6926698"/>
                  </a:ext>
                </a:extLst>
              </a:tr>
              <a:tr h="651076">
                <a:tc>
                  <a:txBody>
                    <a:bodyPr/>
                    <a:lstStyle/>
                    <a:p>
                      <a:pPr algn="ctr"/>
                      <a:r>
                        <a:rPr lang="en-US" sz="2000" i="1" dirty="0" err="1"/>
                        <a:t>Precip</a:t>
                      </a:r>
                      <a:r>
                        <a:rPr lang="en-US" sz="2000" i="1" dirty="0"/>
                        <a:t>. = 0</a:t>
                      </a: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sz="2000" dirty="0"/>
                        <a:t>Misses</a:t>
                      </a:r>
                    </a:p>
                  </a:txBody>
                  <a:tcPr anchor="ctr">
                    <a:lnL w="762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sz="2000" dirty="0"/>
                        <a:t>Correct Rejection (CR)</a:t>
                      </a:r>
                    </a:p>
                  </a:txBody>
                  <a:tcPr anchor="ctr">
                    <a:lnL w="190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6964931"/>
                  </a:ext>
                </a:extLst>
              </a:tr>
            </a:tbl>
          </a:graphicData>
        </a:graphic>
      </p:graphicFrame>
      <p:sp>
        <p:nvSpPr>
          <p:cNvPr id="6" name="TextBox 5">
            <a:extLst>
              <a:ext uri="{FF2B5EF4-FFF2-40B4-BE49-F238E27FC236}">
                <a16:creationId xmlns:a16="http://schemas.microsoft.com/office/drawing/2014/main" id="{10CCBD9F-506A-3B43-B208-211F7AB7D692}"/>
              </a:ext>
            </a:extLst>
          </p:cNvPr>
          <p:cNvSpPr txBox="1"/>
          <p:nvPr/>
        </p:nvSpPr>
        <p:spPr>
          <a:xfrm>
            <a:off x="1" y="0"/>
            <a:ext cx="6096000" cy="646331"/>
          </a:xfrm>
          <a:prstGeom prst="rect">
            <a:avLst/>
          </a:prstGeom>
          <a:noFill/>
        </p:spPr>
        <p:txBody>
          <a:bodyPr wrap="square" rtlCol="0">
            <a:spAutoFit/>
          </a:bodyPr>
          <a:lstStyle/>
          <a:p>
            <a:r>
              <a:rPr lang="en-US" sz="3600" b="1" dirty="0"/>
              <a:t>Hydro-GV: Method</a:t>
            </a:r>
          </a:p>
        </p:txBody>
      </p:sp>
      <p:grpSp>
        <p:nvGrpSpPr>
          <p:cNvPr id="40" name="Group 39">
            <a:extLst>
              <a:ext uri="{FF2B5EF4-FFF2-40B4-BE49-F238E27FC236}">
                <a16:creationId xmlns:a16="http://schemas.microsoft.com/office/drawing/2014/main" id="{BE652F17-1430-C546-9FB0-2A3810E9697F}"/>
              </a:ext>
            </a:extLst>
          </p:cNvPr>
          <p:cNvGrpSpPr/>
          <p:nvPr/>
        </p:nvGrpSpPr>
        <p:grpSpPr>
          <a:xfrm>
            <a:off x="451997" y="5213123"/>
            <a:ext cx="5352326" cy="1856580"/>
            <a:chOff x="27249" y="4454721"/>
            <a:chExt cx="5352326" cy="185658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36B48C1-AA7A-D240-BE4B-1E4AD6A2A0D2}"/>
                    </a:ext>
                  </a:extLst>
                </p:cNvPr>
                <p:cNvSpPr txBox="1"/>
                <p:nvPr/>
              </p:nvSpPr>
              <p:spPr>
                <a:xfrm>
                  <a:off x="2615613" y="4454721"/>
                  <a:ext cx="2763962" cy="6308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𝑃𝑂𝐷</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𝐻𝑖𝑡𝑠</m:t>
                            </m:r>
                          </m:num>
                          <m:den>
                            <m:r>
                              <a:rPr lang="en-US" sz="2000" b="0" i="1" smtClean="0">
                                <a:latin typeface="Cambria Math" panose="02040503050406030204" pitchFamily="18" charset="0"/>
                              </a:rPr>
                              <m:t>(</m:t>
                            </m:r>
                            <m:r>
                              <a:rPr lang="en-US" sz="2000" b="0" i="1" smtClean="0">
                                <a:latin typeface="Cambria Math" panose="02040503050406030204" pitchFamily="18" charset="0"/>
                              </a:rPr>
                              <m:t>𝐻𝑖𝑡𝑠</m:t>
                            </m:r>
                            <m:r>
                              <a:rPr lang="en-US" sz="2000" b="0" i="1" smtClean="0">
                                <a:latin typeface="Cambria Math" panose="02040503050406030204" pitchFamily="18" charset="0"/>
                              </a:rPr>
                              <m:t>+</m:t>
                            </m:r>
                            <m:r>
                              <a:rPr lang="en-US" sz="2000" b="0" i="1" smtClean="0">
                                <a:latin typeface="Cambria Math" panose="02040503050406030204" pitchFamily="18" charset="0"/>
                              </a:rPr>
                              <m:t>𝑀𝑖𝑠𝑠𝑒𝑠</m:t>
                            </m:r>
                            <m:r>
                              <a:rPr lang="en-US" sz="2000" b="0" i="1" smtClean="0">
                                <a:latin typeface="Cambria Math" panose="02040503050406030204" pitchFamily="18" charset="0"/>
                              </a:rPr>
                              <m:t>)</m:t>
                            </m:r>
                          </m:den>
                        </m:f>
                      </m:oMath>
                    </m:oMathPara>
                  </a14:m>
                  <a:endParaRPr lang="en-US" sz="2000" dirty="0"/>
                </a:p>
              </p:txBody>
            </p:sp>
          </mc:Choice>
          <mc:Fallback xmlns="">
            <p:sp>
              <p:nvSpPr>
                <p:cNvPr id="7" name="TextBox 6">
                  <a:extLst>
                    <a:ext uri="{FF2B5EF4-FFF2-40B4-BE49-F238E27FC236}">
                      <a16:creationId xmlns:a16="http://schemas.microsoft.com/office/drawing/2014/main" id="{536B48C1-AA7A-D240-BE4B-1E4AD6A2A0D2}"/>
                    </a:ext>
                  </a:extLst>
                </p:cNvPr>
                <p:cNvSpPr txBox="1">
                  <a:spLocks noRot="1" noChangeAspect="1" noMove="1" noResize="1" noEditPoints="1" noAdjustHandles="1" noChangeArrowheads="1" noChangeShapeType="1" noTextEdit="1"/>
                </p:cNvSpPr>
                <p:nvPr/>
              </p:nvSpPr>
              <p:spPr>
                <a:xfrm>
                  <a:off x="2615613" y="4454721"/>
                  <a:ext cx="2763962" cy="630814"/>
                </a:xfrm>
                <a:prstGeom prst="rect">
                  <a:avLst/>
                </a:prstGeom>
                <a:blipFill>
                  <a:blip r:embed="rId3"/>
                  <a:stretch>
                    <a:fillRect l="-1843" r="-2765"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37313CC-89FB-3844-AECC-6CAE326D8FF0}"/>
                    </a:ext>
                  </a:extLst>
                </p:cNvPr>
                <p:cNvSpPr txBox="1"/>
                <p:nvPr/>
              </p:nvSpPr>
              <p:spPr>
                <a:xfrm>
                  <a:off x="2615613" y="5256237"/>
                  <a:ext cx="2270686" cy="632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𝐹𝐴𝑅</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𝐹𝐴</m:t>
                            </m:r>
                          </m:num>
                          <m:den>
                            <m:r>
                              <a:rPr lang="en-US" sz="2000" b="0" i="1" smtClean="0">
                                <a:latin typeface="Cambria Math" panose="02040503050406030204" pitchFamily="18" charset="0"/>
                              </a:rPr>
                              <m:t>(</m:t>
                            </m:r>
                            <m:r>
                              <a:rPr lang="en-US" sz="2000" b="0" i="1" smtClean="0">
                                <a:latin typeface="Cambria Math" panose="02040503050406030204" pitchFamily="18" charset="0"/>
                              </a:rPr>
                              <m:t>𝐻𝑖𝑡𝑠</m:t>
                            </m:r>
                            <m:r>
                              <a:rPr lang="en-US" sz="2000" b="0" i="1" smtClean="0">
                                <a:latin typeface="Cambria Math" panose="02040503050406030204" pitchFamily="18" charset="0"/>
                              </a:rPr>
                              <m:t>+</m:t>
                            </m:r>
                            <m:r>
                              <a:rPr lang="en-US" sz="2000" b="0" i="1" smtClean="0">
                                <a:latin typeface="Cambria Math" panose="02040503050406030204" pitchFamily="18" charset="0"/>
                              </a:rPr>
                              <m:t>𝐹𝐴</m:t>
                            </m:r>
                            <m:r>
                              <a:rPr lang="en-US" sz="2000" b="0" i="1" smtClean="0">
                                <a:latin typeface="Cambria Math" panose="02040503050406030204" pitchFamily="18" charset="0"/>
                              </a:rPr>
                              <m:t>)</m:t>
                            </m:r>
                          </m:den>
                        </m:f>
                      </m:oMath>
                    </m:oMathPara>
                  </a14:m>
                  <a:endParaRPr lang="en-US" sz="2000" dirty="0"/>
                </a:p>
              </p:txBody>
            </p:sp>
          </mc:Choice>
          <mc:Fallback xmlns="">
            <p:sp>
              <p:nvSpPr>
                <p:cNvPr id="8" name="TextBox 7">
                  <a:extLst>
                    <a:ext uri="{FF2B5EF4-FFF2-40B4-BE49-F238E27FC236}">
                      <a16:creationId xmlns:a16="http://schemas.microsoft.com/office/drawing/2014/main" id="{437313CC-89FB-3844-AECC-6CAE326D8FF0}"/>
                    </a:ext>
                  </a:extLst>
                </p:cNvPr>
                <p:cNvSpPr txBox="1">
                  <a:spLocks noRot="1" noChangeAspect="1" noMove="1" noResize="1" noEditPoints="1" noAdjustHandles="1" noChangeArrowheads="1" noChangeShapeType="1" noTextEdit="1"/>
                </p:cNvSpPr>
                <p:nvPr/>
              </p:nvSpPr>
              <p:spPr>
                <a:xfrm>
                  <a:off x="2615613" y="5256237"/>
                  <a:ext cx="2270686" cy="632802"/>
                </a:xfrm>
                <a:prstGeom prst="rect">
                  <a:avLst/>
                </a:prstGeom>
                <a:blipFill>
                  <a:blip r:embed="rId4"/>
                  <a:stretch>
                    <a:fillRect l="-2235" r="-2793" b="-1568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BCBF98FE-7A4D-324F-9AAC-261B283D441A}"/>
                </a:ext>
              </a:extLst>
            </p:cNvPr>
            <p:cNvSpPr txBox="1"/>
            <p:nvPr/>
          </p:nvSpPr>
          <p:spPr>
            <a:xfrm>
              <a:off x="27249" y="4556975"/>
              <a:ext cx="2527487" cy="1754326"/>
            </a:xfrm>
            <a:prstGeom prst="rect">
              <a:avLst/>
            </a:prstGeom>
            <a:noFill/>
          </p:spPr>
          <p:txBody>
            <a:bodyPr wrap="none" rtlCol="0">
              <a:spAutoFit/>
            </a:bodyPr>
            <a:lstStyle/>
            <a:p>
              <a:pPr algn="r"/>
              <a:r>
                <a:rPr lang="en-US" b="1" dirty="0"/>
                <a:t>Probability of Detection:</a:t>
              </a:r>
            </a:p>
            <a:p>
              <a:pPr algn="r"/>
              <a:endParaRPr lang="en-US" b="1" dirty="0"/>
            </a:p>
            <a:p>
              <a:pPr algn="r"/>
              <a:endParaRPr lang="en-US" b="1" dirty="0"/>
            </a:p>
            <a:p>
              <a:pPr algn="r"/>
              <a:r>
                <a:rPr lang="en-US" b="1" dirty="0"/>
                <a:t>False Alarm Ratio:</a:t>
              </a:r>
            </a:p>
            <a:p>
              <a:pPr algn="r"/>
              <a:endParaRPr lang="en-US" b="1" dirty="0"/>
            </a:p>
            <a:p>
              <a:pPr algn="r"/>
              <a:endParaRPr lang="en-US" b="1" dirty="0"/>
            </a:p>
          </p:txBody>
        </p:sp>
      </p:grpSp>
      <p:sp>
        <p:nvSpPr>
          <p:cNvPr id="11" name="TextBox 10">
            <a:extLst>
              <a:ext uri="{FF2B5EF4-FFF2-40B4-BE49-F238E27FC236}">
                <a16:creationId xmlns:a16="http://schemas.microsoft.com/office/drawing/2014/main" id="{390AE862-84CD-FB43-94F8-09EEBFA85732}"/>
              </a:ext>
            </a:extLst>
          </p:cNvPr>
          <p:cNvSpPr txBox="1"/>
          <p:nvPr/>
        </p:nvSpPr>
        <p:spPr>
          <a:xfrm>
            <a:off x="136728" y="2951366"/>
            <a:ext cx="642765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SMAP = SPL3SMP_E_002</a:t>
            </a:r>
          </a:p>
          <a:p>
            <a:pPr marL="342900" indent="-342900">
              <a:buFont typeface="Arial" panose="020B0604020202020204" pitchFamily="34" charset="0"/>
              <a:buChar char="•"/>
            </a:pPr>
            <a:r>
              <a:rPr lang="en-US" sz="2400" i="1" dirty="0"/>
              <a:t>Precipitation Data:</a:t>
            </a:r>
          </a:p>
          <a:p>
            <a:pPr marL="800100" lvl="1" indent="-342900">
              <a:buFont typeface="Courier New" panose="02070309020205020404" pitchFamily="49" charset="0"/>
              <a:buChar char="o"/>
            </a:pPr>
            <a:r>
              <a:rPr lang="en-US" sz="2400" dirty="0"/>
              <a:t>IMERG = IMERG_&lt;</a:t>
            </a:r>
            <a:r>
              <a:rPr lang="en-US" sz="2400" i="1" dirty="0"/>
              <a:t>Early/Late/Final&gt;</a:t>
            </a:r>
            <a:r>
              <a:rPr lang="en-US" sz="2400" dirty="0"/>
              <a:t>_V06B</a:t>
            </a:r>
          </a:p>
          <a:p>
            <a:pPr marL="800100" lvl="1" indent="-342900">
              <a:buFont typeface="Courier New" panose="02070309020205020404" pitchFamily="49" charset="0"/>
              <a:buChar char="o"/>
            </a:pPr>
            <a:r>
              <a:rPr lang="en-US" sz="2400" dirty="0"/>
              <a:t>MRMS </a:t>
            </a:r>
          </a:p>
          <a:p>
            <a:endParaRPr lang="en-US" sz="2400" dirty="0"/>
          </a:p>
        </p:txBody>
      </p:sp>
      <p:grpSp>
        <p:nvGrpSpPr>
          <p:cNvPr id="39" name="Group 38">
            <a:extLst>
              <a:ext uri="{FF2B5EF4-FFF2-40B4-BE49-F238E27FC236}">
                <a16:creationId xmlns:a16="http://schemas.microsoft.com/office/drawing/2014/main" id="{ED676052-143A-9A44-8A00-6AD0DE1D69C3}"/>
              </a:ext>
            </a:extLst>
          </p:cNvPr>
          <p:cNvGrpSpPr/>
          <p:nvPr/>
        </p:nvGrpSpPr>
        <p:grpSpPr>
          <a:xfrm>
            <a:off x="6750067" y="3515536"/>
            <a:ext cx="5140614" cy="3395173"/>
            <a:chOff x="6898986" y="50584"/>
            <a:chExt cx="5140614" cy="3395173"/>
          </a:xfrm>
        </p:grpSpPr>
        <p:sp>
          <p:nvSpPr>
            <p:cNvPr id="14" name="TextBox 13">
              <a:extLst>
                <a:ext uri="{FF2B5EF4-FFF2-40B4-BE49-F238E27FC236}">
                  <a16:creationId xmlns:a16="http://schemas.microsoft.com/office/drawing/2014/main" id="{9508B507-9636-6243-9DA1-049FDDE4A494}"/>
                </a:ext>
              </a:extLst>
            </p:cNvPr>
            <p:cNvSpPr txBox="1"/>
            <p:nvPr/>
          </p:nvSpPr>
          <p:spPr>
            <a:xfrm>
              <a:off x="9187531" y="3076425"/>
              <a:ext cx="649537" cy="369332"/>
            </a:xfrm>
            <a:prstGeom prst="rect">
              <a:avLst/>
            </a:prstGeom>
            <a:noFill/>
          </p:spPr>
          <p:txBody>
            <a:bodyPr wrap="none" rtlCol="0">
              <a:spAutoFit/>
            </a:bodyPr>
            <a:lstStyle/>
            <a:p>
              <a:r>
                <a:rPr lang="en-US" i="1" dirty="0"/>
                <a:t>Time</a:t>
              </a:r>
            </a:p>
          </p:txBody>
        </p:sp>
        <p:cxnSp>
          <p:nvCxnSpPr>
            <p:cNvPr id="16" name="Straight Connector 15">
              <a:extLst>
                <a:ext uri="{FF2B5EF4-FFF2-40B4-BE49-F238E27FC236}">
                  <a16:creationId xmlns:a16="http://schemas.microsoft.com/office/drawing/2014/main" id="{A956FB91-38D4-B644-825F-328F3507FD75}"/>
                </a:ext>
              </a:extLst>
            </p:cNvPr>
            <p:cNvCxnSpPr/>
            <p:nvPr/>
          </p:nvCxnSpPr>
          <p:spPr>
            <a:xfrm>
              <a:off x="6985000" y="1003300"/>
              <a:ext cx="0" cy="2082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C543CE-EFB6-4E44-8B49-9F16E48A729A}"/>
                </a:ext>
              </a:extLst>
            </p:cNvPr>
            <p:cNvCxnSpPr/>
            <p:nvPr/>
          </p:nvCxnSpPr>
          <p:spPr>
            <a:xfrm>
              <a:off x="7823200" y="1003300"/>
              <a:ext cx="0" cy="2082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2086B6-007B-A14D-A377-78BB4744BBA7}"/>
                </a:ext>
              </a:extLst>
            </p:cNvPr>
            <p:cNvCxnSpPr/>
            <p:nvPr/>
          </p:nvCxnSpPr>
          <p:spPr>
            <a:xfrm>
              <a:off x="9309100" y="1003300"/>
              <a:ext cx="0" cy="2082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B38484-AF5F-E64C-97F0-E1E42BF66070}"/>
                </a:ext>
              </a:extLst>
            </p:cNvPr>
            <p:cNvCxnSpPr/>
            <p:nvPr/>
          </p:nvCxnSpPr>
          <p:spPr>
            <a:xfrm>
              <a:off x="10274300" y="1003300"/>
              <a:ext cx="0" cy="2082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22C319E-1AF2-164C-BC0F-A2A6E778668F}"/>
                </a:ext>
              </a:extLst>
            </p:cNvPr>
            <p:cNvCxnSpPr/>
            <p:nvPr/>
          </p:nvCxnSpPr>
          <p:spPr>
            <a:xfrm>
              <a:off x="11747500" y="1003300"/>
              <a:ext cx="0" cy="2082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3D08709B-7DE2-974B-BED2-E8CAA665D0D4}"/>
                </a:ext>
              </a:extLst>
            </p:cNvPr>
            <p:cNvSpPr/>
            <p:nvPr/>
          </p:nvSpPr>
          <p:spPr>
            <a:xfrm>
              <a:off x="6898986" y="2044700"/>
              <a:ext cx="165100" cy="1641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0495BBE-629D-574A-B1BE-052CBD74D90F}"/>
                </a:ext>
              </a:extLst>
            </p:cNvPr>
            <p:cNvSpPr/>
            <p:nvPr/>
          </p:nvSpPr>
          <p:spPr>
            <a:xfrm>
              <a:off x="7740650" y="1270000"/>
              <a:ext cx="165100" cy="1641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6ACC7AD-4C4B-E64A-882A-7BAAF4223613}"/>
                </a:ext>
              </a:extLst>
            </p:cNvPr>
            <p:cNvSpPr/>
            <p:nvPr/>
          </p:nvSpPr>
          <p:spPr>
            <a:xfrm>
              <a:off x="9226550" y="2116628"/>
              <a:ext cx="165100" cy="1641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1D83B6-366C-B84B-BA80-5C82579728F7}"/>
                </a:ext>
              </a:extLst>
            </p:cNvPr>
            <p:cNvSpPr/>
            <p:nvPr/>
          </p:nvSpPr>
          <p:spPr>
            <a:xfrm>
              <a:off x="10191750" y="1272308"/>
              <a:ext cx="165100" cy="1641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384D1E7-07DE-C349-B65A-EB263B19A5AE}"/>
                </a:ext>
              </a:extLst>
            </p:cNvPr>
            <p:cNvSpPr/>
            <p:nvPr/>
          </p:nvSpPr>
          <p:spPr>
            <a:xfrm>
              <a:off x="11664950" y="2032461"/>
              <a:ext cx="165100" cy="1641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7A1F987E-41B3-EB42-A302-47A81793F703}"/>
                </a:ext>
              </a:extLst>
            </p:cNvPr>
            <p:cNvCxnSpPr/>
            <p:nvPr/>
          </p:nvCxnSpPr>
          <p:spPr>
            <a:xfrm>
              <a:off x="7239000" y="1922610"/>
              <a:ext cx="0" cy="1162569"/>
            </a:xfrm>
            <a:prstGeom prst="line">
              <a:avLst/>
            </a:prstGeom>
            <a:ln w="603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4BE829D-9E4F-AB4F-BF4D-D8598BD7EE6E}"/>
                </a:ext>
              </a:extLst>
            </p:cNvPr>
            <p:cNvCxnSpPr/>
            <p:nvPr/>
          </p:nvCxnSpPr>
          <p:spPr>
            <a:xfrm>
              <a:off x="7315200" y="1706709"/>
              <a:ext cx="0" cy="1371600"/>
            </a:xfrm>
            <a:prstGeom prst="line">
              <a:avLst/>
            </a:prstGeom>
            <a:ln w="603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2297D8-1A90-4D49-B91A-59129C5AF74C}"/>
                </a:ext>
              </a:extLst>
            </p:cNvPr>
            <p:cNvCxnSpPr>
              <a:cxnSpLocks/>
            </p:cNvCxnSpPr>
            <p:nvPr/>
          </p:nvCxnSpPr>
          <p:spPr>
            <a:xfrm>
              <a:off x="7391400" y="2392509"/>
              <a:ext cx="0" cy="679970"/>
            </a:xfrm>
            <a:prstGeom prst="line">
              <a:avLst/>
            </a:prstGeom>
            <a:ln w="603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48114F-27C5-AD44-9FA3-7D692C6D6306}"/>
                </a:ext>
              </a:extLst>
            </p:cNvPr>
            <p:cNvCxnSpPr/>
            <p:nvPr/>
          </p:nvCxnSpPr>
          <p:spPr>
            <a:xfrm>
              <a:off x="10871200" y="1909910"/>
              <a:ext cx="0" cy="1162569"/>
            </a:xfrm>
            <a:prstGeom prst="line">
              <a:avLst/>
            </a:prstGeom>
            <a:ln w="603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664E79A-DE85-6B43-AD27-C90C706710D0}"/>
                </a:ext>
              </a:extLst>
            </p:cNvPr>
            <p:cNvCxnSpPr>
              <a:cxnSpLocks/>
            </p:cNvCxnSpPr>
            <p:nvPr/>
          </p:nvCxnSpPr>
          <p:spPr>
            <a:xfrm>
              <a:off x="11290300" y="1549400"/>
              <a:ext cx="0" cy="1535779"/>
            </a:xfrm>
            <a:prstGeom prst="line">
              <a:avLst/>
            </a:prstGeom>
            <a:ln w="603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DD44F0-C16C-8449-B612-C221ED68CB91}"/>
                </a:ext>
              </a:extLst>
            </p:cNvPr>
            <p:cNvCxnSpPr/>
            <p:nvPr/>
          </p:nvCxnSpPr>
          <p:spPr>
            <a:xfrm>
              <a:off x="6985000" y="3086100"/>
              <a:ext cx="50546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457433A-30BD-DF43-9391-43CF330828F0}"/>
                </a:ext>
              </a:extLst>
            </p:cNvPr>
            <p:cNvSpPr txBox="1"/>
            <p:nvPr/>
          </p:nvSpPr>
          <p:spPr>
            <a:xfrm>
              <a:off x="7186259" y="1051522"/>
              <a:ext cx="458780" cy="369332"/>
            </a:xfrm>
            <a:prstGeom prst="rect">
              <a:avLst/>
            </a:prstGeom>
            <a:noFill/>
          </p:spPr>
          <p:txBody>
            <a:bodyPr wrap="none" rtlCol="0">
              <a:spAutoFit/>
            </a:bodyPr>
            <a:lstStyle/>
            <a:p>
              <a:r>
                <a:rPr lang="en-US" i="1" dirty="0"/>
                <a:t>Hit</a:t>
              </a:r>
            </a:p>
          </p:txBody>
        </p:sp>
        <p:sp>
          <p:nvSpPr>
            <p:cNvPr id="35" name="TextBox 34">
              <a:extLst>
                <a:ext uri="{FF2B5EF4-FFF2-40B4-BE49-F238E27FC236}">
                  <a16:creationId xmlns:a16="http://schemas.microsoft.com/office/drawing/2014/main" id="{B656F56A-4710-3342-A40E-949CC75DBFBD}"/>
                </a:ext>
              </a:extLst>
            </p:cNvPr>
            <p:cNvSpPr txBox="1"/>
            <p:nvPr/>
          </p:nvSpPr>
          <p:spPr>
            <a:xfrm>
              <a:off x="8063923" y="946834"/>
              <a:ext cx="1044645" cy="646331"/>
            </a:xfrm>
            <a:prstGeom prst="rect">
              <a:avLst/>
            </a:prstGeom>
            <a:noFill/>
          </p:spPr>
          <p:txBody>
            <a:bodyPr wrap="none" rtlCol="0">
              <a:spAutoFit/>
            </a:bodyPr>
            <a:lstStyle/>
            <a:p>
              <a:pPr algn="ctr"/>
              <a:r>
                <a:rPr lang="en-US" i="1" dirty="0"/>
                <a:t>Correct</a:t>
              </a:r>
            </a:p>
            <a:p>
              <a:pPr algn="ctr"/>
              <a:r>
                <a:rPr lang="en-US" i="1" dirty="0"/>
                <a:t>Rejection</a:t>
              </a:r>
            </a:p>
          </p:txBody>
        </p:sp>
        <p:sp>
          <p:nvSpPr>
            <p:cNvPr id="36" name="TextBox 35">
              <a:extLst>
                <a:ext uri="{FF2B5EF4-FFF2-40B4-BE49-F238E27FC236}">
                  <a16:creationId xmlns:a16="http://schemas.microsoft.com/office/drawing/2014/main" id="{D8CD1D5E-FE2A-4646-A8BE-0276079DAD16}"/>
                </a:ext>
              </a:extLst>
            </p:cNvPr>
            <p:cNvSpPr txBox="1"/>
            <p:nvPr/>
          </p:nvSpPr>
          <p:spPr>
            <a:xfrm>
              <a:off x="9487232" y="1045282"/>
              <a:ext cx="614271" cy="369332"/>
            </a:xfrm>
            <a:prstGeom prst="rect">
              <a:avLst/>
            </a:prstGeom>
            <a:noFill/>
          </p:spPr>
          <p:txBody>
            <a:bodyPr wrap="none" rtlCol="0">
              <a:spAutoFit/>
            </a:bodyPr>
            <a:lstStyle/>
            <a:p>
              <a:r>
                <a:rPr lang="en-US" i="1" dirty="0"/>
                <a:t>Miss</a:t>
              </a:r>
            </a:p>
          </p:txBody>
        </p:sp>
        <p:sp>
          <p:nvSpPr>
            <p:cNvPr id="37" name="TextBox 36">
              <a:extLst>
                <a:ext uri="{FF2B5EF4-FFF2-40B4-BE49-F238E27FC236}">
                  <a16:creationId xmlns:a16="http://schemas.microsoft.com/office/drawing/2014/main" id="{D4AEC3CA-9705-3549-922E-994102F48951}"/>
                </a:ext>
              </a:extLst>
            </p:cNvPr>
            <p:cNvSpPr txBox="1"/>
            <p:nvPr/>
          </p:nvSpPr>
          <p:spPr>
            <a:xfrm>
              <a:off x="10675075" y="951994"/>
              <a:ext cx="750526" cy="646331"/>
            </a:xfrm>
            <a:prstGeom prst="rect">
              <a:avLst/>
            </a:prstGeom>
            <a:noFill/>
          </p:spPr>
          <p:txBody>
            <a:bodyPr wrap="none" rtlCol="0">
              <a:spAutoFit/>
            </a:bodyPr>
            <a:lstStyle/>
            <a:p>
              <a:r>
                <a:rPr lang="en-US" i="1" dirty="0"/>
                <a:t>False</a:t>
              </a:r>
            </a:p>
            <a:p>
              <a:r>
                <a:rPr lang="en-US" i="1" dirty="0"/>
                <a:t>Alarm</a:t>
              </a:r>
            </a:p>
          </p:txBody>
        </p:sp>
        <p:sp>
          <p:nvSpPr>
            <p:cNvPr id="38" name="TextBox 37">
              <a:extLst>
                <a:ext uri="{FF2B5EF4-FFF2-40B4-BE49-F238E27FC236}">
                  <a16:creationId xmlns:a16="http://schemas.microsoft.com/office/drawing/2014/main" id="{259FC661-3C9D-A34F-B9FA-13F628622CD2}"/>
                </a:ext>
              </a:extLst>
            </p:cNvPr>
            <p:cNvSpPr txBox="1"/>
            <p:nvPr/>
          </p:nvSpPr>
          <p:spPr>
            <a:xfrm>
              <a:off x="9373629" y="50584"/>
              <a:ext cx="2602892" cy="646331"/>
            </a:xfrm>
            <a:prstGeom prst="rect">
              <a:avLst/>
            </a:prstGeom>
            <a:noFill/>
          </p:spPr>
          <p:txBody>
            <a:bodyPr wrap="none" rtlCol="0">
              <a:spAutoFit/>
            </a:bodyPr>
            <a:lstStyle/>
            <a:p>
              <a:r>
                <a:rPr lang="en-US" b="1" dirty="0">
                  <a:solidFill>
                    <a:srgbClr val="FF0000"/>
                  </a:solidFill>
                </a:rPr>
                <a:t>SMAP Overpass and VSM</a:t>
              </a:r>
            </a:p>
            <a:p>
              <a:r>
                <a:rPr lang="en-US" b="1" dirty="0">
                  <a:solidFill>
                    <a:srgbClr val="0070C0"/>
                  </a:solidFill>
                </a:rPr>
                <a:t>Precipitation</a:t>
              </a:r>
            </a:p>
          </p:txBody>
        </p:sp>
      </p:grpSp>
      <p:sp>
        <p:nvSpPr>
          <p:cNvPr id="41" name="Rectangle 40">
            <a:extLst>
              <a:ext uri="{FF2B5EF4-FFF2-40B4-BE49-F238E27FC236}">
                <a16:creationId xmlns:a16="http://schemas.microsoft.com/office/drawing/2014/main" id="{452C1F06-36B2-054A-8AA5-8D23098E02CA}"/>
              </a:ext>
            </a:extLst>
          </p:cNvPr>
          <p:cNvSpPr/>
          <p:nvPr/>
        </p:nvSpPr>
        <p:spPr>
          <a:xfrm>
            <a:off x="6950208" y="652364"/>
            <a:ext cx="4940473" cy="1569660"/>
          </a:xfrm>
          <a:prstGeom prst="rect">
            <a:avLst/>
          </a:prstGeom>
        </p:spPr>
        <p:txBody>
          <a:bodyPr wrap="square">
            <a:spAutoFit/>
          </a:bodyPr>
          <a:lstStyle/>
          <a:p>
            <a:pPr algn="ctr"/>
            <a:r>
              <a:rPr lang="en-US" sz="2400" b="1" u="sng" dirty="0"/>
              <a:t>Goal: </a:t>
            </a:r>
            <a:r>
              <a:rPr lang="en-US" sz="2400" dirty="0"/>
              <a:t>Compare changes in SMAP soil moisture from overpass-to-overpass for presence/absence of precipitation in IMERG and MRMS</a:t>
            </a:r>
          </a:p>
        </p:txBody>
      </p:sp>
      <p:cxnSp>
        <p:nvCxnSpPr>
          <p:cNvPr id="33" name="Straight Arrow Connector 32">
            <a:extLst>
              <a:ext uri="{FF2B5EF4-FFF2-40B4-BE49-F238E27FC236}">
                <a16:creationId xmlns:a16="http://schemas.microsoft.com/office/drawing/2014/main" id="{1D06E230-C056-F144-8609-E3E9C68FC9EE}"/>
              </a:ext>
            </a:extLst>
          </p:cNvPr>
          <p:cNvCxnSpPr>
            <a:cxnSpLocks/>
          </p:cNvCxnSpPr>
          <p:nvPr/>
        </p:nvCxnSpPr>
        <p:spPr>
          <a:xfrm>
            <a:off x="10153168" y="4809267"/>
            <a:ext cx="1397904" cy="755401"/>
          </a:xfrm>
          <a:prstGeom prst="straightConnector1">
            <a:avLst/>
          </a:prstGeom>
          <a:ln w="3492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6C85B0C5-DA0B-0144-A29E-1CDC10273820}"/>
              </a:ext>
            </a:extLst>
          </p:cNvPr>
          <p:cNvCxnSpPr>
            <a:cxnSpLocks/>
          </p:cNvCxnSpPr>
          <p:nvPr/>
        </p:nvCxnSpPr>
        <p:spPr>
          <a:xfrm flipV="1">
            <a:off x="6809286" y="4860253"/>
            <a:ext cx="841664" cy="774700"/>
          </a:xfrm>
          <a:prstGeom prst="straightConnector1">
            <a:avLst/>
          </a:prstGeom>
          <a:ln w="3492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a16="http://schemas.microsoft.com/office/drawing/2014/main" id="{350D5201-577B-E846-9D8B-8C29541BC5EB}"/>
              </a:ext>
            </a:extLst>
          </p:cNvPr>
          <p:cNvCxnSpPr>
            <a:cxnSpLocks/>
            <a:stCxn id="23" idx="7"/>
          </p:cNvCxnSpPr>
          <p:nvPr/>
        </p:nvCxnSpPr>
        <p:spPr>
          <a:xfrm flipV="1">
            <a:off x="9218553" y="4804515"/>
            <a:ext cx="859319" cy="801108"/>
          </a:xfrm>
          <a:prstGeom prst="straightConnector1">
            <a:avLst/>
          </a:prstGeom>
          <a:ln w="3492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5ACA33A9-F2A5-D04A-8278-F1AC609E8431}"/>
              </a:ext>
            </a:extLst>
          </p:cNvPr>
          <p:cNvCxnSpPr>
            <a:cxnSpLocks/>
            <a:endCxn id="23" idx="1"/>
          </p:cNvCxnSpPr>
          <p:nvPr/>
        </p:nvCxnSpPr>
        <p:spPr>
          <a:xfrm>
            <a:off x="7722602" y="4802206"/>
            <a:ext cx="1379207" cy="803417"/>
          </a:xfrm>
          <a:prstGeom prst="straightConnector1">
            <a:avLst/>
          </a:prstGeom>
          <a:ln w="3492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9982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ABED-A993-104D-ABF6-333A9E67691C}"/>
              </a:ext>
            </a:extLst>
          </p:cNvPr>
          <p:cNvSpPr>
            <a:spLocks noGrp="1"/>
          </p:cNvSpPr>
          <p:nvPr>
            <p:ph type="title"/>
          </p:nvPr>
        </p:nvSpPr>
        <p:spPr/>
        <p:txBody>
          <a:bodyPr/>
          <a:lstStyle/>
          <a:p>
            <a:r>
              <a:rPr lang="en-US" dirty="0"/>
              <a:t>Comparison with MRMS Data</a:t>
            </a:r>
          </a:p>
        </p:txBody>
      </p:sp>
      <p:sp>
        <p:nvSpPr>
          <p:cNvPr id="3" name="Content Placeholder 2">
            <a:extLst>
              <a:ext uri="{FF2B5EF4-FFF2-40B4-BE49-F238E27FC236}">
                <a16:creationId xmlns:a16="http://schemas.microsoft.com/office/drawing/2014/main" id="{5B071FFC-60EB-5147-9465-A6615D983AC7}"/>
              </a:ext>
            </a:extLst>
          </p:cNvPr>
          <p:cNvSpPr>
            <a:spLocks noGrp="1"/>
          </p:cNvSpPr>
          <p:nvPr>
            <p:ph idx="1"/>
          </p:nvPr>
        </p:nvSpPr>
        <p:spPr/>
        <p:txBody>
          <a:bodyPr/>
          <a:lstStyle/>
          <a:p>
            <a:r>
              <a:rPr lang="en-US" dirty="0"/>
              <a:t>Used half-hour data for 2017 - 2018</a:t>
            </a:r>
          </a:p>
          <a:p>
            <a:r>
              <a:rPr lang="en-US" dirty="0"/>
              <a:t>Aggregated to daily on the MRMS Grid</a:t>
            </a:r>
          </a:p>
          <a:p>
            <a:pPr lvl="1"/>
            <a:r>
              <a:rPr lang="en-US" dirty="0"/>
              <a:t>Screened out data with an RQI &lt; 20</a:t>
            </a:r>
          </a:p>
          <a:p>
            <a:r>
              <a:rPr lang="en-US" dirty="0"/>
              <a:t>Remapped to IMERG grid with a conservative remapping</a:t>
            </a:r>
          </a:p>
          <a:p>
            <a:endParaRPr lang="en-US" dirty="0"/>
          </a:p>
          <a:p>
            <a:r>
              <a:rPr lang="en-US" dirty="0"/>
              <a:t>Compared:</a:t>
            </a:r>
          </a:p>
          <a:p>
            <a:pPr lvl="1"/>
            <a:r>
              <a:rPr lang="en-US" dirty="0"/>
              <a:t>MRMS with SMAP</a:t>
            </a:r>
          </a:p>
          <a:p>
            <a:pPr lvl="1"/>
            <a:r>
              <a:rPr lang="en-US" dirty="0"/>
              <a:t>MRMS with IMERG using SMAP overpass intervals</a:t>
            </a:r>
          </a:p>
          <a:p>
            <a:pPr lvl="1"/>
            <a:r>
              <a:rPr lang="en-US" dirty="0"/>
              <a:t>MRMS with IMERG for daily data</a:t>
            </a:r>
          </a:p>
        </p:txBody>
      </p:sp>
    </p:spTree>
    <p:extLst>
      <p:ext uri="{BB962C8B-B14F-4D97-AF65-F5344CB8AC3E}">
        <p14:creationId xmlns:p14="http://schemas.microsoft.com/office/powerpoint/2010/main" val="3624802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A9CBA9E4-3DD4-AC46-80B8-D3AEB630DC5E}"/>
              </a:ext>
            </a:extLst>
          </p:cNvPr>
          <p:cNvPicPr>
            <a:picLocks noChangeAspect="1"/>
          </p:cNvPicPr>
          <p:nvPr/>
        </p:nvPicPr>
        <p:blipFill rotWithShape="1">
          <a:blip r:embed="rId2"/>
          <a:srcRect l="9990" t="5000" r="10180" b="55625"/>
          <a:stretch/>
        </p:blipFill>
        <p:spPr>
          <a:xfrm>
            <a:off x="0" y="830996"/>
            <a:ext cx="12186152" cy="4098191"/>
          </a:xfrm>
          <a:prstGeom prst="rect">
            <a:avLst/>
          </a:prstGeom>
        </p:spPr>
      </p:pic>
      <p:sp>
        <p:nvSpPr>
          <p:cNvPr id="9" name="TextBox 8">
            <a:extLst>
              <a:ext uri="{FF2B5EF4-FFF2-40B4-BE49-F238E27FC236}">
                <a16:creationId xmlns:a16="http://schemas.microsoft.com/office/drawing/2014/main" id="{FC0241AD-F44E-D042-8510-57923E1C9C68}"/>
              </a:ext>
            </a:extLst>
          </p:cNvPr>
          <p:cNvSpPr txBox="1"/>
          <p:nvPr/>
        </p:nvSpPr>
        <p:spPr>
          <a:xfrm>
            <a:off x="1" y="0"/>
            <a:ext cx="9358312" cy="830997"/>
          </a:xfrm>
          <a:prstGeom prst="rect">
            <a:avLst/>
          </a:prstGeom>
          <a:noFill/>
        </p:spPr>
        <p:txBody>
          <a:bodyPr wrap="square" rtlCol="0">
            <a:spAutoFit/>
          </a:bodyPr>
          <a:lstStyle/>
          <a:p>
            <a:r>
              <a:rPr lang="en-US" sz="4800" b="1" u="sng" dirty="0"/>
              <a:t>MRMS vs IMERG</a:t>
            </a:r>
          </a:p>
        </p:txBody>
      </p:sp>
      <p:graphicFrame>
        <p:nvGraphicFramePr>
          <p:cNvPr id="11" name="Table 10">
            <a:extLst>
              <a:ext uri="{FF2B5EF4-FFF2-40B4-BE49-F238E27FC236}">
                <a16:creationId xmlns:a16="http://schemas.microsoft.com/office/drawing/2014/main" id="{347634E9-B4CB-9747-B1E4-8F71DDC12791}"/>
              </a:ext>
            </a:extLst>
          </p:cNvPr>
          <p:cNvGraphicFramePr>
            <a:graphicFrameLocks noGrp="1"/>
          </p:cNvGraphicFramePr>
          <p:nvPr>
            <p:extLst>
              <p:ext uri="{D42A27DB-BD31-4B8C-83A1-F6EECF244321}">
                <p14:modId xmlns:p14="http://schemas.microsoft.com/office/powerpoint/2010/main" val="3101861308"/>
              </p:ext>
            </p:extLst>
          </p:nvPr>
        </p:nvGraphicFramePr>
        <p:xfrm>
          <a:off x="1661283" y="5043131"/>
          <a:ext cx="8869433" cy="1584960"/>
        </p:xfrm>
        <a:graphic>
          <a:graphicData uri="http://schemas.openxmlformats.org/drawingml/2006/table">
            <a:tbl>
              <a:tblPr firstRow="1" bandRow="1">
                <a:tableStyleId>{9D7B26C5-4107-4FEC-AEDC-1716B250A1EF}</a:tableStyleId>
              </a:tblPr>
              <a:tblGrid>
                <a:gridCol w="5627811">
                  <a:extLst>
                    <a:ext uri="{9D8B030D-6E8A-4147-A177-3AD203B41FA5}">
                      <a16:colId xmlns:a16="http://schemas.microsoft.com/office/drawing/2014/main" val="86268183"/>
                    </a:ext>
                  </a:extLst>
                </a:gridCol>
                <a:gridCol w="1620811">
                  <a:extLst>
                    <a:ext uri="{9D8B030D-6E8A-4147-A177-3AD203B41FA5}">
                      <a16:colId xmlns:a16="http://schemas.microsoft.com/office/drawing/2014/main" val="2668573242"/>
                    </a:ext>
                  </a:extLst>
                </a:gridCol>
                <a:gridCol w="1620811">
                  <a:extLst>
                    <a:ext uri="{9D8B030D-6E8A-4147-A177-3AD203B41FA5}">
                      <a16:colId xmlns:a16="http://schemas.microsoft.com/office/drawing/2014/main" val="1388346323"/>
                    </a:ext>
                  </a:extLst>
                </a:gridCol>
              </a:tblGrid>
              <a:tr h="370840">
                <a:tc>
                  <a:txBody>
                    <a:bodyPr/>
                    <a:lstStyle/>
                    <a:p>
                      <a:endParaRPr lang="en-US" sz="2000" dirty="0"/>
                    </a:p>
                  </a:txBody>
                  <a:tcPr>
                    <a:lnT w="12700" cmpd="sng">
                      <a:noFill/>
                    </a:lnT>
                  </a:tcPr>
                </a:tc>
                <a:tc>
                  <a:txBody>
                    <a:bodyPr/>
                    <a:lstStyle/>
                    <a:p>
                      <a:pPr algn="ctr"/>
                      <a:r>
                        <a:rPr lang="en-US" sz="2000" dirty="0"/>
                        <a:t>POD</a:t>
                      </a:r>
                    </a:p>
                  </a:txBody>
                  <a:tcPr>
                    <a:lnT w="12700" cmpd="sng">
                      <a:noFill/>
                    </a:lnT>
                  </a:tcPr>
                </a:tc>
                <a:tc>
                  <a:txBody>
                    <a:bodyPr/>
                    <a:lstStyle/>
                    <a:p>
                      <a:pPr algn="ctr"/>
                      <a:r>
                        <a:rPr lang="en-US" sz="2000" dirty="0"/>
                        <a:t>FAR</a:t>
                      </a:r>
                    </a:p>
                  </a:txBody>
                  <a:tcPr>
                    <a:lnT w="12700" cmpd="sng">
                      <a:noFill/>
                    </a:lnT>
                  </a:tcPr>
                </a:tc>
                <a:extLst>
                  <a:ext uri="{0D108BD9-81ED-4DB2-BD59-A6C34878D82A}">
                    <a16:rowId xmlns:a16="http://schemas.microsoft.com/office/drawing/2014/main" val="2620451919"/>
                  </a:ext>
                </a:extLst>
              </a:tr>
              <a:tr h="370840">
                <a:tc>
                  <a:txBody>
                    <a:bodyPr/>
                    <a:lstStyle/>
                    <a:p>
                      <a:pPr algn="r"/>
                      <a:r>
                        <a:rPr lang="en-US" sz="2000" dirty="0"/>
                        <a:t>IMERG Early vs MRMS (SMAP Overpass intervals)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0.723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0.266</a:t>
                      </a:r>
                    </a:p>
                  </a:txBody>
                  <a:tcPr/>
                </a:tc>
                <a:extLst>
                  <a:ext uri="{0D108BD9-81ED-4DB2-BD59-A6C34878D82A}">
                    <a16:rowId xmlns:a16="http://schemas.microsoft.com/office/drawing/2014/main" val="2840828506"/>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t>IMERG Early vs MRMS (Daily)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0.622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0.312</a:t>
                      </a:r>
                    </a:p>
                  </a:txBody>
                  <a:tcPr/>
                </a:tc>
                <a:extLst>
                  <a:ext uri="{0D108BD9-81ED-4DB2-BD59-A6C34878D82A}">
                    <a16:rowId xmlns:a16="http://schemas.microsoft.com/office/drawing/2014/main" val="2317167939"/>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rPr>
                        <a:t>Previous IMERG validation with MRMS (Jackson Tan)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rPr>
                        <a:t>0.667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rPr>
                        <a:t>0.466</a:t>
                      </a:r>
                    </a:p>
                  </a:txBody>
                  <a:tcPr/>
                </a:tc>
                <a:extLst>
                  <a:ext uri="{0D108BD9-81ED-4DB2-BD59-A6C34878D82A}">
                    <a16:rowId xmlns:a16="http://schemas.microsoft.com/office/drawing/2014/main" val="653950195"/>
                  </a:ext>
                </a:extLst>
              </a:tr>
            </a:tbl>
          </a:graphicData>
        </a:graphic>
      </p:graphicFrame>
    </p:spTree>
    <p:extLst>
      <p:ext uri="{BB962C8B-B14F-4D97-AF65-F5344CB8AC3E}">
        <p14:creationId xmlns:p14="http://schemas.microsoft.com/office/powerpoint/2010/main" val="278529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1A7ED9-F765-7C43-A635-F94533FAD944}"/>
              </a:ext>
            </a:extLst>
          </p:cNvPr>
          <p:cNvPicPr>
            <a:picLocks noChangeAspect="1"/>
          </p:cNvPicPr>
          <p:nvPr/>
        </p:nvPicPr>
        <p:blipFill rotWithShape="1">
          <a:blip r:embed="rId2"/>
          <a:srcRect l="12624" r="12398" b="13880"/>
          <a:stretch/>
        </p:blipFill>
        <p:spPr>
          <a:xfrm>
            <a:off x="14374" y="0"/>
            <a:ext cx="5486400" cy="4296644"/>
          </a:xfrm>
          <a:prstGeom prst="rect">
            <a:avLst/>
          </a:prstGeom>
        </p:spPr>
      </p:pic>
      <p:pic>
        <p:nvPicPr>
          <p:cNvPr id="5" name="Picture 4">
            <a:extLst>
              <a:ext uri="{FF2B5EF4-FFF2-40B4-BE49-F238E27FC236}">
                <a16:creationId xmlns:a16="http://schemas.microsoft.com/office/drawing/2014/main" id="{07F23679-EECB-C147-B9D2-D4CF69714DF9}"/>
              </a:ext>
            </a:extLst>
          </p:cNvPr>
          <p:cNvPicPr>
            <a:picLocks noChangeAspect="1"/>
          </p:cNvPicPr>
          <p:nvPr/>
        </p:nvPicPr>
        <p:blipFill rotWithShape="1">
          <a:blip r:embed="rId3"/>
          <a:srcRect l="13375" r="13153" b="14286"/>
          <a:stretch/>
        </p:blipFill>
        <p:spPr>
          <a:xfrm>
            <a:off x="6400799" y="2142057"/>
            <a:ext cx="5486400" cy="4364032"/>
          </a:xfrm>
          <a:prstGeom prst="rect">
            <a:avLst/>
          </a:prstGeom>
        </p:spPr>
      </p:pic>
      <p:cxnSp>
        <p:nvCxnSpPr>
          <p:cNvPr id="4" name="Straight Arrow Connector 3">
            <a:extLst>
              <a:ext uri="{FF2B5EF4-FFF2-40B4-BE49-F238E27FC236}">
                <a16:creationId xmlns:a16="http://schemas.microsoft.com/office/drawing/2014/main" id="{EE31E89F-EFE1-4E40-9352-381ED288E7D0}"/>
              </a:ext>
            </a:extLst>
          </p:cNvPr>
          <p:cNvCxnSpPr>
            <a:cxnSpLocks/>
          </p:cNvCxnSpPr>
          <p:nvPr/>
        </p:nvCxnSpPr>
        <p:spPr>
          <a:xfrm flipV="1">
            <a:off x="3626080" y="4193143"/>
            <a:ext cx="0" cy="706295"/>
          </a:xfrm>
          <a:prstGeom prst="straightConnector1">
            <a:avLst/>
          </a:prstGeom>
          <a:ln w="635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5210C61-37E1-2F4C-8A49-637708F586F4}"/>
              </a:ext>
            </a:extLst>
          </p:cNvPr>
          <p:cNvSpPr/>
          <p:nvPr/>
        </p:nvSpPr>
        <p:spPr>
          <a:xfrm>
            <a:off x="3269251" y="4895397"/>
            <a:ext cx="713657" cy="369332"/>
          </a:xfrm>
          <a:prstGeom prst="rect">
            <a:avLst/>
          </a:prstGeom>
        </p:spPr>
        <p:txBody>
          <a:bodyPr wrap="none">
            <a:spAutoFit/>
          </a:bodyPr>
          <a:lstStyle/>
          <a:p>
            <a:r>
              <a:rPr lang="en-US" b="1" dirty="0">
                <a:solidFill>
                  <a:srgbClr val="FF0000"/>
                </a:solidFill>
              </a:rPr>
              <a:t>0.667</a:t>
            </a:r>
            <a:endParaRPr lang="en-US" dirty="0"/>
          </a:p>
        </p:txBody>
      </p:sp>
      <p:sp>
        <p:nvSpPr>
          <p:cNvPr id="2" name="TextBox 1">
            <a:extLst>
              <a:ext uri="{FF2B5EF4-FFF2-40B4-BE49-F238E27FC236}">
                <a16:creationId xmlns:a16="http://schemas.microsoft.com/office/drawing/2014/main" id="{B202C83C-9F87-3A4E-A2E5-9E6A640CE8AB}"/>
              </a:ext>
            </a:extLst>
          </p:cNvPr>
          <p:cNvSpPr txBox="1"/>
          <p:nvPr/>
        </p:nvSpPr>
        <p:spPr>
          <a:xfrm>
            <a:off x="5500774" y="318059"/>
            <a:ext cx="3438762" cy="646331"/>
          </a:xfrm>
          <a:prstGeom prst="rect">
            <a:avLst/>
          </a:prstGeom>
          <a:noFill/>
        </p:spPr>
        <p:txBody>
          <a:bodyPr wrap="none" rtlCol="0">
            <a:spAutoFit/>
          </a:bodyPr>
          <a:lstStyle/>
          <a:p>
            <a:r>
              <a:rPr lang="en-US" dirty="0"/>
              <a:t>CONUS Mean (IMERG Early): 0.570</a:t>
            </a:r>
          </a:p>
          <a:p>
            <a:r>
              <a:rPr lang="en-US" dirty="0"/>
              <a:t>CONUS Mean (IMERG Final): 0.566</a:t>
            </a:r>
          </a:p>
        </p:txBody>
      </p:sp>
      <p:sp>
        <p:nvSpPr>
          <p:cNvPr id="8" name="TextBox 7">
            <a:extLst>
              <a:ext uri="{FF2B5EF4-FFF2-40B4-BE49-F238E27FC236}">
                <a16:creationId xmlns:a16="http://schemas.microsoft.com/office/drawing/2014/main" id="{000B4A13-A14C-2A4B-8005-A9EA03C52B6C}"/>
              </a:ext>
            </a:extLst>
          </p:cNvPr>
          <p:cNvSpPr txBox="1"/>
          <p:nvPr/>
        </p:nvSpPr>
        <p:spPr>
          <a:xfrm>
            <a:off x="8405572" y="5363766"/>
            <a:ext cx="3438762" cy="646331"/>
          </a:xfrm>
          <a:prstGeom prst="rect">
            <a:avLst/>
          </a:prstGeom>
          <a:solidFill>
            <a:schemeClr val="bg1"/>
          </a:solidFill>
          <a:ln>
            <a:solidFill>
              <a:schemeClr val="bg1">
                <a:lumMod val="50000"/>
              </a:schemeClr>
            </a:solidFill>
          </a:ln>
        </p:spPr>
        <p:txBody>
          <a:bodyPr wrap="none" rtlCol="0">
            <a:spAutoFit/>
          </a:bodyPr>
          <a:lstStyle/>
          <a:p>
            <a:r>
              <a:rPr lang="en-US" dirty="0"/>
              <a:t>Global Mean (IMERG Early): 0.487</a:t>
            </a:r>
          </a:p>
          <a:p>
            <a:r>
              <a:rPr lang="en-US" dirty="0"/>
              <a:t>Global Mean (IMERG Final): 0.487</a:t>
            </a:r>
          </a:p>
        </p:txBody>
      </p:sp>
      <p:sp>
        <p:nvSpPr>
          <p:cNvPr id="10" name="TextBox 9">
            <a:extLst>
              <a:ext uri="{FF2B5EF4-FFF2-40B4-BE49-F238E27FC236}">
                <a16:creationId xmlns:a16="http://schemas.microsoft.com/office/drawing/2014/main" id="{0F1524C6-A263-8D48-A61D-5DBC1892B987}"/>
              </a:ext>
            </a:extLst>
          </p:cNvPr>
          <p:cNvSpPr txBox="1"/>
          <p:nvPr/>
        </p:nvSpPr>
        <p:spPr>
          <a:xfrm>
            <a:off x="0" y="4717435"/>
            <a:ext cx="2729080" cy="646331"/>
          </a:xfrm>
          <a:prstGeom prst="rect">
            <a:avLst/>
          </a:prstGeom>
          <a:noFill/>
        </p:spPr>
        <p:txBody>
          <a:bodyPr wrap="none" rtlCol="0">
            <a:spAutoFit/>
          </a:bodyPr>
          <a:lstStyle/>
          <a:p>
            <a:pPr algn="ctr"/>
            <a:r>
              <a:rPr lang="en-US" b="1" dirty="0">
                <a:solidFill>
                  <a:srgbClr val="FF0000"/>
                </a:solidFill>
              </a:rPr>
              <a:t>Previous IMERG Validation</a:t>
            </a:r>
          </a:p>
          <a:p>
            <a:pPr algn="ctr"/>
            <a:r>
              <a:rPr lang="en-US" b="1" dirty="0">
                <a:solidFill>
                  <a:srgbClr val="FF0000"/>
                </a:solidFill>
              </a:rPr>
              <a:t>with MRMS</a:t>
            </a:r>
          </a:p>
        </p:txBody>
      </p:sp>
    </p:spTree>
    <p:extLst>
      <p:ext uri="{BB962C8B-B14F-4D97-AF65-F5344CB8AC3E}">
        <p14:creationId xmlns:p14="http://schemas.microsoft.com/office/powerpoint/2010/main" val="344981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1A7ED9-F765-7C43-A635-F94533FAD944}"/>
              </a:ext>
            </a:extLst>
          </p:cNvPr>
          <p:cNvPicPr>
            <a:picLocks noChangeAspect="1"/>
          </p:cNvPicPr>
          <p:nvPr/>
        </p:nvPicPr>
        <p:blipFill rotWithShape="1">
          <a:blip r:embed="rId2"/>
          <a:srcRect l="11945" r="12398" b="13547"/>
          <a:stretch/>
        </p:blipFill>
        <p:spPr>
          <a:xfrm>
            <a:off x="0" y="0"/>
            <a:ext cx="5486400" cy="4274476"/>
          </a:xfrm>
          <a:prstGeom prst="rect">
            <a:avLst/>
          </a:prstGeom>
        </p:spPr>
      </p:pic>
      <p:pic>
        <p:nvPicPr>
          <p:cNvPr id="5" name="Picture 4">
            <a:extLst>
              <a:ext uri="{FF2B5EF4-FFF2-40B4-BE49-F238E27FC236}">
                <a16:creationId xmlns:a16="http://schemas.microsoft.com/office/drawing/2014/main" id="{07F23679-EECB-C147-B9D2-D4CF69714DF9}"/>
              </a:ext>
            </a:extLst>
          </p:cNvPr>
          <p:cNvPicPr>
            <a:picLocks noChangeAspect="1"/>
          </p:cNvPicPr>
          <p:nvPr/>
        </p:nvPicPr>
        <p:blipFill rotWithShape="1">
          <a:blip r:embed="rId3"/>
          <a:srcRect l="12776" r="12474" b="13622"/>
          <a:stretch/>
        </p:blipFill>
        <p:spPr>
          <a:xfrm>
            <a:off x="6691226" y="2535382"/>
            <a:ext cx="5486400" cy="4322618"/>
          </a:xfrm>
          <a:prstGeom prst="rect">
            <a:avLst/>
          </a:prstGeom>
        </p:spPr>
      </p:pic>
      <p:sp>
        <p:nvSpPr>
          <p:cNvPr id="4" name="TextBox 3">
            <a:extLst>
              <a:ext uri="{FF2B5EF4-FFF2-40B4-BE49-F238E27FC236}">
                <a16:creationId xmlns:a16="http://schemas.microsoft.com/office/drawing/2014/main" id="{B76E1094-B798-7C4A-BF8B-64FC2C386A3F}"/>
              </a:ext>
            </a:extLst>
          </p:cNvPr>
          <p:cNvSpPr txBox="1"/>
          <p:nvPr/>
        </p:nvSpPr>
        <p:spPr>
          <a:xfrm>
            <a:off x="5486400" y="192728"/>
            <a:ext cx="3438762" cy="646331"/>
          </a:xfrm>
          <a:prstGeom prst="rect">
            <a:avLst/>
          </a:prstGeom>
          <a:noFill/>
        </p:spPr>
        <p:txBody>
          <a:bodyPr wrap="none" rtlCol="0">
            <a:spAutoFit/>
          </a:bodyPr>
          <a:lstStyle/>
          <a:p>
            <a:r>
              <a:rPr lang="en-US" dirty="0"/>
              <a:t>CONUS Mean (IMERG Early): 0.485</a:t>
            </a:r>
          </a:p>
          <a:p>
            <a:r>
              <a:rPr lang="en-US" dirty="0"/>
              <a:t>CONUS Mean (IMERG Final): 0.485</a:t>
            </a:r>
          </a:p>
        </p:txBody>
      </p:sp>
      <p:sp>
        <p:nvSpPr>
          <p:cNvPr id="6" name="TextBox 5">
            <a:extLst>
              <a:ext uri="{FF2B5EF4-FFF2-40B4-BE49-F238E27FC236}">
                <a16:creationId xmlns:a16="http://schemas.microsoft.com/office/drawing/2014/main" id="{5ACDAEDB-E3B1-BB44-850A-269B76C8AFBE}"/>
              </a:ext>
            </a:extLst>
          </p:cNvPr>
          <p:cNvSpPr txBox="1"/>
          <p:nvPr/>
        </p:nvSpPr>
        <p:spPr>
          <a:xfrm>
            <a:off x="8638848" y="5695775"/>
            <a:ext cx="3438762" cy="646331"/>
          </a:xfrm>
          <a:prstGeom prst="rect">
            <a:avLst/>
          </a:prstGeom>
          <a:solidFill>
            <a:schemeClr val="bg1"/>
          </a:solidFill>
          <a:ln>
            <a:solidFill>
              <a:schemeClr val="bg1">
                <a:lumMod val="50000"/>
              </a:schemeClr>
            </a:solidFill>
          </a:ln>
        </p:spPr>
        <p:txBody>
          <a:bodyPr wrap="none" rtlCol="0">
            <a:spAutoFit/>
          </a:bodyPr>
          <a:lstStyle/>
          <a:p>
            <a:r>
              <a:rPr lang="en-US" dirty="0"/>
              <a:t>Global Mean (IMERG Early): 0.463</a:t>
            </a:r>
          </a:p>
          <a:p>
            <a:r>
              <a:rPr lang="en-US" dirty="0"/>
              <a:t>Global Mean (IMERG Final): 0.462</a:t>
            </a:r>
          </a:p>
        </p:txBody>
      </p:sp>
      <p:cxnSp>
        <p:nvCxnSpPr>
          <p:cNvPr id="8" name="Straight Arrow Connector 7">
            <a:extLst>
              <a:ext uri="{FF2B5EF4-FFF2-40B4-BE49-F238E27FC236}">
                <a16:creationId xmlns:a16="http://schemas.microsoft.com/office/drawing/2014/main" id="{2C847C03-BD5A-A640-AB71-15BD1154E978}"/>
              </a:ext>
            </a:extLst>
          </p:cNvPr>
          <p:cNvCxnSpPr>
            <a:cxnSpLocks/>
          </p:cNvCxnSpPr>
          <p:nvPr/>
        </p:nvCxnSpPr>
        <p:spPr>
          <a:xfrm flipV="1">
            <a:off x="2422760" y="4128901"/>
            <a:ext cx="0" cy="706295"/>
          </a:xfrm>
          <a:prstGeom prst="straightConnector1">
            <a:avLst/>
          </a:prstGeom>
          <a:ln w="635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FC1080B-E60D-5049-AE26-F3E6AD19B78E}"/>
              </a:ext>
            </a:extLst>
          </p:cNvPr>
          <p:cNvSpPr/>
          <p:nvPr/>
        </p:nvSpPr>
        <p:spPr>
          <a:xfrm>
            <a:off x="2039481" y="4826743"/>
            <a:ext cx="766557" cy="369332"/>
          </a:xfrm>
          <a:prstGeom prst="rect">
            <a:avLst/>
          </a:prstGeom>
        </p:spPr>
        <p:txBody>
          <a:bodyPr wrap="none">
            <a:spAutoFit/>
          </a:bodyPr>
          <a:lstStyle/>
          <a:p>
            <a:r>
              <a:rPr lang="en-US" b="1" dirty="0">
                <a:solidFill>
                  <a:srgbClr val="FF0000"/>
                </a:solidFill>
              </a:rPr>
              <a:t>0.466 </a:t>
            </a:r>
            <a:endParaRPr lang="en-US" dirty="0"/>
          </a:p>
        </p:txBody>
      </p:sp>
      <p:sp>
        <p:nvSpPr>
          <p:cNvPr id="13" name="TextBox 12">
            <a:extLst>
              <a:ext uri="{FF2B5EF4-FFF2-40B4-BE49-F238E27FC236}">
                <a16:creationId xmlns:a16="http://schemas.microsoft.com/office/drawing/2014/main" id="{7304C5A4-4F36-C842-8015-F75CAFC631D1}"/>
              </a:ext>
            </a:extLst>
          </p:cNvPr>
          <p:cNvSpPr txBox="1"/>
          <p:nvPr/>
        </p:nvSpPr>
        <p:spPr>
          <a:xfrm>
            <a:off x="-114303" y="4488829"/>
            <a:ext cx="2600325" cy="923330"/>
          </a:xfrm>
          <a:prstGeom prst="rect">
            <a:avLst/>
          </a:prstGeom>
          <a:noFill/>
        </p:spPr>
        <p:txBody>
          <a:bodyPr wrap="square" rtlCol="0">
            <a:spAutoFit/>
          </a:bodyPr>
          <a:lstStyle/>
          <a:p>
            <a:pPr algn="ctr"/>
            <a:r>
              <a:rPr lang="en-US" b="1" dirty="0">
                <a:solidFill>
                  <a:srgbClr val="FF0000"/>
                </a:solidFill>
              </a:rPr>
              <a:t>Previous IMERG Validation</a:t>
            </a:r>
          </a:p>
          <a:p>
            <a:pPr algn="ctr"/>
            <a:r>
              <a:rPr lang="en-US" b="1" dirty="0">
                <a:solidFill>
                  <a:srgbClr val="FF0000"/>
                </a:solidFill>
              </a:rPr>
              <a:t>with MRMS</a:t>
            </a:r>
          </a:p>
        </p:txBody>
      </p:sp>
    </p:spTree>
    <p:extLst>
      <p:ext uri="{BB962C8B-B14F-4D97-AF65-F5344CB8AC3E}">
        <p14:creationId xmlns:p14="http://schemas.microsoft.com/office/powerpoint/2010/main" val="422447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1CFE8B-2B0A-BF47-8B67-EF2C056C15FA}"/>
              </a:ext>
            </a:extLst>
          </p:cNvPr>
          <p:cNvSpPr txBox="1"/>
          <p:nvPr/>
        </p:nvSpPr>
        <p:spPr>
          <a:xfrm>
            <a:off x="1" y="0"/>
            <a:ext cx="7085614" cy="830997"/>
          </a:xfrm>
          <a:prstGeom prst="rect">
            <a:avLst/>
          </a:prstGeom>
          <a:noFill/>
        </p:spPr>
        <p:txBody>
          <a:bodyPr wrap="square" rtlCol="0">
            <a:spAutoFit/>
          </a:bodyPr>
          <a:lstStyle/>
          <a:p>
            <a:r>
              <a:rPr lang="en-US" sz="4800" b="1" u="sng" dirty="0"/>
              <a:t>Two Concerns</a:t>
            </a:r>
          </a:p>
        </p:txBody>
      </p:sp>
      <p:sp>
        <p:nvSpPr>
          <p:cNvPr id="8" name="TextBox 7">
            <a:extLst>
              <a:ext uri="{FF2B5EF4-FFF2-40B4-BE49-F238E27FC236}">
                <a16:creationId xmlns:a16="http://schemas.microsoft.com/office/drawing/2014/main" id="{7CE81501-20CA-834C-9C11-FE9F78A4C5E3}"/>
              </a:ext>
            </a:extLst>
          </p:cNvPr>
          <p:cNvSpPr txBox="1"/>
          <p:nvPr/>
        </p:nvSpPr>
        <p:spPr>
          <a:xfrm>
            <a:off x="0" y="1061884"/>
            <a:ext cx="12191999"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a:t>POD in desert regions are low</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FAR has a substantial amount of noise – potential issues with method</a:t>
            </a:r>
          </a:p>
        </p:txBody>
      </p:sp>
    </p:spTree>
    <p:extLst>
      <p:ext uri="{BB962C8B-B14F-4D97-AF65-F5344CB8AC3E}">
        <p14:creationId xmlns:p14="http://schemas.microsoft.com/office/powerpoint/2010/main" val="3052512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939</Words>
  <Application>Microsoft Macintosh PowerPoint</Application>
  <PresentationFormat>Widescreen</PresentationFormat>
  <Paragraphs>225</Paragraphs>
  <Slides>17</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 Math</vt:lpstr>
      <vt:lpstr>Courier New</vt:lpstr>
      <vt:lpstr>Helvetica Neue</vt:lpstr>
      <vt:lpstr>Office Theme</vt:lpstr>
      <vt:lpstr>IMERG Hydro-GV with SMAP</vt:lpstr>
      <vt:lpstr>Outline</vt:lpstr>
      <vt:lpstr>PowerPoint Presentation</vt:lpstr>
      <vt:lpstr>PowerPoint Presentation</vt:lpstr>
      <vt:lpstr>Comparison with MRMS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Hydro-GV Update</dc:title>
  <dc:creator>Badger, Andrew M. (GSFC-617.0)[UNIVERSITIES SPACE RESEARCH ASSOCIATION]</dc:creator>
  <cp:lastModifiedBy>Badger, Andrew M. (GSFC-617.0)[UNIVERSITIES SPACE RESEARCH ASSOCIATION]</cp:lastModifiedBy>
  <cp:revision>27</cp:revision>
  <dcterms:created xsi:type="dcterms:W3CDTF">2020-06-09T11:38:02Z</dcterms:created>
  <dcterms:modified xsi:type="dcterms:W3CDTF">2020-06-30T00:20:00Z</dcterms:modified>
</cp:coreProperties>
</file>