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78" r:id="rId3"/>
    <p:sldId id="322" r:id="rId4"/>
    <p:sldId id="297" r:id="rId5"/>
    <p:sldId id="360" r:id="rId6"/>
    <p:sldId id="361" r:id="rId7"/>
    <p:sldId id="331" r:id="rId8"/>
    <p:sldId id="379" r:id="rId9"/>
    <p:sldId id="380" r:id="rId10"/>
    <p:sldId id="386" r:id="rId11"/>
    <p:sldId id="387" r:id="rId12"/>
    <p:sldId id="388" r:id="rId13"/>
    <p:sldId id="389" r:id="rId14"/>
    <p:sldId id="391" r:id="rId15"/>
    <p:sldId id="390" r:id="rId16"/>
    <p:sldId id="392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8000"/>
    <a:srgbClr val="0099FF"/>
    <a:srgbClr val="00FF00"/>
    <a:srgbClr val="FFF602"/>
    <a:srgbClr val="800000"/>
    <a:srgbClr val="FFFD00"/>
    <a:srgbClr val="CC0000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9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8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study region for this research is the Southern Appalachian Mountains – where low-level clouds and fogs play a major role. This region was chosen because of the availability of long-term spatially dense data from collocated instruments since 2007 and also as a part of </a:t>
            </a:r>
            <a:r>
              <a:rPr lang="en-US" baseline="0" dirty="0" err="1"/>
              <a:t>IPHEx</a:t>
            </a:r>
            <a:r>
              <a:rPr lang="en-US" baseline="0" dirty="0"/>
              <a:t> field campaign conducted by NASA in 2014.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reason</a:t>
            </a:r>
            <a:r>
              <a:rPr lang="en-US" baseline="0" dirty="0"/>
              <a:t> is that the SAM can be categorized as the tropical cloud montane forests and the work done here can be transferable to similar regions.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1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BB1F20-5F16-461A-8573-E66363E08A93}" type="datetime1">
              <a:rPr lang="en-US" smtClean="0"/>
              <a:t>6/29/2020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CFC1-079A-41C9-A57E-A6958450B996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A575-3527-424C-A005-428A5216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01F6-DEF8-4327-AC38-3891BABF7E51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B02-20BD-4C4F-B59A-1CA3F89D9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3105F9-F998-4415-8476-78B5E0EA8B9F}" type="datetime1">
              <a:rPr lang="en-US" smtClean="0"/>
              <a:t>6/29/2020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C7FEBF-A170-470C-A369-F0D066FB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0D5D-4D6B-400C-9F64-F01D26CFB13F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F621-4695-46C1-8607-7F4A48817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E08886-A148-4A9B-B9AD-7EC88294DE98}" type="datetime1">
              <a:rPr lang="en-US" smtClean="0"/>
              <a:t>6/29/2020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8546F-1E4E-426D-9940-5EB4B4A7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6EE7EB-7CD1-4F79-A3E3-E7E93B4F753A}" type="datetime1">
              <a:rPr lang="en-US" smtClean="0"/>
              <a:t>6/29/2020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5B14B-C98E-4C14-96E7-18DD3A29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20410A-E365-4833-978F-9C6FDBAAD657}" type="datetime1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ACA217-831C-4E6F-9D1F-F3A738C65FE4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05FB1-C35B-4870-BC50-C1BF2D04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6DA2-4BFF-47F1-9DB1-C3127966A87B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947-F0B9-4AC8-B617-2CA04D39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B680-7727-4481-A01A-157D813CECE2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5516-340B-459A-81CA-6701DA508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45256-B4F9-4270-A796-0C3E9218CE07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6" r:id="rId3"/>
    <p:sldLayoutId id="2147483673" r:id="rId4"/>
    <p:sldLayoutId id="2147483674" r:id="rId5"/>
    <p:sldLayoutId id="2147483675" r:id="rId6"/>
    <p:sldLayoutId id="214748367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600200"/>
          </a:xfrm>
        </p:spPr>
        <p:txBody>
          <a:bodyPr/>
          <a:lstStyle/>
          <a:p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Orographic 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 Precipitation Estimates using Satellite-based Radar Observations and Physical Models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533400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Malarvizhi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Arulraj (marulraj@umd.edu)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2038350" y="5322126"/>
            <a:ext cx="49149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 – Land Surface Working Group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0, 2020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800100" y="4334019"/>
            <a:ext cx="73914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Associate, CISESS/UMD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Precipitation Detection Algorithm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3819" y="6596841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419" y="6567151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7128" y="960917"/>
            <a:ext cx="18261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89 GHz – V &amp; 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9909" y="5502455"/>
            <a:ext cx="678418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Reduction of </a:t>
            </a:r>
            <a:r>
              <a:rPr lang="en-US" sz="2400" dirty="0" smtClean="0"/>
              <a:t>77% </a:t>
            </a:r>
            <a:r>
              <a:rPr lang="en-US" sz="2400" dirty="0"/>
              <a:t>in False Alarms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Reduction of </a:t>
            </a:r>
            <a:r>
              <a:rPr lang="en-US" sz="2400" dirty="0" smtClean="0"/>
              <a:t>82% </a:t>
            </a:r>
            <a:r>
              <a:rPr lang="en-US" sz="2400" dirty="0"/>
              <a:t>in Missed Detection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9853" y="950085"/>
            <a:ext cx="9242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RWMR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399" y="1335018"/>
            <a:ext cx="8839200" cy="4050588"/>
            <a:chOff x="1107568" y="897514"/>
            <a:chExt cx="9790546" cy="5128957"/>
          </a:xfrm>
        </p:grpSpPr>
        <p:sp>
          <p:nvSpPr>
            <p:cNvPr id="15" name="Rectangle 14"/>
            <p:cNvSpPr/>
            <p:nvPr/>
          </p:nvSpPr>
          <p:spPr>
            <a:xfrm>
              <a:off x="4618578" y="1001989"/>
              <a:ext cx="3021874" cy="173539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7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HRRR </a:t>
              </a:r>
            </a:p>
            <a:p>
              <a:pPr algn="ctr"/>
              <a:r>
                <a:rPr lang="en-US" sz="17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and number of non-zero </a:t>
              </a:r>
              <a:r>
                <a:rPr lang="en-US" sz="17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RWMR</a:t>
              </a:r>
              <a:r>
                <a:rPr lang="en-US" sz="17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SWMR and GRLE within 1.5 km AGL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96349" y="1001989"/>
              <a:ext cx="2950786" cy="139772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7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GPM DPR</a:t>
              </a:r>
            </a:p>
            <a:p>
              <a:pPr algn="ctr"/>
              <a:r>
                <a:rPr lang="en-US" sz="17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Ground-clutter Height</a:t>
              </a:r>
            </a:p>
            <a:p>
              <a:pPr algn="ctr"/>
              <a:r>
                <a:rPr lang="en-US" sz="17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Melting Layer Height</a:t>
              </a:r>
            </a:p>
            <a:p>
              <a:pPr algn="ctr"/>
              <a:r>
                <a:rPr lang="en-US" sz="17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Elevation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0197" y="3185919"/>
              <a:ext cx="3379482" cy="1508317"/>
            </a:xfrm>
            <a:prstGeom prst="rect">
              <a:avLst/>
            </a:prstGeom>
            <a:solidFill>
              <a:srgbClr val="0000FF">
                <a:alpha val="11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u="sng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 Forest Classifier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Depth = 20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trees = 500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85331" y="1001989"/>
              <a:ext cx="3291649" cy="18017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7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GPM GMI </a:t>
              </a:r>
            </a:p>
            <a:p>
              <a:pPr algn="ctr"/>
              <a:r>
                <a:rPr lang="en-US" sz="17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Calibrated Brightness Temperature</a:t>
              </a:r>
            </a:p>
            <a:p>
              <a:pPr algn="ctr"/>
              <a:r>
                <a:rPr lang="en-US" sz="17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Channels: </a:t>
              </a:r>
              <a:r>
                <a: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10.65 V/H, 18.70 V/H, 23.8 V, 36.64 V/H, </a:t>
              </a:r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 V/H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07568" y="897514"/>
              <a:ext cx="9790546" cy="1992489"/>
            </a:xfrm>
            <a:prstGeom prst="rect">
              <a:avLst/>
            </a:prstGeom>
            <a:solidFill>
              <a:schemeClr val="bg1">
                <a:lumMod val="95000"/>
                <a:alpha val="13000"/>
              </a:schemeClr>
            </a:solidFill>
            <a:ln w="28575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139938" y="2850088"/>
              <a:ext cx="3124" cy="34735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4244637" y="5356435"/>
              <a:ext cx="1413163" cy="572654"/>
            </a:xfrm>
            <a:prstGeom prst="roundRect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590476" y="5356435"/>
              <a:ext cx="1413163" cy="57265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NO-RAIN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139938" y="4736859"/>
              <a:ext cx="0" cy="2315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51219" y="4970212"/>
              <a:ext cx="2377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968327" y="4968426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328659" y="4968426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144884" y="5259054"/>
              <a:ext cx="3990110" cy="767417"/>
            </a:xfrm>
            <a:prstGeom prst="rect">
              <a:avLst/>
            </a:prstGeom>
            <a:solidFill>
              <a:schemeClr val="bg1">
                <a:lumMod val="95000"/>
                <a:alpha val="13000"/>
              </a:schemeClr>
            </a:solidFill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3697" y="5428386"/>
              <a:ext cx="1129210" cy="414260"/>
            </a:xfrm>
            <a:prstGeom prst="rect">
              <a:avLst/>
            </a:prstGeom>
            <a:solidFill>
              <a:srgbClr val="0070C0">
                <a:alpha val="16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6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Vertical Structure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11" y="3008553"/>
            <a:ext cx="4210817" cy="34111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1F82BC-B9B1-45AB-8583-27C1CDAC3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86" y="1621534"/>
            <a:ext cx="1295967" cy="4310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AD7EF9-AF05-440A-B45A-3837DC49268E}"/>
              </a:ext>
            </a:extLst>
          </p:cNvPr>
          <p:cNvCxnSpPr/>
          <p:nvPr/>
        </p:nvCxnSpPr>
        <p:spPr>
          <a:xfrm flipH="1">
            <a:off x="5580327" y="2007886"/>
            <a:ext cx="552906" cy="3713018"/>
          </a:xfrm>
          <a:prstGeom prst="line">
            <a:avLst/>
          </a:prstGeom>
          <a:noFill/>
          <a:ln w="28575" cap="flat" cmpd="sng" algn="ctr">
            <a:solidFill>
              <a:srgbClr val="70AD47">
                <a:lumMod val="50000"/>
              </a:srgbClr>
            </a:solidFill>
            <a:prstDash val="dash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BE9701-79DC-4B54-97D2-506B248E2C67}"/>
              </a:ext>
            </a:extLst>
          </p:cNvPr>
          <p:cNvCxnSpPr/>
          <p:nvPr/>
        </p:nvCxnSpPr>
        <p:spPr>
          <a:xfrm flipH="1">
            <a:off x="5856780" y="2007886"/>
            <a:ext cx="276453" cy="3611418"/>
          </a:xfrm>
          <a:prstGeom prst="line">
            <a:avLst/>
          </a:prstGeom>
          <a:noFill/>
          <a:ln w="28575" cap="flat" cmpd="sng" algn="ctr">
            <a:solidFill>
              <a:srgbClr val="70AD47">
                <a:lumMod val="50000"/>
              </a:srgbClr>
            </a:solidFill>
            <a:prstDash val="dash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D9B4700-03D1-4D17-B695-B6FD07B89230}"/>
              </a:ext>
            </a:extLst>
          </p:cNvPr>
          <p:cNvSpPr txBox="1"/>
          <p:nvPr/>
        </p:nvSpPr>
        <p:spPr>
          <a:xfrm>
            <a:off x="6377111" y="200788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GPM</a:t>
            </a:r>
          </a:p>
        </p:txBody>
      </p:sp>
      <p:sp>
        <p:nvSpPr>
          <p:cNvPr id="40" name="Chord 39">
            <a:extLst>
              <a:ext uri="{FF2B5EF4-FFF2-40B4-BE49-F238E27FC236}">
                <a16:creationId xmlns:a16="http://schemas.microsoft.com/office/drawing/2014/main" id="{55D21CC9-8BB7-46B5-A7B2-F4F63E1D954B}"/>
              </a:ext>
            </a:extLst>
          </p:cNvPr>
          <p:cNvSpPr/>
          <p:nvPr/>
        </p:nvSpPr>
        <p:spPr>
          <a:xfrm>
            <a:off x="4594589" y="5454428"/>
            <a:ext cx="449482" cy="415442"/>
          </a:xfrm>
          <a:prstGeom prst="chord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9D984C-A3A8-45EB-9244-EF8BA8C8828A}"/>
              </a:ext>
            </a:extLst>
          </p:cNvPr>
          <p:cNvCxnSpPr/>
          <p:nvPr/>
        </p:nvCxnSpPr>
        <p:spPr>
          <a:xfrm>
            <a:off x="4662344" y="5810394"/>
            <a:ext cx="0" cy="656895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2" name="Straight Connector 41"/>
          <p:cNvCxnSpPr>
            <a:stCxn id="40" idx="2"/>
          </p:cNvCxnSpPr>
          <p:nvPr/>
        </p:nvCxnSpPr>
        <p:spPr>
          <a:xfrm flipV="1">
            <a:off x="4897508" y="4726517"/>
            <a:ext cx="835086" cy="8651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89638" y="4662851"/>
            <a:ext cx="1046021" cy="91039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732594" y="4662851"/>
            <a:ext cx="203065" cy="636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2"/>
          </p:cNvCxnSpPr>
          <p:nvPr/>
        </p:nvCxnSpPr>
        <p:spPr>
          <a:xfrm flipV="1">
            <a:off x="4897508" y="5102068"/>
            <a:ext cx="774625" cy="48964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2"/>
          </p:cNvCxnSpPr>
          <p:nvPr/>
        </p:nvCxnSpPr>
        <p:spPr>
          <a:xfrm flipV="1">
            <a:off x="4897508" y="5036031"/>
            <a:ext cx="1014290" cy="55568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672133" y="5036031"/>
            <a:ext cx="239665" cy="6603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4454" y="1064111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Map the GPM observations to the vertical structure of MRMS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835" y="1878994"/>
            <a:ext cx="3788765" cy="1129559"/>
          </a:xfrm>
          <a:prstGeom prst="rect">
            <a:avLst/>
          </a:prstGeom>
          <a:solidFill>
            <a:srgbClr val="7030A0">
              <a:alpha val="1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type….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intensity….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5400000">
            <a:off x="4084370" y="4069465"/>
            <a:ext cx="774838" cy="11498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444" y="4029557"/>
            <a:ext cx="3788765" cy="1129559"/>
          </a:xfrm>
          <a:prstGeom prst="rect">
            <a:avLst/>
          </a:prstGeom>
          <a:solidFill>
            <a:srgbClr val="7030A0">
              <a:alpha val="1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features to identify similar looking profiles!!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Clustering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MRMS Reflectivity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" name="Picture 19" descr="A close up of a map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53185"/>
            <a:ext cx="5943600" cy="41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7" y="3567115"/>
            <a:ext cx="3638683" cy="2907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76" y="3749016"/>
            <a:ext cx="3487103" cy="27259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76" y="785483"/>
            <a:ext cx="3555870" cy="2841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Clustering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MRMS Reflectivity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8" y="825976"/>
            <a:ext cx="3505200" cy="28011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09800" y="1113457"/>
            <a:ext cx="979064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Cluster-1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1917" y="1493172"/>
            <a:ext cx="409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</a:rPr>
              <a:t>78% MD</a:t>
            </a:r>
            <a:endParaRPr lang="en-US" i="1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1113457"/>
            <a:ext cx="94835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Cluster-2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4019895"/>
            <a:ext cx="94835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Cluster-4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47089" y="3892749"/>
            <a:ext cx="94835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Cluster-3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5911" y="1475511"/>
            <a:ext cx="409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</a:rPr>
              <a:t>26% MD</a:t>
            </a:r>
            <a:endParaRPr lang="en-US" i="1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1342" y="4368979"/>
            <a:ext cx="409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</a:rPr>
              <a:t>1% MD</a:t>
            </a:r>
            <a:endParaRPr lang="en-US" i="1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09800" y="4220421"/>
            <a:ext cx="409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</a:rPr>
              <a:t>16% MD</a:t>
            </a:r>
            <a:endParaRPr lang="en-US" i="1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4245" y="2686464"/>
            <a:ext cx="992579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Shallow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34259" y="2297260"/>
            <a:ext cx="1582484" cy="646331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Surface </a:t>
            </a:r>
          </a:p>
          <a:p>
            <a:r>
              <a:rPr lang="en-US" dirty="0" smtClean="0"/>
              <a:t>enhancement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 Classification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A picture containing clock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2296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</p:spTree>
    <p:extLst>
      <p:ext uri="{BB962C8B-B14F-4D97-AF65-F5344CB8AC3E}">
        <p14:creationId xmlns:p14="http://schemas.microsoft.com/office/powerpoint/2010/main" val="18612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1" y="1080614"/>
            <a:ext cx="3887949" cy="23367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891185"/>
            <a:ext cx="2233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MRMS Precipitation Rate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69" y="1063885"/>
            <a:ext cx="3732342" cy="2308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70524" y="898897"/>
            <a:ext cx="2675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GPM Ku-PR Precipitation Rate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8"/>
          <a:stretch/>
        </p:blipFill>
        <p:spPr>
          <a:xfrm>
            <a:off x="4972258" y="3711738"/>
            <a:ext cx="3905853" cy="24718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0" y="3736017"/>
            <a:ext cx="4114800" cy="25159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48050" y="3561697"/>
            <a:ext cx="3127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Model predicted Classification 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552" y="3568776"/>
            <a:ext cx="2762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Classification label from MRMS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1641" y="2577797"/>
            <a:ext cx="17219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UND, MD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70789" y="1339813"/>
            <a:ext cx="4361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data-driven framework  was developed by integrating HRRR model reanalysis with GPM observations to predict precipitation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184703" y="9803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Findings..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41" y="2938071"/>
            <a:ext cx="4210817" cy="34111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21F82BC-B9B1-45AB-8583-27C1CDAC3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16" y="1551052"/>
            <a:ext cx="1295967" cy="4310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7AD7EF9-AF05-440A-B45A-3837DC49268E}"/>
              </a:ext>
            </a:extLst>
          </p:cNvPr>
          <p:cNvCxnSpPr/>
          <p:nvPr/>
        </p:nvCxnSpPr>
        <p:spPr>
          <a:xfrm flipH="1">
            <a:off x="5444578" y="1937404"/>
            <a:ext cx="667585" cy="3813326"/>
          </a:xfrm>
          <a:prstGeom prst="line">
            <a:avLst/>
          </a:prstGeom>
          <a:noFill/>
          <a:ln w="28575" cap="flat" cmpd="sng" algn="ctr">
            <a:solidFill>
              <a:srgbClr val="70AD47">
                <a:lumMod val="50000"/>
              </a:srgbClr>
            </a:solidFill>
            <a:prstDash val="dash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EBE9701-79DC-4B54-97D2-506B248E2C67}"/>
              </a:ext>
            </a:extLst>
          </p:cNvPr>
          <p:cNvCxnSpPr/>
          <p:nvPr/>
        </p:nvCxnSpPr>
        <p:spPr>
          <a:xfrm flipH="1">
            <a:off x="6018156" y="1937404"/>
            <a:ext cx="94008" cy="3746824"/>
          </a:xfrm>
          <a:prstGeom prst="line">
            <a:avLst/>
          </a:prstGeom>
          <a:noFill/>
          <a:ln w="28575" cap="flat" cmpd="sng" algn="ctr">
            <a:solidFill>
              <a:srgbClr val="70AD47">
                <a:lumMod val="50000"/>
              </a:srgbClr>
            </a:solidFill>
            <a:prstDash val="dash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D9B4700-03D1-4D17-B695-B6FD07B89230}"/>
              </a:ext>
            </a:extLst>
          </p:cNvPr>
          <p:cNvSpPr txBox="1"/>
          <p:nvPr/>
        </p:nvSpPr>
        <p:spPr>
          <a:xfrm>
            <a:off x="6121202" y="193740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GPM-DPR</a:t>
            </a:r>
          </a:p>
        </p:txBody>
      </p:sp>
      <p:sp>
        <p:nvSpPr>
          <p:cNvPr id="65" name="Freeform 64"/>
          <p:cNvSpPr/>
          <p:nvPr/>
        </p:nvSpPr>
        <p:spPr>
          <a:xfrm>
            <a:off x="5484300" y="4838505"/>
            <a:ext cx="606829" cy="829823"/>
          </a:xfrm>
          <a:custGeom>
            <a:avLst/>
            <a:gdLst>
              <a:gd name="connsiteX0" fmla="*/ 0 w 606829"/>
              <a:gd name="connsiteY0" fmla="*/ 496287 h 504599"/>
              <a:gd name="connsiteX1" fmla="*/ 99753 w 606829"/>
              <a:gd name="connsiteY1" fmla="*/ 14148 h 504599"/>
              <a:gd name="connsiteX2" fmla="*/ 324197 w 606829"/>
              <a:gd name="connsiteY2" fmla="*/ 122214 h 504599"/>
              <a:gd name="connsiteX3" fmla="*/ 581891 w 606829"/>
              <a:gd name="connsiteY3" fmla="*/ 55712 h 504599"/>
              <a:gd name="connsiteX4" fmla="*/ 606829 w 606829"/>
              <a:gd name="connsiteY4" fmla="*/ 504599 h 50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29" h="504599">
                <a:moveTo>
                  <a:pt x="0" y="496287"/>
                </a:moveTo>
                <a:cubicBezTo>
                  <a:pt x="22860" y="286390"/>
                  <a:pt x="45720" y="76493"/>
                  <a:pt x="99753" y="14148"/>
                </a:cubicBezTo>
                <a:cubicBezTo>
                  <a:pt x="153786" y="-48197"/>
                  <a:pt x="243841" y="115287"/>
                  <a:pt x="324197" y="122214"/>
                </a:cubicBezTo>
                <a:cubicBezTo>
                  <a:pt x="404553" y="129141"/>
                  <a:pt x="534786" y="-8019"/>
                  <a:pt x="581891" y="55712"/>
                </a:cubicBezTo>
                <a:cubicBezTo>
                  <a:pt x="628996" y="119443"/>
                  <a:pt x="581891" y="467192"/>
                  <a:pt x="606829" y="504599"/>
                </a:cubicBezTo>
              </a:path>
            </a:pathLst>
          </a:custGeom>
          <a:solidFill>
            <a:srgbClr val="FF00FF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891246" y="4901644"/>
            <a:ext cx="1730579" cy="806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Physically-based modelling framework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Left-Right Arrow 70"/>
          <p:cNvSpPr/>
          <p:nvPr/>
        </p:nvSpPr>
        <p:spPr>
          <a:xfrm>
            <a:off x="4817012" y="5136924"/>
            <a:ext cx="533400" cy="232984"/>
          </a:xfrm>
          <a:prstGeom prst="left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15" y="5019178"/>
            <a:ext cx="1204598" cy="82845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68291" y="468497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HRRR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03735" y="4648200"/>
            <a:ext cx="1336086" cy="12679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1371600" y="1982140"/>
            <a:ext cx="4719529" cy="2589860"/>
          </a:xfrm>
          <a:prstGeom prst="straightConnector1">
            <a:avLst/>
          </a:prstGeom>
          <a:ln w="28575">
            <a:solidFill>
              <a:srgbClr val="008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Down Arrow 76"/>
          <p:cNvSpPr/>
          <p:nvPr/>
        </p:nvSpPr>
        <p:spPr>
          <a:xfrm>
            <a:off x="3615513" y="3539960"/>
            <a:ext cx="282044" cy="1196862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5" grpId="0" animBg="1"/>
      <p:bldP spid="70" grpId="0" animBg="1"/>
      <p:bldP spid="71" grpId="0" animBg="1"/>
      <p:bldP spid="73" grpId="0"/>
      <p:bldP spid="74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0685" y="6586105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558437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Duke University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6501" y="2967335"/>
            <a:ext cx="3891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Low-level orographic processes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2" y="990600"/>
            <a:ext cx="3982218" cy="2971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782" y="99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Appalachians</a:t>
            </a:r>
            <a:endParaRPr lang="en-US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3F64992F-C805-494C-878C-8662EEED7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68" y="1078354"/>
            <a:ext cx="4262032" cy="277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1DFB96-5599-4D74-A8C1-6EB85242A5FE}"/>
              </a:ext>
            </a:extLst>
          </p:cNvPr>
          <p:cNvSpPr txBox="1"/>
          <p:nvPr/>
        </p:nvSpPr>
        <p:spPr>
          <a:xfrm>
            <a:off x="7318514" y="3871220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From: </a:t>
            </a:r>
            <a:r>
              <a:rPr lang="en-US" sz="1200" dirty="0"/>
              <a:t>NOAA/NCDC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AAFC2B-1A02-4B92-B01C-0601711A23AC}"/>
              </a:ext>
            </a:extLst>
          </p:cNvPr>
          <p:cNvSpPr/>
          <p:nvPr/>
        </p:nvSpPr>
        <p:spPr>
          <a:xfrm>
            <a:off x="7167635" y="2116819"/>
            <a:ext cx="1023851" cy="9019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43344" y="4428663"/>
            <a:ext cx="5636216" cy="1755218"/>
          </a:xfrm>
          <a:prstGeom prst="round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Spatial Heterogeneity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Layered precipitation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Drop Size Distribution – precipitation regime</a:t>
            </a:r>
            <a:endParaRPr lang="en-US" sz="2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Low-level processes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14BAA-2524-4671-93E8-66C90D5143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5" y="1219200"/>
            <a:ext cx="7186749" cy="4624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03C4C-BEC9-45B7-8638-6ACBF03C1DD7}"/>
              </a:ext>
            </a:extLst>
          </p:cNvPr>
          <p:cNvSpPr txBox="1"/>
          <p:nvPr/>
        </p:nvSpPr>
        <p:spPr>
          <a:xfrm>
            <a:off x="6323904" y="6044424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from </a:t>
            </a:r>
            <a:r>
              <a:rPr lang="en-US" sz="1400" b="1" i="1" dirty="0"/>
              <a:t>Wilson and Barros (2017)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Error Analysis – GPM Ku-PR vs MRMS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74814"/>
              </p:ext>
            </p:extLst>
          </p:nvPr>
        </p:nvGraphicFramePr>
        <p:xfrm>
          <a:off x="0" y="2134155"/>
          <a:ext cx="4575218" cy="2465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518">
                  <a:extLst>
                    <a:ext uri="{9D8B030D-6E8A-4147-A177-3AD203B41FA5}">
                      <a16:colId xmlns:a16="http://schemas.microsoft.com/office/drawing/2014/main" val="3318031169"/>
                    </a:ext>
                  </a:extLst>
                </a:gridCol>
                <a:gridCol w="1789627">
                  <a:extLst>
                    <a:ext uri="{9D8B030D-6E8A-4147-A177-3AD203B41FA5}">
                      <a16:colId xmlns:a16="http://schemas.microsoft.com/office/drawing/2014/main" val="20049412"/>
                    </a:ext>
                  </a:extLst>
                </a:gridCol>
                <a:gridCol w="1525073">
                  <a:extLst>
                    <a:ext uri="{9D8B030D-6E8A-4147-A177-3AD203B41FA5}">
                      <a16:colId xmlns:a16="http://schemas.microsoft.com/office/drawing/2014/main" val="510607025"/>
                    </a:ext>
                  </a:extLst>
                </a:gridCol>
              </a:tblGrid>
              <a:tr h="693671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MRMS 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≠ 0</a:t>
                      </a:r>
                      <a:endParaRPr lang="en-US" sz="1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MRMS</a:t>
                      </a:r>
                      <a:r>
                        <a:rPr lang="en-US" sz="1700" baseline="0" dirty="0"/>
                        <a:t> = 0</a:t>
                      </a:r>
                      <a:endParaRPr lang="en-US" sz="17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6019334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Ku-PR 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≠ 0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YY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1972 (7.0%)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 (2.8%)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7992846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Ku-PR 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0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 (3.3%)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24,438 (86.9%)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19720141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1" y="765845"/>
            <a:ext cx="4556654" cy="29236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5EE2A14-C61C-43AE-ADCE-4668F1C5FCB6}"/>
              </a:ext>
            </a:extLst>
          </p:cNvPr>
          <p:cNvSpPr/>
          <p:nvPr/>
        </p:nvSpPr>
        <p:spPr>
          <a:xfrm rot="19695596">
            <a:off x="1317828" y="3070860"/>
            <a:ext cx="3362225" cy="133081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CDAE2C-E96A-4148-A5E5-11071DA55548}"/>
              </a:ext>
            </a:extLst>
          </p:cNvPr>
          <p:cNvSpPr/>
          <p:nvPr/>
        </p:nvSpPr>
        <p:spPr>
          <a:xfrm rot="19695596">
            <a:off x="4565853" y="1135079"/>
            <a:ext cx="3362225" cy="133081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825C-FA21-4106-A2A9-4026A85CD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34" y="3607243"/>
            <a:ext cx="4188048" cy="2719857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7D871-4803-451C-BF43-E48B3444DC3D}"/>
              </a:ext>
            </a:extLst>
          </p:cNvPr>
          <p:cNvSpPr txBox="1"/>
          <p:nvPr/>
        </p:nvSpPr>
        <p:spPr>
          <a:xfrm>
            <a:off x="6553200" y="6245423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from </a:t>
            </a:r>
            <a:r>
              <a:rPr lang="en-US" sz="1400" b="1" i="1" dirty="0" err="1"/>
              <a:t>Duan</a:t>
            </a:r>
            <a:r>
              <a:rPr lang="en-US" sz="1400" b="1" i="1" dirty="0"/>
              <a:t> and Barros (2017)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7219-3F9B-4D45-95DE-E95225CEA6F2}"/>
              </a:ext>
            </a:extLst>
          </p:cNvPr>
          <p:cNvSpPr/>
          <p:nvPr/>
        </p:nvSpPr>
        <p:spPr>
          <a:xfrm rot="20185576">
            <a:off x="5587649" y="4606688"/>
            <a:ext cx="1400920" cy="38782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Study Region – Southern Appalachian Mountains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F61A2-979C-4A29-A4F1-A8944EB6C0AC}"/>
              </a:ext>
            </a:extLst>
          </p:cNvPr>
          <p:cNvSpPr txBox="1"/>
          <p:nvPr/>
        </p:nvSpPr>
        <p:spPr>
          <a:xfrm>
            <a:off x="685800" y="68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Appalachians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B8120-7AEA-45EE-B42B-75181A5FDBE7}"/>
              </a:ext>
            </a:extLst>
          </p:cNvPr>
          <p:cNvSpPr txBox="1"/>
          <p:nvPr/>
        </p:nvSpPr>
        <p:spPr>
          <a:xfrm>
            <a:off x="990600" y="92450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IPHEx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19FE18-DDE6-49CE-99DA-6820576A3F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1" y="2256915"/>
            <a:ext cx="6312310" cy="3880966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AAC6EA-974C-4994-B3A2-4EAB31327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r="3848" b="8834"/>
          <a:stretch/>
        </p:blipFill>
        <p:spPr>
          <a:xfrm>
            <a:off x="7877" y="815704"/>
            <a:ext cx="2798707" cy="18098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28B1B3-BAD3-4FAD-8688-A170A7EF2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17701" r="27184" b="7085"/>
          <a:stretch/>
        </p:blipFill>
        <p:spPr>
          <a:xfrm rot="5400000">
            <a:off x="440047" y="2876198"/>
            <a:ext cx="1828800" cy="1659379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3ACAC6BA-2777-4519-8327-CB14BB3A9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5" r="5850"/>
          <a:stretch/>
        </p:blipFill>
        <p:spPr bwMode="auto">
          <a:xfrm>
            <a:off x="499042" y="4787925"/>
            <a:ext cx="1828800" cy="115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F934F9-A423-4ABF-B696-DEC1C30D3BB5}"/>
              </a:ext>
            </a:extLst>
          </p:cNvPr>
          <p:cNvSpPr/>
          <p:nvPr/>
        </p:nvSpPr>
        <p:spPr>
          <a:xfrm>
            <a:off x="9329" y="831688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(NASA GSFC)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2AC2A2-7E42-4E28-A3A3-0C5134628F9B}"/>
              </a:ext>
            </a:extLst>
          </p:cNvPr>
          <p:cNvSpPr/>
          <p:nvPr/>
        </p:nvSpPr>
        <p:spPr>
          <a:xfrm>
            <a:off x="937674" y="2741391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H2F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5C8B3A-1A47-491A-969E-7B0BFDDD5D42}"/>
              </a:ext>
            </a:extLst>
          </p:cNvPr>
          <p:cNvSpPr/>
          <p:nvPr/>
        </p:nvSpPr>
        <p:spPr>
          <a:xfrm>
            <a:off x="480379" y="479335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SMPS/CCN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50937-9B02-4B2F-A780-1045AD4B9E03}"/>
              </a:ext>
            </a:extLst>
          </p:cNvPr>
          <p:cNvSpPr/>
          <p:nvPr/>
        </p:nvSpPr>
        <p:spPr>
          <a:xfrm>
            <a:off x="270420" y="5871567"/>
            <a:ext cx="2146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Markus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Petters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(NCSU)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565A50-FA21-4B52-A41C-5C11667297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r="18813" b="12121"/>
          <a:stretch/>
        </p:blipFill>
        <p:spPr>
          <a:xfrm>
            <a:off x="6742394" y="3880029"/>
            <a:ext cx="2325070" cy="156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BCC296-0FAF-4A3A-B6B3-01F54CEE97E5}"/>
              </a:ext>
            </a:extLst>
          </p:cNvPr>
          <p:cNvSpPr/>
          <p:nvPr/>
        </p:nvSpPr>
        <p:spPr>
          <a:xfrm>
            <a:off x="7904929" y="5054268"/>
            <a:ext cx="1441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MWR-3C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669E9A-AAAF-4382-98E2-EC898F2CEE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190"/>
          <a:stretch/>
        </p:blipFill>
        <p:spPr>
          <a:xfrm>
            <a:off x="6738909" y="2215014"/>
            <a:ext cx="2336344" cy="15973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A93BB0-88EF-4A7E-943A-E99B9D0FBF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9" t="7745" r="33931" b="6785"/>
          <a:stretch/>
        </p:blipFill>
        <p:spPr>
          <a:xfrm>
            <a:off x="2865644" y="836812"/>
            <a:ext cx="1144113" cy="134601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25BC598-3DF6-43E0-AF08-5911E395CA50}"/>
              </a:ext>
            </a:extLst>
          </p:cNvPr>
          <p:cNvSpPr/>
          <p:nvPr/>
        </p:nvSpPr>
        <p:spPr>
          <a:xfrm>
            <a:off x="8304155" y="340817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2DVD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18F104-F6E2-473F-95F8-91198FA5E9E1}"/>
              </a:ext>
            </a:extLst>
          </p:cNvPr>
          <p:cNvSpPr/>
          <p:nvPr/>
        </p:nvSpPr>
        <p:spPr>
          <a:xfrm>
            <a:off x="3338553" y="80557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MRR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F339D503-099A-40CE-811C-561216ED6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t="16475" b="21371"/>
          <a:stretch/>
        </p:blipFill>
        <p:spPr bwMode="auto">
          <a:xfrm>
            <a:off x="6395553" y="930967"/>
            <a:ext cx="2679700" cy="103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D53957B-D9F6-4CAB-92F0-5DB4A08C8F57}"/>
              </a:ext>
            </a:extLst>
          </p:cNvPr>
          <p:cNvSpPr/>
          <p:nvPr/>
        </p:nvSpPr>
        <p:spPr>
          <a:xfrm>
            <a:off x="6346227" y="91452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Citation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3369E3D-60D6-48F9-BE1D-C8B34C6F0E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5648" r="1068" b="18390"/>
          <a:stretch/>
        </p:blipFill>
        <p:spPr>
          <a:xfrm>
            <a:off x="5258508" y="877064"/>
            <a:ext cx="914049" cy="11522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51843C-4800-40D9-BB1B-1F1E7B129AF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39079" r="47276" b="20110"/>
          <a:stretch/>
        </p:blipFill>
        <p:spPr>
          <a:xfrm>
            <a:off x="4035444" y="786816"/>
            <a:ext cx="1097280" cy="134505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7352AEC-8D23-4D92-BDB4-55F8579A5AB2}"/>
              </a:ext>
            </a:extLst>
          </p:cNvPr>
          <p:cNvSpPr/>
          <p:nvPr/>
        </p:nvSpPr>
        <p:spPr>
          <a:xfrm>
            <a:off x="5240936" y="169883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C1D150-F3B6-475C-BF2A-BE9634EF7CDE}"/>
              </a:ext>
            </a:extLst>
          </p:cNvPr>
          <p:cNvSpPr txBox="1"/>
          <p:nvPr/>
        </p:nvSpPr>
        <p:spPr>
          <a:xfrm>
            <a:off x="1131027" y="299083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PCASP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F32D2C-1F89-49C3-BC84-000C5B144469}"/>
              </a:ext>
            </a:extLst>
          </p:cNvPr>
          <p:cNvSpPr txBox="1"/>
          <p:nvPr/>
        </p:nvSpPr>
        <p:spPr>
          <a:xfrm>
            <a:off x="932703" y="1303990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W-band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C90082-04C5-4788-B14C-E92D3DC4D279}"/>
              </a:ext>
            </a:extLst>
          </p:cNvPr>
          <p:cNvSpPr txBox="1"/>
          <p:nvPr/>
        </p:nvSpPr>
        <p:spPr>
          <a:xfrm flipH="1">
            <a:off x="2892878" y="1781297"/>
            <a:ext cx="121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K-band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5DF4A8-6609-4185-9A7F-25AFA874A1FB}"/>
              </a:ext>
            </a:extLst>
          </p:cNvPr>
          <p:cNvSpPr/>
          <p:nvPr/>
        </p:nvSpPr>
        <p:spPr>
          <a:xfrm>
            <a:off x="8049927" y="5458456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(ARM DOE)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280E67-178D-4A45-A209-E5D4D2DA177B}"/>
              </a:ext>
            </a:extLst>
          </p:cNvPr>
          <p:cNvSpPr/>
          <p:nvPr/>
        </p:nvSpPr>
        <p:spPr>
          <a:xfrm>
            <a:off x="4667453" y="178506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B98FF9F-34D8-47D6-AFB5-1C96952184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8635" y="5517972"/>
            <a:ext cx="837229" cy="8372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Study Region – Southern Appalachian Mountains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pic>
        <p:nvPicPr>
          <p:cNvPr id="7" name="Picture 6" descr="A picture containing map, text, drawing&#10;&#10;Description automatically generated">
            <a:extLst>
              <a:ext uri="{FF2B5EF4-FFF2-40B4-BE49-F238E27FC236}">
                <a16:creationId xmlns:a16="http://schemas.microsoft.com/office/drawing/2014/main" id="{35972601-D043-42AE-8944-917D4E052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3" y="1883234"/>
            <a:ext cx="7921214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E46CCE-05BE-4959-9812-285AB9660C48}"/>
              </a:ext>
            </a:extLst>
          </p:cNvPr>
          <p:cNvSpPr txBox="1"/>
          <p:nvPr/>
        </p:nvSpPr>
        <p:spPr>
          <a:xfrm flipH="1">
            <a:off x="441959" y="5807993"/>
            <a:ext cx="21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</a:t>
            </a:r>
            <a:r>
              <a:rPr lang="en-US" sz="1400" dirty="0" err="1"/>
              <a:t>Bruijnzeel</a:t>
            </a:r>
            <a:r>
              <a:rPr lang="en-US" sz="1400" dirty="0"/>
              <a:t> (2001)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81AA1-14FD-4DB4-90D3-706E41DC8916}"/>
              </a:ext>
            </a:extLst>
          </p:cNvPr>
          <p:cNvSpPr txBox="1"/>
          <p:nvPr/>
        </p:nvSpPr>
        <p:spPr>
          <a:xfrm flipH="1">
            <a:off x="158930" y="1174567"/>
            <a:ext cx="7498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Cloud Montane Forests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44" y="1630936"/>
            <a:ext cx="4248150" cy="43914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1827" y="6022428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USGS –The Pacific Coastal  Fog Project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8481" y="1166549"/>
            <a:ext cx="4992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and  Coastal Mountains everywhere</a:t>
            </a:r>
          </a:p>
        </p:txBody>
      </p:sp>
    </p:spTree>
    <p:extLst>
      <p:ext uri="{BB962C8B-B14F-4D97-AF65-F5344CB8AC3E}">
        <p14:creationId xmlns:p14="http://schemas.microsoft.com/office/powerpoint/2010/main" val="14256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Physical Basis of Errors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" y="99060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Ground-clutter contamination of near-surface </a:t>
            </a:r>
            <a:r>
              <a:rPr lang="en-US" b="1" u="sng" dirty="0" err="1">
                <a:solidFill>
                  <a:srgbClr val="0000FF"/>
                </a:solidFill>
              </a:rPr>
              <a:t>reflectivities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25855-D0FC-40C7-AAA3-085A55ED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4903"/>
            <a:ext cx="4558652" cy="2796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94E077-61F5-4037-9119-E25A5F2EC7C5}"/>
              </a:ext>
            </a:extLst>
          </p:cNvPr>
          <p:cNvSpPr txBox="1"/>
          <p:nvPr/>
        </p:nvSpPr>
        <p:spPr>
          <a:xfrm>
            <a:off x="1135219" y="1903720"/>
            <a:ext cx="21739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Measured reflectivity factor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F14DF5-5B23-4F86-814F-C93999508756}"/>
              </a:ext>
            </a:extLst>
          </p:cNvPr>
          <p:cNvGrpSpPr/>
          <p:nvPr/>
        </p:nvGrpSpPr>
        <p:grpSpPr>
          <a:xfrm>
            <a:off x="5105400" y="2034902"/>
            <a:ext cx="3886200" cy="2539131"/>
            <a:chOff x="4756812" y="579879"/>
            <a:chExt cx="4589742" cy="28648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661638-04B7-471A-9A74-1151AE89E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812" y="579879"/>
              <a:ext cx="3511737" cy="286483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4DD48D-7C27-4F4C-A7D2-FE8FC67F3C25}"/>
                </a:ext>
              </a:extLst>
            </p:cNvPr>
            <p:cNvCxnSpPr/>
            <p:nvPr/>
          </p:nvCxnSpPr>
          <p:spPr bwMode="auto">
            <a:xfrm>
              <a:off x="5321483" y="2436307"/>
              <a:ext cx="2685610" cy="0"/>
            </a:xfrm>
            <a:prstGeom prst="line">
              <a:avLst/>
            </a:prstGeom>
            <a:noFill/>
            <a:ln w="762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B73964-F4B5-4708-83DD-44C0A83F8566}"/>
                </a:ext>
              </a:extLst>
            </p:cNvPr>
            <p:cNvSpPr txBox="1"/>
            <p:nvPr/>
          </p:nvSpPr>
          <p:spPr>
            <a:xfrm>
              <a:off x="7981518" y="2169979"/>
              <a:ext cx="1365036" cy="6822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8000"/>
                  </a:solidFill>
                </a:rPr>
                <a:t>No Clutter </a:t>
              </a:r>
            </a:p>
            <a:p>
              <a:r>
                <a:rPr lang="en-US" sz="1350" dirty="0">
                  <a:solidFill>
                    <a:srgbClr val="008000"/>
                  </a:solidFill>
                </a:rPr>
                <a:t>Height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1297802"/>
            <a:ext cx="2708623" cy="2352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3672611"/>
            <a:ext cx="2409695" cy="1982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2141098" y="437710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DEM [m]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458" y="5641001"/>
            <a:ext cx="22188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 line: GPM Ku-PR overpass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4963" y="2406936"/>
            <a:ext cx="372533" cy="14139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3762" y="2406936"/>
            <a:ext cx="922867" cy="141393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22" y="1176860"/>
            <a:ext cx="3281828" cy="2172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21" y="3349486"/>
            <a:ext cx="3279634" cy="21729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82622" y="1066800"/>
            <a:ext cx="3113474" cy="4455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1258420" y="3294635"/>
            <a:ext cx="1724201" cy="1420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96" y="928301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Elevation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Minimum no-clutter bin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Zero degree isotherm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1487" y="2072766"/>
            <a:ext cx="225416" cy="685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45457" y="4245748"/>
            <a:ext cx="225416" cy="685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76903" y="2415666"/>
            <a:ext cx="2481509" cy="731315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76903" y="3174968"/>
            <a:ext cx="2481509" cy="14136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21951" y="6079352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4, 2015 – Cross track scan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62505" y="2015501"/>
            <a:ext cx="2982351" cy="32932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No-clutter bin usually aligns with the DEM. Also, at off-nadir regions, ground-clutter </a:t>
            </a:r>
            <a:r>
              <a:rPr lang="en-US" sz="1600" dirty="0"/>
              <a:t>affects </a:t>
            </a:r>
            <a:r>
              <a:rPr lang="en-US" sz="1600" dirty="0" smtClean="0"/>
              <a:t>higher </a:t>
            </a:r>
            <a:r>
              <a:rPr lang="en-US" sz="1600" dirty="0"/>
              <a:t>than 2 km AGL sometimes</a:t>
            </a:r>
            <a:r>
              <a:rPr lang="en-US" sz="1600" dirty="0" smtClean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Please see minimum no-clutter bin and DEM for latitude &gt; -13 S in the figure.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However, at slopes (based on the scanning direction of the radar), the no-clutter bin overshoots (purple box).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Issues with ground-clutter</a:t>
            </a:r>
          </a:p>
        </p:txBody>
      </p:sp>
    </p:spTree>
    <p:extLst>
      <p:ext uri="{BB962C8B-B14F-4D97-AF65-F5344CB8AC3E}">
        <p14:creationId xmlns:p14="http://schemas.microsoft.com/office/powerpoint/2010/main" val="31911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Data-driven method for prediction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55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23510"/>
            <a:ext cx="14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Malarvizhi Arulraj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90142A7-FDCF-443C-89DA-F14AE708CB40}"/>
              </a:ext>
            </a:extLst>
          </p:cNvPr>
          <p:cNvSpPr/>
          <p:nvPr/>
        </p:nvSpPr>
        <p:spPr>
          <a:xfrm>
            <a:off x="190500" y="1371600"/>
            <a:ext cx="85344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Numerical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Weather Prediction Models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coupled with GPM observations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predict the vertical structure of the precipitation systems?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b="23419"/>
          <a:stretch/>
        </p:blipFill>
        <p:spPr bwMode="auto">
          <a:xfrm>
            <a:off x="1524000" y="3094115"/>
            <a:ext cx="6753933" cy="3002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30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9025</TotalTime>
  <Words>623</Words>
  <Application>Microsoft Office PowerPoint</Application>
  <PresentationFormat>On-screen Show (4:3)</PresentationFormat>
  <Paragraphs>160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Beamer</vt:lpstr>
      <vt:lpstr>Improving Orographic Quantitative  Precipitation Estimates using Satellite-based Radar Observations and Physical Models </vt:lpstr>
      <vt:lpstr>Low-level orographic processes</vt:lpstr>
      <vt:lpstr>Low-level processes</vt:lpstr>
      <vt:lpstr>Error Analysis – GPM Ku-PR vs MRMS</vt:lpstr>
      <vt:lpstr>Study Region – Southern Appalachian Mountains</vt:lpstr>
      <vt:lpstr>Study Region – Southern Appalachian Mountains</vt:lpstr>
      <vt:lpstr>Physical Basis of Errors </vt:lpstr>
      <vt:lpstr>Issues with ground-clutter</vt:lpstr>
      <vt:lpstr>Data-driven method for prediction</vt:lpstr>
      <vt:lpstr>Precipitation Detection Algorithm</vt:lpstr>
      <vt:lpstr>Predict the Vertical Structure</vt:lpstr>
      <vt:lpstr>Clustering of MRMS Reflectivity profiles</vt:lpstr>
      <vt:lpstr>Clustering of MRMS Reflectivity profiles</vt:lpstr>
      <vt:lpstr>Precipitation Classification</vt:lpstr>
      <vt:lpstr>Case study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Optical and Microphysical Properties over the Southern Appalachian Mountains</dc:title>
  <dc:creator>JingTao</dc:creator>
  <cp:lastModifiedBy>Malarvizhi Arulraj</cp:lastModifiedBy>
  <cp:revision>370</cp:revision>
  <dcterms:created xsi:type="dcterms:W3CDTF">2016-10-20T21:45:50Z</dcterms:created>
  <dcterms:modified xsi:type="dcterms:W3CDTF">2020-06-29T23:50:19Z</dcterms:modified>
</cp:coreProperties>
</file>