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932" r:id="rId2"/>
    <p:sldId id="975" r:id="rId3"/>
    <p:sldId id="989" r:id="rId4"/>
    <p:sldId id="976" r:id="rId5"/>
    <p:sldId id="981" r:id="rId6"/>
    <p:sldId id="986" r:id="rId7"/>
    <p:sldId id="983" r:id="rId8"/>
    <p:sldId id="990" r:id="rId9"/>
    <p:sldId id="991" r:id="rId10"/>
    <p:sldId id="992" r:id="rId11"/>
    <p:sldId id="984" r:id="rId12"/>
    <p:sldId id="258" r:id="rId13"/>
    <p:sldId id="266" r:id="rId14"/>
    <p:sldId id="259" r:id="rId15"/>
    <p:sldId id="329" r:id="rId16"/>
    <p:sldId id="287" r:id="rId17"/>
    <p:sldId id="335" r:id="rId18"/>
    <p:sldId id="272" r:id="rId19"/>
    <p:sldId id="256" r:id="rId20"/>
    <p:sldId id="257" r:id="rId21"/>
    <p:sldId id="979" r:id="rId22"/>
    <p:sldId id="980" r:id="rId23"/>
    <p:sldId id="260" r:id="rId24"/>
    <p:sldId id="924" r:id="rId25"/>
  </p:sldIdLst>
  <p:sldSz cx="12192000" cy="6858000"/>
  <p:notesSz cx="6894513" cy="91805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177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354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532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709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5886" algn="l" defTabSz="914354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063" algn="l" defTabSz="914354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240" algn="l" defTabSz="914354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417" algn="l" defTabSz="914354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2">
          <p15:clr>
            <a:srgbClr val="A4A3A4"/>
          </p15:clr>
        </p15:guide>
        <p15:guide id="2" pos="2188">
          <p15:clr>
            <a:srgbClr val="A4A3A4"/>
          </p15:clr>
        </p15:guide>
        <p15:guide id="3" orient="horz" pos="2890">
          <p15:clr>
            <a:srgbClr val="A4A3A4"/>
          </p15:clr>
        </p15:guide>
        <p15:guide id="4" pos="217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FF"/>
    <a:srgbClr val="4472C4"/>
    <a:srgbClr val="3366CC"/>
    <a:srgbClr val="FAECD2"/>
    <a:srgbClr val="FF00FF"/>
    <a:srgbClr val="0000CC"/>
    <a:srgbClr val="9900CC"/>
    <a:srgbClr val="F29EF8"/>
    <a:srgbClr val="000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60" autoAdjust="0"/>
    <p:restoredTop sz="96357" autoAdjust="0"/>
  </p:normalViewPr>
  <p:slideViewPr>
    <p:cSldViewPr>
      <p:cViewPr varScale="1">
        <p:scale>
          <a:sx n="110" d="100"/>
          <a:sy n="110" d="100"/>
        </p:scale>
        <p:origin x="33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100" d="100"/>
          <a:sy n="100" d="100"/>
        </p:scale>
        <p:origin x="-864" y="216"/>
      </p:cViewPr>
      <p:guideLst>
        <p:guide orient="horz" pos="2902"/>
        <p:guide pos="2188"/>
        <p:guide orient="horz" pos="2890"/>
        <p:guide pos="217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409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0109" y="4357899"/>
            <a:ext cx="5054296" cy="41366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517" tIns="45448" rIns="92517" bIns="454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1638" y="696913"/>
            <a:ext cx="6091237" cy="3427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3307133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8625" y="676275"/>
            <a:ext cx="6099175" cy="3432175"/>
          </a:xfrm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0809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091237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183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0752C-2211-4D63-A322-C8CCFAEC0F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85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Physical reason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0752C-2211-4D63-A322-C8CCFAEC0F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25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Global model or regional model?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0752C-2211-4D63-A322-C8CCFAEC0F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05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the quotation marks? Do the regional models also have more false alarms (even though FAR is the same for both the regional models and the global model)? </a:t>
            </a:r>
          </a:p>
          <a:p>
            <a:r>
              <a:rPr lang="en-US" dirty="0"/>
              <a:t>What are the thresholds for both?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0752C-2211-4D63-A322-C8CCFAEC0F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38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091237" cy="34274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DE9CB-A612-417A-9255-C14488571B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90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091237" cy="342741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DE9CB-A612-417A-9255-C14488571B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33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091237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455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091237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0752C-2211-4D63-A322-C8CCFAEC0F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57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091237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0752C-2211-4D63-A322-C8CCFAEC0F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7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091237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0752C-2211-4D63-A322-C8CCFAEC0F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06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091237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0752C-2211-4D63-A322-C8CCFAEC0F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79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091237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0752C-2211-4D63-A322-C8CCFAEC0F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80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091237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0752C-2211-4D63-A322-C8CCFAEC0F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39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091237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0752C-2211-4D63-A322-C8CCFAEC0F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18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1638" y="696913"/>
            <a:ext cx="6091237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0752C-2211-4D63-A322-C8CCFAEC0F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6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470025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100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3" indent="0" algn="ctr">
              <a:buNone/>
              <a:defRPr/>
            </a:lvl7pPr>
            <a:lvl8pPr marL="3200240" indent="0" algn="ctr">
              <a:buNone/>
              <a:defRPr/>
            </a:lvl8pPr>
            <a:lvl9pPr marL="36574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75925-E5C2-4FA9-A089-88A99984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56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2913" indent="-285736">
              <a:buClr>
                <a:schemeClr val="bg1"/>
              </a:buClr>
              <a:buFont typeface="Wingdings" panose="05000000000000000000" pitchFamily="2" charset="2"/>
              <a:buChar char="ü"/>
              <a:defRPr/>
            </a:lvl2pPr>
            <a:lvl3pPr marL="1142943" indent="-228589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28600"/>
            <a:ext cx="10464800" cy="685800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75925-E5C2-4FA9-A089-88A99984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10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81000"/>
            <a:ext cx="104648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 hasCustomPrompt="1"/>
          </p:nvPr>
        </p:nvSpPr>
        <p:spPr>
          <a:xfrm>
            <a:off x="609600" y="1295400"/>
            <a:ext cx="11176000" cy="4953000"/>
          </a:xfrm>
        </p:spPr>
        <p:txBody>
          <a:bodyPr/>
          <a:lstStyle>
            <a:lvl1pPr>
              <a:defRPr/>
            </a:lvl1pPr>
            <a:lvl2pPr marL="742913" indent="-285736">
              <a:buClr>
                <a:schemeClr val="bg1"/>
              </a:buClr>
              <a:buFont typeface="Wingdings" panose="05000000000000000000" pitchFamily="2" charset="2"/>
              <a:buChar char="ü"/>
              <a:defRPr/>
            </a:lvl2pPr>
          </a:lstStyle>
          <a:p>
            <a:pPr lvl="0"/>
            <a:r>
              <a:rPr lang="en-US" noProof="0" dirty="0"/>
              <a:t>Test</a:t>
            </a:r>
          </a:p>
          <a:p>
            <a:pPr lvl="1"/>
            <a:r>
              <a:rPr lang="en-US" noProof="0" dirty="0"/>
              <a:t>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75925-E5C2-4FA9-A089-88A99984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99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81000"/>
            <a:ext cx="104648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95400"/>
            <a:ext cx="5486400" cy="4953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295400"/>
            <a:ext cx="54864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75925-E5C2-4FA9-A089-88A999840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79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8829" y="228600"/>
            <a:ext cx="104648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066800"/>
            <a:ext cx="11176000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75925-E5C2-4FA9-A089-88A9998400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</p:sldLayoutIdLst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5pPr>
      <a:lvl6pPr marL="457177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6pPr>
      <a:lvl7pPr marL="914354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7pPr>
      <a:lvl8pPr marL="1371532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8pPr>
      <a:lvl9pPr marL="1828709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Book Antiqua" pitchFamily="18" charset="0"/>
        </a:defRPr>
      </a:lvl9pPr>
    </p:titleStyle>
    <p:bodyStyle>
      <a:lvl1pPr marL="342883" indent="-34288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00000"/>
        <a:buFont typeface="Symbol" pitchFamily="18" charset="2"/>
        <a:buChar char="·"/>
        <a:defRPr sz="2400">
          <a:solidFill>
            <a:schemeClr val="tx2"/>
          </a:solidFill>
          <a:effectLst/>
          <a:latin typeface="+mn-lt"/>
          <a:ea typeface="+mn-ea"/>
          <a:cs typeface="+mn-cs"/>
        </a:defRPr>
      </a:lvl1pPr>
      <a:lvl2pPr marL="742913" indent="-285736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Wingdings" panose="05000000000000000000" pitchFamily="2" charset="2"/>
        <a:buChar char="ü"/>
        <a:defRPr sz="2000">
          <a:solidFill>
            <a:schemeClr val="tx1"/>
          </a:solidFill>
          <a:effectLst/>
          <a:latin typeface="+mn-lt"/>
        </a:defRPr>
      </a:lvl2pPr>
      <a:lvl3pPr marL="1142943" indent="-22858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effectLst/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l"/>
        <a:defRPr>
          <a:solidFill>
            <a:schemeClr val="tx1"/>
          </a:solidFill>
          <a:effectLst/>
          <a:latin typeface="+mn-lt"/>
        </a:defRPr>
      </a:lvl4pPr>
      <a:lvl5pPr marL="2057297" indent="-22858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474" indent="-22858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651" indent="-22858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8829" indent="-22858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006" indent="-22858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-35511" y="3082167"/>
            <a:ext cx="12192000" cy="170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altLang="en-US" sz="2000" dirty="0">
                <a:latin typeface="Calibri" panose="020F0502020204030204" pitchFamily="34" charset="0"/>
              </a:rPr>
              <a:t>Huan Meng</a:t>
            </a:r>
            <a:r>
              <a:rPr lang="en-US" altLang="en-US" sz="2000" baseline="30000" dirty="0">
                <a:latin typeface="Calibri" panose="020F0502020204030204" pitchFamily="34" charset="0"/>
              </a:rPr>
              <a:t>1</a:t>
            </a:r>
            <a:r>
              <a:rPr lang="en-US" altLang="en-US" sz="2000" dirty="0">
                <a:latin typeface="Calibri" panose="020F0502020204030204" pitchFamily="34" charset="0"/>
              </a:rPr>
              <a:t>, </a:t>
            </a:r>
            <a:r>
              <a:rPr lang="en-US" altLang="en-US" sz="2000" dirty="0" err="1">
                <a:latin typeface="Calibri" panose="020F0502020204030204" pitchFamily="34" charset="0"/>
              </a:rPr>
              <a:t>Yongzhen</a:t>
            </a:r>
            <a:r>
              <a:rPr lang="en-US" altLang="en-US" sz="2000" dirty="0">
                <a:latin typeface="Calibri" panose="020F0502020204030204" pitchFamily="34" charset="0"/>
              </a:rPr>
              <a:t> Fan</a:t>
            </a:r>
            <a:r>
              <a:rPr lang="en-US" altLang="en-US" sz="2000" baseline="30000" dirty="0">
                <a:latin typeface="Calibri" panose="020F0502020204030204" pitchFamily="34" charset="0"/>
              </a:rPr>
              <a:t>2</a:t>
            </a:r>
            <a:r>
              <a:rPr lang="en-US" altLang="en-US" sz="2000" dirty="0">
                <a:latin typeface="Calibri" panose="020F0502020204030204" pitchFamily="34" charset="0"/>
              </a:rPr>
              <a:t>, Jun Dong</a:t>
            </a:r>
            <a:r>
              <a:rPr lang="en-US" altLang="en-US" sz="2000" baseline="30000" dirty="0">
                <a:latin typeface="Calibri" panose="020F0502020204030204" pitchFamily="34" charset="0"/>
              </a:rPr>
              <a:t>2</a:t>
            </a:r>
            <a:r>
              <a:rPr lang="en-US" altLang="en-US" sz="2000" dirty="0">
                <a:latin typeface="Calibri" panose="020F0502020204030204" pitchFamily="34" charset="0"/>
              </a:rPr>
              <a:t>, </a:t>
            </a:r>
            <a:r>
              <a:rPr lang="en-US" altLang="en-US" sz="2000" dirty="0" err="1">
                <a:latin typeface="Calibri" panose="020F0502020204030204" pitchFamily="34" charset="0"/>
              </a:rPr>
              <a:t>Yalei</a:t>
            </a:r>
            <a:r>
              <a:rPr lang="en-US" altLang="en-US" sz="2000" dirty="0">
                <a:latin typeface="Calibri" panose="020F0502020204030204" pitchFamily="34" charset="0"/>
              </a:rPr>
              <a:t> You</a:t>
            </a:r>
            <a:r>
              <a:rPr lang="en-US" altLang="en-US" sz="2000" baseline="30000" dirty="0">
                <a:latin typeface="Calibri" panose="020F0502020204030204" pitchFamily="34" charset="0"/>
              </a:rPr>
              <a:t>2</a:t>
            </a:r>
            <a:r>
              <a:rPr lang="en-US" altLang="en-US" sz="2000" dirty="0">
                <a:latin typeface="Calibri" panose="020F0502020204030204" pitchFamily="34" charset="0"/>
              </a:rPr>
              <a:t>, Cezar Kongoli</a:t>
            </a:r>
            <a:r>
              <a:rPr lang="en-US" altLang="en-US" sz="2000" baseline="30000" dirty="0">
                <a:latin typeface="Calibri" panose="020F0502020204030204" pitchFamily="34" charset="0"/>
              </a:rPr>
              <a:t>2</a:t>
            </a:r>
            <a:r>
              <a:rPr lang="en-US" altLang="en-US" sz="2000" dirty="0">
                <a:latin typeface="Calibri" panose="020F0502020204030204" pitchFamily="34" charset="0"/>
              </a:rPr>
              <a:t>, Ralph Ferraro</a:t>
            </a:r>
            <a:r>
              <a:rPr lang="en-US" altLang="en-US" sz="2000" baseline="30000" dirty="0">
                <a:latin typeface="Calibri" panose="020F0502020204030204" pitchFamily="34" charset="0"/>
              </a:rPr>
              <a:t>1</a:t>
            </a:r>
            <a:endParaRPr lang="en-US" altLang="en-US" sz="800" baseline="30000" dirty="0">
              <a:latin typeface="Calibri" panose="020F050202020403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1400" baseline="30000" dirty="0">
                <a:latin typeface="Calibri" panose="020F0502020204030204" pitchFamily="34" charset="0"/>
              </a:rPr>
              <a:t>1</a:t>
            </a:r>
            <a:r>
              <a:rPr lang="en-US" altLang="en-US" sz="1400" dirty="0">
                <a:latin typeface="Calibri" panose="020F0502020204030204" pitchFamily="34" charset="0"/>
              </a:rPr>
              <a:t>NOAA/NESDIS/Center for Satellite Applications and Research (STAR)</a:t>
            </a: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1400" baseline="30000" dirty="0">
                <a:latin typeface="Calibri" panose="020F0502020204030204" pitchFamily="34" charset="0"/>
              </a:rPr>
              <a:t>2</a:t>
            </a:r>
            <a:r>
              <a:rPr lang="en-US" altLang="en-US" sz="1400" dirty="0">
                <a:latin typeface="Calibri" panose="020F0502020204030204" pitchFamily="34" charset="0"/>
              </a:rPr>
              <a:t>University of Maryland/ESSIC/Cooperative Institute for Satellite Earth System Studies (CISESS)</a:t>
            </a: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en-US" altLang="en-US" sz="1400" dirty="0">
              <a:latin typeface="Calibri" panose="020F0502020204030204" pitchFamily="34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en-US" altLang="en-US" sz="1600" dirty="0">
              <a:latin typeface="Calibri" panose="020F050202020403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-35511" y="1926120"/>
            <a:ext cx="121920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2800" kern="0" dirty="0">
                <a:solidFill>
                  <a:srgbClr val="0D12E9"/>
                </a:solidFill>
                <a:latin typeface="Calibri" panose="020F0502020204030204" pitchFamily="34" charset="0"/>
              </a:rPr>
              <a:t>Recent Developments to NOAA Snowfall Rate Products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6528435"/>
            <a:ext cx="1840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huan.meng@noaa.gov</a:t>
            </a:r>
          </a:p>
        </p:txBody>
      </p:sp>
      <p:pic>
        <p:nvPicPr>
          <p:cNvPr id="1026" name="Picture 2" descr="CISESS">
            <a:extLst>
              <a:ext uri="{FF2B5EF4-FFF2-40B4-BE49-F238E27FC236}">
                <a16:creationId xmlns:a16="http://schemas.microsoft.com/office/drawing/2014/main" id="{69DB967A-D8F4-49EE-BA89-B3F541DCC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514" y="88650"/>
            <a:ext cx="1294329" cy="71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92B5FA8-0574-45B6-9E17-F735A726E8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6504"/>
            <a:ext cx="865409" cy="85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2524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FBD12-1BF6-4977-8074-3675499497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75925-E5C2-4FA9-A089-88A99984003F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1B0691-5E31-4B9B-B7FB-B8C7CB2B0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746759"/>
            <a:ext cx="9448800" cy="60938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531DEF8-5360-4D31-A059-DB6D05446454}"/>
              </a:ext>
            </a:extLst>
          </p:cNvPr>
          <p:cNvSpPr txBox="1">
            <a:spLocks/>
          </p:cNvSpPr>
          <p:nvPr/>
        </p:nvSpPr>
        <p:spPr bwMode="auto">
          <a:xfrm>
            <a:off x="0" y="-37465"/>
            <a:ext cx="12192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Case Study, Feb 17-18, 2021</a:t>
            </a:r>
          </a:p>
        </p:txBody>
      </p:sp>
    </p:spTree>
    <p:extLst>
      <p:ext uri="{BB962C8B-B14F-4D97-AF65-F5344CB8AC3E}">
        <p14:creationId xmlns:p14="http://schemas.microsoft.com/office/powerpoint/2010/main" val="2914725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0" y="26022"/>
            <a:ext cx="12192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SFR Coverage Issues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4AC4B59-34C6-4B13-8F28-C566437C0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66800"/>
            <a:ext cx="6400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1D1053-2305-425D-8CC5-171E31610076}"/>
              </a:ext>
            </a:extLst>
          </p:cNvPr>
          <p:cNvSpPr txBox="1"/>
          <p:nvPr/>
        </p:nvSpPr>
        <p:spPr>
          <a:xfrm>
            <a:off x="381000" y="2438400"/>
            <a:ext cx="3352800" cy="143885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dirty="0">
                <a:latin typeface="Calibri" panose="020F0502020204030204" pitchFamily="34" charset="0"/>
              </a:rPr>
              <a:t>Black: Outside overpass</a:t>
            </a:r>
          </a:p>
          <a:p>
            <a:pPr>
              <a:spcBef>
                <a:spcPts val="300"/>
              </a:spcBef>
            </a:pPr>
            <a:r>
              <a:rPr lang="en-US" sz="2000" dirty="0">
                <a:solidFill>
                  <a:srgbClr val="4D4D4D"/>
                </a:solidFill>
                <a:latin typeface="Calibri" panose="020F0502020204030204" pitchFamily="34" charset="0"/>
              </a:rPr>
              <a:t>Grey: No snow</a:t>
            </a:r>
          </a:p>
          <a:p>
            <a:pPr>
              <a:spcBef>
                <a:spcPts val="300"/>
              </a:spcBef>
            </a:pPr>
            <a:r>
              <a:rPr lang="en-US" sz="2000" dirty="0">
                <a:solidFill>
                  <a:srgbClr val="9900CC"/>
                </a:solidFill>
                <a:latin typeface="Calibri" panose="020F0502020204030204" pitchFamily="34" charset="0"/>
              </a:rPr>
              <a:t>Purple: Too cold / no retrieval</a:t>
            </a:r>
          </a:p>
          <a:p>
            <a:pPr>
              <a:spcBef>
                <a:spcPts val="300"/>
              </a:spcBef>
            </a:pPr>
            <a:r>
              <a:rPr lang="en-US" sz="2000" dirty="0">
                <a:solidFill>
                  <a:srgbClr val="0000CC"/>
                </a:solidFill>
                <a:latin typeface="Calibri" panose="020F0502020204030204" pitchFamily="34" charset="0"/>
              </a:rPr>
              <a:t>Blue: Water / no retrieval</a:t>
            </a:r>
          </a:p>
        </p:txBody>
      </p:sp>
    </p:spTree>
    <p:extLst>
      <p:ext uri="{BB962C8B-B14F-4D97-AF65-F5344CB8AC3E}">
        <p14:creationId xmlns:p14="http://schemas.microsoft.com/office/powerpoint/2010/main" val="698415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1AE9F6E-04C2-4795-91D6-718C38B54995}"/>
              </a:ext>
            </a:extLst>
          </p:cNvPr>
          <p:cNvSpPr txBox="1"/>
          <p:nvPr/>
        </p:nvSpPr>
        <p:spPr>
          <a:xfrm>
            <a:off x="343316" y="990600"/>
            <a:ext cx="6895684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Motivation: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The NOAA/NESDIS snowfall rate product is land only. The lack of coverage over ocean adversely impacts product applications in weather forecasting</a:t>
            </a:r>
          </a:p>
          <a:p>
            <a:endParaRPr lang="en-US" sz="1050" b="1" dirty="0">
              <a:solidFill>
                <a:srgbClr val="0000FF"/>
              </a:solidFill>
            </a:endParaRPr>
          </a:p>
          <a:p>
            <a:r>
              <a:rPr lang="en-US" sz="1800" b="1" dirty="0">
                <a:solidFill>
                  <a:srgbClr val="0000FF"/>
                </a:solidFill>
              </a:rPr>
              <a:t>Objective: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600" dirty="0"/>
              <a:t>First, develop snowfall detection (SD) algorithms for over ice-free ocean, sea-ice, and coast for the Advanced Technology Microwave Sounder (ATMS) onboard both S-NPP and NOAA-20 satellites, with the ultimate goal of developing snowfall rate algorithms for the three surfaces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AU" sz="1050" b="1" dirty="0"/>
          </a:p>
          <a:p>
            <a:r>
              <a:rPr lang="en-US" sz="1800" b="1" dirty="0">
                <a:solidFill>
                  <a:srgbClr val="0000FF"/>
                </a:solidFill>
              </a:rPr>
              <a:t>Truth data: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Snowfall rate from </a:t>
            </a:r>
            <a:r>
              <a:rPr lang="en-US" sz="1600" dirty="0" err="1"/>
              <a:t>CloudSat</a:t>
            </a:r>
            <a:r>
              <a:rPr lang="en-US" sz="1600" dirty="0"/>
              <a:t> Cloud Profiling Radar (CPR) (2C-SNOW-PROFILE)</a:t>
            </a:r>
          </a:p>
          <a:p>
            <a:endParaRPr lang="en-US" sz="1050" b="1" dirty="0">
              <a:solidFill>
                <a:srgbClr val="0000FF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0" lvl="1"/>
            <a:endParaRPr lang="en-US" sz="18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C3C76-EA6D-4B69-833D-E46B95044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E4E52-C26F-4F2F-A89E-8C40DB5013A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A60ECA-5297-4393-8B9D-8C465CA09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1856518"/>
            <a:ext cx="4310383" cy="26848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729F47-D60A-4250-860D-6ACDAA2445CB}"/>
              </a:ext>
            </a:extLst>
          </p:cNvPr>
          <p:cNvSpPr txBox="1"/>
          <p:nvPr/>
        </p:nvSpPr>
        <p:spPr>
          <a:xfrm>
            <a:off x="9448800" y="148718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SFR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8C3C26-4021-4F0D-A911-2F7E80E8FE43}"/>
              </a:ext>
            </a:extLst>
          </p:cNvPr>
          <p:cNvSpPr txBox="1">
            <a:spLocks/>
          </p:cNvSpPr>
          <p:nvPr/>
        </p:nvSpPr>
        <p:spPr bwMode="auto">
          <a:xfrm>
            <a:off x="0" y="26022"/>
            <a:ext cx="12192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Ocean Extension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3E4D33-0E2D-4772-80C6-BAF81A8169C9}"/>
              </a:ext>
            </a:extLst>
          </p:cNvPr>
          <p:cNvSpPr txBox="1"/>
          <p:nvPr/>
        </p:nvSpPr>
        <p:spPr>
          <a:xfrm>
            <a:off x="343316" y="4982978"/>
            <a:ext cx="11317641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Method: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Global model</a:t>
            </a:r>
            <a:r>
              <a:rPr lang="en-US" sz="1600" b="1" dirty="0"/>
              <a:t>:</a:t>
            </a:r>
            <a:r>
              <a:rPr lang="en-US" sz="1600" dirty="0"/>
              <a:t> One logistic regression model for each surface type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10-degree regional models: A logistic regression model for each grid box with at least 5000 snowfall data points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0" lvl="1"/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128277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F23624-92EE-4813-B412-02CCC3C98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621" y="3198034"/>
            <a:ext cx="5225189" cy="317363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71FE32-E13F-49AE-9A64-EDD4945F1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E4E52-C26F-4F2F-A89E-8C40DB5013A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38245-46A9-4511-AF34-477270DCF5A6}"/>
              </a:ext>
            </a:extLst>
          </p:cNvPr>
          <p:cNvSpPr txBox="1"/>
          <p:nvPr/>
        </p:nvSpPr>
        <p:spPr>
          <a:xfrm>
            <a:off x="8729558" y="3404794"/>
            <a:ext cx="20663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H183±1.8,1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 profile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velocity profile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CF522-B056-46EC-AF96-1D497876D242}"/>
              </a:ext>
            </a:extLst>
          </p:cNvPr>
          <p:cNvSpPr txBox="1"/>
          <p:nvPr/>
        </p:nvSpPr>
        <p:spPr>
          <a:xfrm>
            <a:off x="521954" y="942581"/>
            <a:ext cx="5225188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cs typeface="Times New Roman" panose="02020603050405020304" pitchFamily="18" charset="0"/>
              </a:rPr>
              <a:t>Predictor selection process:</a:t>
            </a:r>
          </a:p>
          <a:p>
            <a:pPr marL="457200" indent="-223838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Step 1: Calculate SD </a:t>
            </a:r>
            <a:r>
              <a:rPr lang="en-US" sz="1600" dirty="0" err="1">
                <a:cs typeface="Times New Roman" panose="02020603050405020304" pitchFamily="18" charset="0"/>
              </a:rPr>
              <a:t>Heidke</a:t>
            </a:r>
            <a:r>
              <a:rPr lang="en-US" sz="1600" dirty="0">
                <a:cs typeface="Times New Roman" panose="02020603050405020304" pitchFamily="18" charset="0"/>
              </a:rPr>
              <a:t> Skill Score (HSS) for each variable</a:t>
            </a:r>
          </a:p>
          <a:p>
            <a:pPr marL="457200" indent="-223838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Step 2: Only select variables with HSS &gt; 0.15</a:t>
            </a:r>
          </a:p>
          <a:p>
            <a:pPr marL="457200" indent="-223838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Step 3: Add selected variables to SD models step-wise based on physical understanding; remove redundant variables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1800" b="1" dirty="0">
                <a:cs typeface="Times New Roman" panose="02020603050405020304" pitchFamily="18" charset="0"/>
              </a:rPr>
              <a:t>Final SD models have 14-16 predictors for each surface type</a:t>
            </a:r>
          </a:p>
          <a:p>
            <a:pPr lvl="1" indent="-223838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ATMS brightness temperatures (TBs)</a:t>
            </a:r>
          </a:p>
          <a:p>
            <a:pPr lvl="1" indent="-223838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GFS relative humidity profile</a:t>
            </a:r>
          </a:p>
          <a:p>
            <a:pPr lvl="1" indent="-223838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GFS TPW and cloud water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9C6976-DE1E-4414-B409-C1631FD65BF4}"/>
              </a:ext>
            </a:extLst>
          </p:cNvPr>
          <p:cNvSpPr txBox="1"/>
          <p:nvPr/>
        </p:nvSpPr>
        <p:spPr>
          <a:xfrm>
            <a:off x="7124705" y="958163"/>
            <a:ext cx="3209705" cy="220060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u="sng" dirty="0">
                <a:cs typeface="Times New Roman" panose="02020603050405020304" pitchFamily="18" charset="0"/>
              </a:rPr>
              <a:t>Candidate variables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22 TBs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19 Temp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19 RH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19 VV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19 </a:t>
            </a:r>
            <a:r>
              <a:rPr lang="en-US" sz="1600" dirty="0" err="1">
                <a:cs typeface="Times New Roman" panose="02020603050405020304" pitchFamily="18" charset="0"/>
              </a:rPr>
              <a:t>Hgt</a:t>
            </a:r>
            <a:endParaRPr lang="en-US" sz="1600" dirty="0">
              <a:cs typeface="Times New Roman" panose="02020603050405020304" pitchFamily="18" charset="0"/>
            </a:endParaRP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19 cloud mixing ratio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single-layer gfs variables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2CCB4-713D-4AA9-864C-1A8A8AB5B3DF}"/>
              </a:ext>
            </a:extLst>
          </p:cNvPr>
          <p:cNvSpPr txBox="1"/>
          <p:nvPr/>
        </p:nvSpPr>
        <p:spPr>
          <a:xfrm>
            <a:off x="8320930" y="6238794"/>
            <a:ext cx="460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HSS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BC757A-942B-4270-98F0-A76BEAE7E48A}"/>
              </a:ext>
            </a:extLst>
          </p:cNvPr>
          <p:cNvSpPr txBox="1">
            <a:spLocks/>
          </p:cNvSpPr>
          <p:nvPr/>
        </p:nvSpPr>
        <p:spPr bwMode="auto">
          <a:xfrm>
            <a:off x="0" y="26022"/>
            <a:ext cx="12192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Model Predictors</a:t>
            </a:r>
          </a:p>
        </p:txBody>
      </p:sp>
    </p:spTree>
    <p:extLst>
      <p:ext uri="{BB962C8B-B14F-4D97-AF65-F5344CB8AC3E}">
        <p14:creationId xmlns:p14="http://schemas.microsoft.com/office/powerpoint/2010/main" val="3530786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A7E9B1-F1D8-444E-921B-306DEB2FAFF1}"/>
              </a:ext>
            </a:extLst>
          </p:cNvPr>
          <p:cNvSpPr txBox="1"/>
          <p:nvPr/>
        </p:nvSpPr>
        <p:spPr>
          <a:xfrm>
            <a:off x="735291" y="1078543"/>
            <a:ext cx="3722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Performance Statistics </a:t>
            </a:r>
          </a:p>
          <a:p>
            <a:r>
              <a:rPr lang="en-US" sz="1600" dirty="0"/>
              <a:t>(TBs + GFS predictors, Global model)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D7EAAC7-5789-45BF-8403-B00FD7F880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345027"/>
              </p:ext>
            </p:extLst>
          </p:nvPr>
        </p:nvGraphicFramePr>
        <p:xfrm>
          <a:off x="762000" y="1663318"/>
          <a:ext cx="4475357" cy="156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1569">
                  <a:extLst>
                    <a:ext uri="{9D8B030D-6E8A-4147-A177-3AD203B41FA5}">
                      <a16:colId xmlns:a16="http://schemas.microsoft.com/office/drawing/2014/main" val="3740959763"/>
                    </a:ext>
                  </a:extLst>
                </a:gridCol>
                <a:gridCol w="1011856">
                  <a:extLst>
                    <a:ext uri="{9D8B030D-6E8A-4147-A177-3AD203B41FA5}">
                      <a16:colId xmlns:a16="http://schemas.microsoft.com/office/drawing/2014/main" val="3136685677"/>
                    </a:ext>
                  </a:extLst>
                </a:gridCol>
                <a:gridCol w="842666">
                  <a:extLst>
                    <a:ext uri="{9D8B030D-6E8A-4147-A177-3AD203B41FA5}">
                      <a16:colId xmlns:a16="http://schemas.microsoft.com/office/drawing/2014/main" val="3526708898"/>
                    </a:ext>
                  </a:extLst>
                </a:gridCol>
                <a:gridCol w="1159266">
                  <a:extLst>
                    <a:ext uri="{9D8B030D-6E8A-4147-A177-3AD203B41FA5}">
                      <a16:colId xmlns:a16="http://schemas.microsoft.com/office/drawing/2014/main" val="914795658"/>
                    </a:ext>
                  </a:extLst>
                </a:gridCol>
              </a:tblGrid>
              <a:tr h="3902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7701014"/>
                  </a:ext>
                </a:extLst>
              </a:tr>
              <a:tr h="390200">
                <a:tc>
                  <a:txBody>
                    <a:bodyPr/>
                    <a:lstStyle/>
                    <a:p>
                      <a:r>
                        <a:rPr lang="en-US" sz="1400" dirty="0"/>
                        <a:t>Ice-free Ocean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</a:rPr>
                        <a:t>0.59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193118"/>
                  </a:ext>
                </a:extLst>
              </a:tr>
              <a:tr h="390200">
                <a:tc>
                  <a:txBody>
                    <a:bodyPr/>
                    <a:lstStyle/>
                    <a:p>
                      <a:r>
                        <a:rPr lang="en-US" sz="1400" dirty="0"/>
                        <a:t>Sea-Ice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</a:rPr>
                        <a:t>0.55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3219899"/>
                  </a:ext>
                </a:extLst>
              </a:tr>
              <a:tr h="390200">
                <a:tc>
                  <a:txBody>
                    <a:bodyPr/>
                    <a:lstStyle/>
                    <a:p>
                      <a:r>
                        <a:rPr lang="en-US" sz="1400" dirty="0"/>
                        <a:t>Coast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</a:rPr>
                        <a:t>0.56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2791277"/>
                  </a:ext>
                </a:extLst>
              </a:tr>
            </a:tbl>
          </a:graphicData>
        </a:graphic>
      </p:graphicFrame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86344873-1A44-4D6F-BF37-8BE87CD45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867589"/>
              </p:ext>
            </p:extLst>
          </p:nvPr>
        </p:nvGraphicFramePr>
        <p:xfrm>
          <a:off x="762000" y="4296905"/>
          <a:ext cx="4475357" cy="156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1570">
                  <a:extLst>
                    <a:ext uri="{9D8B030D-6E8A-4147-A177-3AD203B41FA5}">
                      <a16:colId xmlns:a16="http://schemas.microsoft.com/office/drawing/2014/main" val="3740959763"/>
                    </a:ext>
                  </a:extLst>
                </a:gridCol>
                <a:gridCol w="1011855">
                  <a:extLst>
                    <a:ext uri="{9D8B030D-6E8A-4147-A177-3AD203B41FA5}">
                      <a16:colId xmlns:a16="http://schemas.microsoft.com/office/drawing/2014/main" val="3136685677"/>
                    </a:ext>
                  </a:extLst>
                </a:gridCol>
                <a:gridCol w="842666">
                  <a:extLst>
                    <a:ext uri="{9D8B030D-6E8A-4147-A177-3AD203B41FA5}">
                      <a16:colId xmlns:a16="http://schemas.microsoft.com/office/drawing/2014/main" val="3526708898"/>
                    </a:ext>
                  </a:extLst>
                </a:gridCol>
                <a:gridCol w="1159266">
                  <a:extLst>
                    <a:ext uri="{9D8B030D-6E8A-4147-A177-3AD203B41FA5}">
                      <a16:colId xmlns:a16="http://schemas.microsoft.com/office/drawing/2014/main" val="914795658"/>
                    </a:ext>
                  </a:extLst>
                </a:gridCol>
              </a:tblGrid>
              <a:tr h="3902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7701014"/>
                  </a:ext>
                </a:extLst>
              </a:tr>
              <a:tr h="390200">
                <a:tc>
                  <a:txBody>
                    <a:bodyPr/>
                    <a:lstStyle/>
                    <a:p>
                      <a:r>
                        <a:rPr lang="en-US" sz="1400" dirty="0"/>
                        <a:t>Ice-free Ocean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0.57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193118"/>
                  </a:ext>
                </a:extLst>
              </a:tr>
              <a:tr h="390200">
                <a:tc>
                  <a:txBody>
                    <a:bodyPr/>
                    <a:lstStyle/>
                    <a:p>
                      <a:r>
                        <a:rPr lang="en-US" sz="1400" dirty="0"/>
                        <a:t>Sea-Ice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0.34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3219899"/>
                  </a:ext>
                </a:extLst>
              </a:tr>
              <a:tr h="390200">
                <a:tc>
                  <a:txBody>
                    <a:bodyPr/>
                    <a:lstStyle/>
                    <a:p>
                      <a:r>
                        <a:rPr lang="en-US" sz="1400" dirty="0"/>
                        <a:t>Coast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0.32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27912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FEC2F12-D932-46F7-B67C-32F1A87A1856}"/>
              </a:ext>
            </a:extLst>
          </p:cNvPr>
          <p:cNvSpPr txBox="1"/>
          <p:nvPr/>
        </p:nvSpPr>
        <p:spPr>
          <a:xfrm>
            <a:off x="5993443" y="1078543"/>
            <a:ext cx="4475356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700" b="1" dirty="0"/>
              <a:t>Conclusions: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Combining TBs and GFS predictors produces satisfactory SD models with HSS from 0.55 – 0.59, and POD from 0.69 – 0.74 over all surface types.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Over ice-free ocean, the algorithm primarily depends on TBs for snowfall detection (e.g., the HSS only decreases from 0.59 to 0.57 without GFS predictors).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However, the GFS predictors are critically important for snowfall detection over sea-ice and coastal regions (e.g. HSS over sea-ice and coast reduce to 0.34 and 0.32, respectively, without the GFS predictors).</a:t>
            </a:r>
          </a:p>
          <a:p>
            <a:endParaRPr lang="en-US" sz="1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27FAB6-DED6-4CEF-9B75-1C99ACFF1F06}"/>
              </a:ext>
            </a:extLst>
          </p:cNvPr>
          <p:cNvSpPr txBox="1"/>
          <p:nvPr/>
        </p:nvSpPr>
        <p:spPr>
          <a:xfrm>
            <a:off x="710153" y="3712130"/>
            <a:ext cx="2519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Performance Statistics </a:t>
            </a:r>
          </a:p>
          <a:p>
            <a:r>
              <a:rPr lang="en-US" sz="1600" dirty="0"/>
              <a:t>(TBs Only, Global model)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BD32B-040A-4FB3-B1CD-3B9969A3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E4E52-C26F-4F2F-A89E-8C40DB5013A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C7B5863-66ED-4F8C-BF28-BD00F53204F2}"/>
              </a:ext>
            </a:extLst>
          </p:cNvPr>
          <p:cNvSpPr txBox="1">
            <a:spLocks/>
          </p:cNvSpPr>
          <p:nvPr/>
        </p:nvSpPr>
        <p:spPr bwMode="auto">
          <a:xfrm>
            <a:off x="0" y="26022"/>
            <a:ext cx="12192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Predictor and Model Performance</a:t>
            </a:r>
          </a:p>
        </p:txBody>
      </p:sp>
    </p:spTree>
    <p:extLst>
      <p:ext uri="{BB962C8B-B14F-4D97-AF65-F5344CB8AC3E}">
        <p14:creationId xmlns:p14="http://schemas.microsoft.com/office/powerpoint/2010/main" val="798276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A7E9B1-F1D8-444E-921B-306DEB2FAFF1}"/>
              </a:ext>
            </a:extLst>
          </p:cNvPr>
          <p:cNvSpPr txBox="1"/>
          <p:nvPr/>
        </p:nvSpPr>
        <p:spPr>
          <a:xfrm>
            <a:off x="646770" y="941472"/>
            <a:ext cx="369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Global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CC9DA7-2847-4528-8B21-9DF8EAC75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494" y="1234175"/>
            <a:ext cx="3744232" cy="28399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80B53E-75E0-4F5F-ABFF-02E2BD4E08A3}"/>
              </a:ext>
            </a:extLst>
          </p:cNvPr>
          <p:cNvSpPr txBox="1"/>
          <p:nvPr/>
        </p:nvSpPr>
        <p:spPr>
          <a:xfrm>
            <a:off x="601960" y="4724002"/>
            <a:ext cx="1073248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Conclusion:</a:t>
            </a:r>
            <a:endParaRPr lang="en-US" sz="1800" b="1" dirty="0">
              <a:solidFill>
                <a:srgbClr val="0000FF"/>
              </a:solidFill>
            </a:endParaRPr>
          </a:p>
          <a:p>
            <a:pPr lvl="1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Although the averaged statistics from the regional models are comparable to those from the global model, the statistics from individual regional models can be much better (e.g., POD &gt; 0.8) over certain regions</a:t>
            </a:r>
          </a:p>
          <a:p>
            <a:pPr lvl="1" indent="-2238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The final SD algorithm is an optimal combination of the two models depending on their performance in specific regions</a:t>
            </a: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CBD392D2-555D-4107-B95F-05FA23B095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404245"/>
              </p:ext>
            </p:extLst>
          </p:nvPr>
        </p:nvGraphicFramePr>
        <p:xfrm>
          <a:off x="692166" y="1288904"/>
          <a:ext cx="4565633" cy="1284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660">
                  <a:extLst>
                    <a:ext uri="{9D8B030D-6E8A-4147-A177-3AD203B41FA5}">
                      <a16:colId xmlns:a16="http://schemas.microsoft.com/office/drawing/2014/main" val="3740959763"/>
                    </a:ext>
                  </a:extLst>
                </a:gridCol>
                <a:gridCol w="863187">
                  <a:extLst>
                    <a:ext uri="{9D8B030D-6E8A-4147-A177-3AD203B41FA5}">
                      <a16:colId xmlns:a16="http://schemas.microsoft.com/office/drawing/2014/main" val="3136685677"/>
                    </a:ext>
                  </a:extLst>
                </a:gridCol>
                <a:gridCol w="1284393">
                  <a:extLst>
                    <a:ext uri="{9D8B030D-6E8A-4147-A177-3AD203B41FA5}">
                      <a16:colId xmlns:a16="http://schemas.microsoft.com/office/drawing/2014/main" val="4231752444"/>
                    </a:ext>
                  </a:extLst>
                </a:gridCol>
                <a:gridCol w="1284393">
                  <a:extLst>
                    <a:ext uri="{9D8B030D-6E8A-4147-A177-3AD203B41FA5}">
                      <a16:colId xmlns:a16="http://schemas.microsoft.com/office/drawing/2014/main" val="914795658"/>
                    </a:ext>
                  </a:extLst>
                </a:gridCol>
              </a:tblGrid>
              <a:tr h="347029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7701014"/>
                  </a:ext>
                </a:extLst>
              </a:tr>
              <a:tr h="589950">
                <a:tc>
                  <a:txBody>
                    <a:bodyPr/>
                    <a:lstStyle/>
                    <a:p>
                      <a:r>
                        <a:rPr lang="en-US" sz="1400" dirty="0"/>
                        <a:t>Ice-free Ocean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0.59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193118"/>
                  </a:ext>
                </a:extLst>
              </a:tr>
              <a:tr h="347029">
                <a:tc>
                  <a:txBody>
                    <a:bodyPr/>
                    <a:lstStyle/>
                    <a:p>
                      <a:r>
                        <a:rPr lang="en-US" sz="1400" dirty="0"/>
                        <a:t>Sea-Ice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3219899"/>
                  </a:ext>
                </a:extLst>
              </a:tr>
            </a:tbl>
          </a:graphicData>
        </a:graphic>
      </p:graphicFrame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941AC579-0398-4759-B764-CBEFF77215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32178"/>
              </p:ext>
            </p:extLst>
          </p:nvPr>
        </p:nvGraphicFramePr>
        <p:xfrm>
          <a:off x="646770" y="3121496"/>
          <a:ext cx="4611029" cy="1388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4932">
                  <a:extLst>
                    <a:ext uri="{9D8B030D-6E8A-4147-A177-3AD203B41FA5}">
                      <a16:colId xmlns:a16="http://schemas.microsoft.com/office/drawing/2014/main" val="3740959763"/>
                    </a:ext>
                  </a:extLst>
                </a:gridCol>
                <a:gridCol w="980383">
                  <a:extLst>
                    <a:ext uri="{9D8B030D-6E8A-4147-A177-3AD203B41FA5}">
                      <a16:colId xmlns:a16="http://schemas.microsoft.com/office/drawing/2014/main" val="3136685677"/>
                    </a:ext>
                  </a:extLst>
                </a:gridCol>
                <a:gridCol w="1188550">
                  <a:extLst>
                    <a:ext uri="{9D8B030D-6E8A-4147-A177-3AD203B41FA5}">
                      <a16:colId xmlns:a16="http://schemas.microsoft.com/office/drawing/2014/main" val="4120352590"/>
                    </a:ext>
                  </a:extLst>
                </a:gridCol>
                <a:gridCol w="1297164">
                  <a:extLst>
                    <a:ext uri="{9D8B030D-6E8A-4147-A177-3AD203B41FA5}">
                      <a16:colId xmlns:a16="http://schemas.microsoft.com/office/drawing/2014/main" val="914795658"/>
                    </a:ext>
                  </a:extLst>
                </a:gridCol>
              </a:tblGrid>
              <a:tr h="465677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Average POD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Average              HSS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7701014"/>
                  </a:ext>
                </a:extLst>
              </a:tr>
              <a:tr h="465677">
                <a:tc>
                  <a:txBody>
                    <a:bodyPr/>
                    <a:lstStyle/>
                    <a:p>
                      <a:r>
                        <a:rPr lang="en-US" sz="1400" dirty="0"/>
                        <a:t>Ice-free Ocean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2193118"/>
                  </a:ext>
                </a:extLst>
              </a:tr>
              <a:tr h="352654">
                <a:tc>
                  <a:txBody>
                    <a:bodyPr/>
                    <a:lstStyle/>
                    <a:p>
                      <a:r>
                        <a:rPr lang="en-US" sz="1400" dirty="0"/>
                        <a:t>Sea-Ice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321989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D0E13F7-9501-4A0D-A8D5-6DF7D852BA0B}"/>
              </a:ext>
            </a:extLst>
          </p:cNvPr>
          <p:cNvSpPr txBox="1"/>
          <p:nvPr/>
        </p:nvSpPr>
        <p:spPr>
          <a:xfrm>
            <a:off x="627131" y="2735678"/>
            <a:ext cx="369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Regional models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0D1DE6-8BF5-4385-8CE3-F07E5999BBCA}"/>
              </a:ext>
            </a:extLst>
          </p:cNvPr>
          <p:cNvSpPr txBox="1"/>
          <p:nvPr/>
        </p:nvSpPr>
        <p:spPr>
          <a:xfrm>
            <a:off x="6781800" y="4129642"/>
            <a:ext cx="3966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Histogram of POD from the Regional Models over ice-free ocean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5F709A-966E-4429-BC58-693B13E74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7610" y="68819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E4E52-C26F-4F2F-A89E-8C40DB5013A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023233-47C5-45A2-9280-7F4FCC6D42F0}"/>
              </a:ext>
            </a:extLst>
          </p:cNvPr>
          <p:cNvSpPr txBox="1">
            <a:spLocks/>
          </p:cNvSpPr>
          <p:nvPr/>
        </p:nvSpPr>
        <p:spPr bwMode="auto">
          <a:xfrm>
            <a:off x="0" y="26022"/>
            <a:ext cx="12192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Model Selection</a:t>
            </a:r>
          </a:p>
        </p:txBody>
      </p:sp>
    </p:spTree>
    <p:extLst>
      <p:ext uri="{BB962C8B-B14F-4D97-AF65-F5344CB8AC3E}">
        <p14:creationId xmlns:p14="http://schemas.microsoft.com/office/powerpoint/2010/main" val="2324443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5E8BE0-878C-4783-8745-B5D969C34004}"/>
              </a:ext>
            </a:extLst>
          </p:cNvPr>
          <p:cNvSpPr txBox="1"/>
          <p:nvPr/>
        </p:nvSpPr>
        <p:spPr>
          <a:xfrm>
            <a:off x="849198" y="3752973"/>
            <a:ext cx="4625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Times New Roman" panose="02020603050405020304" pitchFamily="18" charset="0"/>
              </a:rPr>
              <a:t>S-NPP ATMS snowfall frequency 2012-2016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C98D5-AE0D-4D1E-8CF4-BDF7686BA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E4E52-C26F-4F2F-A89E-8C40DB5013A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64E7E9E8-6BEC-4D67-AEFD-DE89CF99E6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48393"/>
            <a:ext cx="4993836" cy="2299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DD2B90-CA13-43E8-BCE5-CF0A3F8E82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4" y="4012101"/>
            <a:ext cx="4993836" cy="22994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10DEB3-84D1-4CD4-977B-CDA907E8B31A}"/>
              </a:ext>
            </a:extLst>
          </p:cNvPr>
          <p:cNvSpPr txBox="1"/>
          <p:nvPr/>
        </p:nvSpPr>
        <p:spPr>
          <a:xfrm>
            <a:off x="843699" y="967593"/>
            <a:ext cx="4544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cs typeface="Times New Roman" panose="02020603050405020304" pitchFamily="18" charset="0"/>
              </a:rPr>
              <a:t>CloudSat</a:t>
            </a:r>
            <a:r>
              <a:rPr lang="en-US" sz="1400" b="1" dirty="0">
                <a:cs typeface="Times New Roman" panose="02020603050405020304" pitchFamily="18" charset="0"/>
              </a:rPr>
              <a:t> CPR snowfall frequency 2006-2016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147800-3069-46EC-8E35-7ABBE401806D}"/>
              </a:ext>
            </a:extLst>
          </p:cNvPr>
          <p:cNvSpPr txBox="1"/>
          <p:nvPr/>
        </p:nvSpPr>
        <p:spPr>
          <a:xfrm>
            <a:off x="5673378" y="1163467"/>
            <a:ext cx="5679636" cy="229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Snowfall frequency: the number of snowing pixels divided by the number of all pixels in each 5-degree box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The S-NPP snowfall frequency pattern matches well with CPR over ocean, especially over the Southern Ocean; the pattern of NOAA-20 matches less with CPR (1-year data) and requires further model tuning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The higher snowfall frequency from ATMS is likely due to the larger ATMS FOV compared with CPR FOV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9D9FC9-9629-4BE0-B9AA-6834624A6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3972233"/>
            <a:ext cx="5034732" cy="23841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256D8E-1202-4EC4-AA2D-A3B59D5C4406}"/>
              </a:ext>
            </a:extLst>
          </p:cNvPr>
          <p:cNvSpPr txBox="1"/>
          <p:nvPr/>
        </p:nvSpPr>
        <p:spPr>
          <a:xfrm>
            <a:off x="6400800" y="3704324"/>
            <a:ext cx="4625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Times New Roman" panose="02020603050405020304" pitchFamily="18" charset="0"/>
              </a:rPr>
              <a:t>NOAA-20 ATMS snowfall frequency 2019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3FF2355-A8C8-4E86-9A82-3BC1A5D0A59C}"/>
              </a:ext>
            </a:extLst>
          </p:cNvPr>
          <p:cNvSpPr txBox="1">
            <a:spLocks/>
          </p:cNvSpPr>
          <p:nvPr/>
        </p:nvSpPr>
        <p:spPr bwMode="auto">
          <a:xfrm>
            <a:off x="0" y="51132"/>
            <a:ext cx="12192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Global Model Climatology</a:t>
            </a:r>
          </a:p>
        </p:txBody>
      </p:sp>
    </p:spTree>
    <p:extLst>
      <p:ext uri="{BB962C8B-B14F-4D97-AF65-F5344CB8AC3E}">
        <p14:creationId xmlns:p14="http://schemas.microsoft.com/office/powerpoint/2010/main" val="800277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B68194-BC90-4A54-B010-76EAE5751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4118" y="3888655"/>
            <a:ext cx="495063" cy="25860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BA8DD-5544-4B35-A986-A573FB3C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8967" y="6108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E4E52-C26F-4F2F-A89E-8C40DB5013A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6D477-E3CC-4142-9F33-DD5E52F499BF}"/>
              </a:ext>
            </a:extLst>
          </p:cNvPr>
          <p:cNvSpPr txBox="1"/>
          <p:nvPr/>
        </p:nvSpPr>
        <p:spPr>
          <a:xfrm>
            <a:off x="5562600" y="1468099"/>
            <a:ext cx="560606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Times New Roman" panose="02020603050405020304" pitchFamily="18" charset="0"/>
              </a:rPr>
              <a:t>ATMS snowfall frequency is less smooth from the regional models than from the global models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Times New Roman" panose="02020603050405020304" pitchFamily="18" charset="0"/>
              </a:rPr>
              <a:t>Overall snowfall frequency patterns are similar between S-NPP ATMS and CPR; NOAA-20 is less so (1-year data) and requires further model tuning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8B46F4-A34C-4944-AD81-A81D417F2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01" y="1035801"/>
            <a:ext cx="4669574" cy="26193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DCDC68-F121-4E5B-82AA-4CD8FD2E6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70" y="3896391"/>
            <a:ext cx="4657005" cy="2577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384B0C-6587-4C97-A6FC-865EDD0CE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880" y="3889527"/>
            <a:ext cx="4669574" cy="25839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DE6E910-D7A1-4706-B667-795E76E3C1E6}"/>
              </a:ext>
            </a:extLst>
          </p:cNvPr>
          <p:cNvSpPr txBox="1">
            <a:spLocks/>
          </p:cNvSpPr>
          <p:nvPr/>
        </p:nvSpPr>
        <p:spPr bwMode="auto">
          <a:xfrm>
            <a:off x="-228600" y="0"/>
            <a:ext cx="12192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Regional (10-deg Box) Model Climatology</a:t>
            </a:r>
          </a:p>
        </p:txBody>
      </p:sp>
    </p:spTree>
    <p:extLst>
      <p:ext uri="{BB962C8B-B14F-4D97-AF65-F5344CB8AC3E}">
        <p14:creationId xmlns:p14="http://schemas.microsoft.com/office/powerpoint/2010/main" val="1569020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FFB59B-09C2-4B99-84C0-2E39689B82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02"/>
          <a:stretch/>
        </p:blipFill>
        <p:spPr>
          <a:xfrm>
            <a:off x="650209" y="1279044"/>
            <a:ext cx="3769975" cy="2299458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F58F15-E66D-4EDE-9975-89F87801FE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16"/>
          <a:stretch/>
        </p:blipFill>
        <p:spPr>
          <a:xfrm>
            <a:off x="650209" y="4154955"/>
            <a:ext cx="3318476" cy="222113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3ECCB4A-CAF9-4971-B869-591B31D5E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3083" y="63515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E4E52-C26F-4F2F-A89E-8C40DB5013A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6BB515-2EA6-4F8D-98A8-08D7370006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2"/>
          <a:stretch/>
        </p:blipFill>
        <p:spPr>
          <a:xfrm>
            <a:off x="7821105" y="1270178"/>
            <a:ext cx="3769975" cy="2308324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C89679-BDD0-4D9F-93E8-BF4A40BBD9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3"/>
          <a:stretch/>
        </p:blipFill>
        <p:spPr>
          <a:xfrm>
            <a:off x="7788111" y="4144320"/>
            <a:ext cx="3235579" cy="22317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433A11-8910-4786-A3DB-A8202158ADBD}"/>
              </a:ext>
            </a:extLst>
          </p:cNvPr>
          <p:cNvSpPr txBox="1"/>
          <p:nvPr/>
        </p:nvSpPr>
        <p:spPr>
          <a:xfrm>
            <a:off x="650209" y="901628"/>
            <a:ext cx="4237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Snow probability: regional 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73BE13-422B-4A58-881D-528544E1E0EA}"/>
              </a:ext>
            </a:extLst>
          </p:cNvPr>
          <p:cNvSpPr txBox="1"/>
          <p:nvPr/>
        </p:nvSpPr>
        <p:spPr>
          <a:xfrm>
            <a:off x="509454" y="3839922"/>
            <a:ext cx="4237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Snow/no-snow (1/0): regional 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4A0306-E651-448F-9587-A005AEC7C98E}"/>
              </a:ext>
            </a:extLst>
          </p:cNvPr>
          <p:cNvSpPr txBox="1"/>
          <p:nvPr/>
        </p:nvSpPr>
        <p:spPr>
          <a:xfrm>
            <a:off x="7956893" y="931624"/>
            <a:ext cx="4237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Snow probability: global model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ACAC27-AC04-41EE-A057-C4295FC47F12}"/>
              </a:ext>
            </a:extLst>
          </p:cNvPr>
          <p:cNvSpPr txBox="1"/>
          <p:nvPr/>
        </p:nvSpPr>
        <p:spPr>
          <a:xfrm>
            <a:off x="7725936" y="3805766"/>
            <a:ext cx="4237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Snow/no-snow(1/0): global 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A0ECE2-B56A-402F-A82C-00D9EC353D21}"/>
              </a:ext>
            </a:extLst>
          </p:cNvPr>
          <p:cNvSpPr txBox="1"/>
          <p:nvPr/>
        </p:nvSpPr>
        <p:spPr>
          <a:xfrm>
            <a:off x="4523852" y="2285840"/>
            <a:ext cx="31071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Black line: CPR swath Purple cross: snowing pixel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Regional model generally detects more snowfall with larger snowfall probability than the global model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D9E01CE-7103-4A97-9986-60B720FE7973}"/>
              </a:ext>
            </a:extLst>
          </p:cNvPr>
          <p:cNvSpPr txBox="1">
            <a:spLocks/>
          </p:cNvSpPr>
          <p:nvPr/>
        </p:nvSpPr>
        <p:spPr bwMode="auto">
          <a:xfrm>
            <a:off x="-228600" y="32650"/>
            <a:ext cx="12192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Case study over Alaska region: 2013-11-19</a:t>
            </a:r>
          </a:p>
        </p:txBody>
      </p:sp>
    </p:spTree>
    <p:extLst>
      <p:ext uri="{BB962C8B-B14F-4D97-AF65-F5344CB8AC3E}">
        <p14:creationId xmlns:p14="http://schemas.microsoft.com/office/powerpoint/2010/main" val="3005942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BC87F4E-FE24-4ED4-A801-A652613AB86C}"/>
              </a:ext>
            </a:extLst>
          </p:cNvPr>
          <p:cNvSpPr txBox="1">
            <a:spLocks/>
          </p:cNvSpPr>
          <p:nvPr/>
        </p:nvSpPr>
        <p:spPr bwMode="auto">
          <a:xfrm>
            <a:off x="0" y="26022"/>
            <a:ext cx="12192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SD Cold Extension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14A510-4855-45B2-AF65-EBD984341B82}"/>
              </a:ext>
            </a:extLst>
          </p:cNvPr>
          <p:cNvSpPr txBox="1"/>
          <p:nvPr/>
        </p:nvSpPr>
        <p:spPr>
          <a:xfrm>
            <a:off x="570916" y="950918"/>
            <a:ext cx="7697368" cy="5375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00FF"/>
                </a:solidFill>
              </a:rPr>
              <a:t>Current SD Algorithm</a:t>
            </a:r>
          </a:p>
          <a:p>
            <a:pPr marL="461963" lvl="1" indent="-179388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 logistic regression (LR) model trained from collocated satellite and ground observations</a:t>
            </a:r>
          </a:p>
          <a:p>
            <a:pPr marL="914400" lvl="2" indent="-227013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‒"/>
            </a:pPr>
            <a:r>
              <a:rPr lang="en-US" sz="1600" dirty="0"/>
              <a:t>Performance degradation below ~ -6 ⁰C/21 ⁰F</a:t>
            </a:r>
          </a:p>
          <a:p>
            <a:pPr marL="914400" lvl="2" indent="-227013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‒"/>
            </a:pPr>
            <a:r>
              <a:rPr lang="en-US" sz="1600" dirty="0"/>
              <a:t>Non-applicable below ~ -15 ⁰C/7 ⁰F</a:t>
            </a:r>
          </a:p>
          <a:p>
            <a:pPr marL="461963" lvl="1" indent="-179388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Major obstacles to applications in cold areas where traditional observations are often lacking, e.g. Alaska, mountainous regions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000" b="1" dirty="0">
                <a:solidFill>
                  <a:srgbClr val="0000FF"/>
                </a:solidFill>
              </a:rPr>
              <a:t>SD using Machine Learning (ML)</a:t>
            </a:r>
          </a:p>
          <a:p>
            <a:pPr marL="461963" lvl="1" indent="-179388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Extend SD to colder regions</a:t>
            </a:r>
          </a:p>
          <a:p>
            <a:pPr marL="461963" lvl="1" indent="-179388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Improve SD overall performance </a:t>
            </a:r>
          </a:p>
          <a:p>
            <a:pPr marL="5572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lvl="1">
              <a:lnSpc>
                <a:spcPct val="150000"/>
              </a:lnSpc>
            </a:pPr>
            <a:endParaRPr lang="en-US" sz="2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B4C902-A12A-4144-8CB6-3DEDBCC7A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199" y="2013125"/>
            <a:ext cx="3879053" cy="24162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C3263E-4230-4E95-A118-2CFD82F264D1}"/>
              </a:ext>
            </a:extLst>
          </p:cNvPr>
          <p:cNvSpPr txBox="1"/>
          <p:nvPr/>
        </p:nvSpPr>
        <p:spPr>
          <a:xfrm>
            <a:off x="9720010" y="1708350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SFR</a:t>
            </a:r>
          </a:p>
        </p:txBody>
      </p:sp>
    </p:spTree>
    <p:extLst>
      <p:ext uri="{BB962C8B-B14F-4D97-AF65-F5344CB8AC3E}">
        <p14:creationId xmlns:p14="http://schemas.microsoft.com/office/powerpoint/2010/main" val="4124246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1AE9F6E-04C2-4795-91D6-718C38B54995}"/>
              </a:ext>
            </a:extLst>
          </p:cNvPr>
          <p:cNvSpPr txBox="1"/>
          <p:nvPr/>
        </p:nvSpPr>
        <p:spPr>
          <a:xfrm>
            <a:off x="1254084" y="1219200"/>
            <a:ext cx="8077200" cy="342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Enterprise snowfall rate (SFR) product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Recent algorithm updates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Ocean snowfall detection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Cold extension through machine learning</a:t>
            </a:r>
          </a:p>
          <a:p>
            <a:pPr marL="5572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lvl="1">
              <a:lnSpc>
                <a:spcPct val="150000"/>
              </a:lnSpc>
            </a:pPr>
            <a:endParaRPr lang="en-US" sz="20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C3C76-EA6D-4B69-833D-E46B95044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E4E52-C26F-4F2F-A89E-8C40DB5013A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01ADA4-3896-4154-B1A3-69F7540C7ACE}"/>
              </a:ext>
            </a:extLst>
          </p:cNvPr>
          <p:cNvSpPr txBox="1">
            <a:spLocks/>
          </p:cNvSpPr>
          <p:nvPr/>
        </p:nvSpPr>
        <p:spPr bwMode="auto">
          <a:xfrm>
            <a:off x="1273678" y="26022"/>
            <a:ext cx="9144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569201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地图&#10;&#10;描述已自动生成">
            <a:extLst>
              <a:ext uri="{FF2B5EF4-FFF2-40B4-BE49-F238E27FC236}">
                <a16:creationId xmlns:a16="http://schemas.microsoft.com/office/drawing/2014/main" id="{E7A2D1F6-4514-48A2-B87D-FF29ADEF6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819400"/>
            <a:ext cx="7698810" cy="37338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EA79AAC-A1E3-494E-B6D3-44498A01FB9E}"/>
              </a:ext>
            </a:extLst>
          </p:cNvPr>
          <p:cNvSpPr txBox="1">
            <a:spLocks/>
          </p:cNvSpPr>
          <p:nvPr/>
        </p:nvSpPr>
        <p:spPr bwMode="auto">
          <a:xfrm>
            <a:off x="0" y="26022"/>
            <a:ext cx="12192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Training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A4A070-4037-4EAE-8DC4-BBBB3FEEBFBE}"/>
              </a:ext>
            </a:extLst>
          </p:cNvPr>
          <p:cNvSpPr txBox="1"/>
          <p:nvPr/>
        </p:nvSpPr>
        <p:spPr>
          <a:xfrm>
            <a:off x="609600" y="864222"/>
            <a:ext cx="10325684" cy="3338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lvl="1" indent="-179388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Built global training dataset with collocated data:</a:t>
            </a:r>
          </a:p>
          <a:p>
            <a:pPr marL="914400" lvl="2" indent="-227013">
              <a:spcBef>
                <a:spcPts val="450"/>
              </a:spcBef>
              <a:buFont typeface="Arial" panose="020B0604020202020204" pitchFamily="34" charset="0"/>
              <a:buChar char="‒"/>
            </a:pPr>
            <a:r>
              <a:rPr lang="en-US" sz="1600" dirty="0"/>
              <a:t>Truth data: NOAA Integrated Surface Database (ISD) ground observations</a:t>
            </a:r>
          </a:p>
          <a:p>
            <a:pPr marL="914400" lvl="2" indent="-227013">
              <a:spcBef>
                <a:spcPts val="450"/>
              </a:spcBef>
              <a:buFont typeface="Arial" panose="020B0604020202020204" pitchFamily="34" charset="0"/>
              <a:buChar char="‒"/>
            </a:pPr>
            <a:r>
              <a:rPr lang="en-US" sz="1600" dirty="0"/>
              <a:t>S-NPP ATMS satellite measurements</a:t>
            </a:r>
          </a:p>
          <a:p>
            <a:pPr marL="914400" lvl="2" indent="-227013">
              <a:spcBef>
                <a:spcPts val="450"/>
              </a:spcBef>
              <a:buFont typeface="Arial" panose="020B0604020202020204" pitchFamily="34" charset="0"/>
              <a:buChar char="‒"/>
            </a:pPr>
            <a:r>
              <a:rPr lang="en-US" sz="1600" dirty="0"/>
              <a:t>GFS analyses </a:t>
            </a:r>
          </a:p>
          <a:p>
            <a:pPr marL="461963" lvl="1" indent="-179388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 total of 1.3 million data records after quality control</a:t>
            </a:r>
            <a:endParaRPr lang="en-US" sz="1600" dirty="0"/>
          </a:p>
          <a:p>
            <a:br>
              <a:rPr lang="en-US" sz="1600" dirty="0"/>
            </a:br>
            <a:endParaRPr lang="en-US" sz="2000" b="1" dirty="0">
              <a:solidFill>
                <a:srgbClr val="0000FF"/>
              </a:solidFill>
            </a:endParaRPr>
          </a:p>
          <a:p>
            <a:pPr marL="5572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lvl="1">
              <a:lnSpc>
                <a:spcPct val="150000"/>
              </a:lnSpc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27128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141113-602D-4B63-91A1-6C7A04B1AA29}"/>
              </a:ext>
            </a:extLst>
          </p:cNvPr>
          <p:cNvSpPr txBox="1">
            <a:spLocks/>
          </p:cNvSpPr>
          <p:nvPr/>
        </p:nvSpPr>
        <p:spPr bwMode="auto">
          <a:xfrm>
            <a:off x="-990600" y="0"/>
            <a:ext cx="12192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Preliminary Deep Neural Network (DNN) SD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1B6E7E-2BC1-4BD0-8174-0F8337FBF21B}"/>
              </a:ext>
            </a:extLst>
          </p:cNvPr>
          <p:cNvSpPr txBox="1"/>
          <p:nvPr/>
        </p:nvSpPr>
        <p:spPr>
          <a:xfrm>
            <a:off x="609600" y="1143000"/>
            <a:ext cx="10325684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lvl="1" indent="-179388">
              <a:lnSpc>
                <a:spcPct val="20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Feature analysis identified 50 most important features for detecting snowfall</a:t>
            </a:r>
          </a:p>
          <a:p>
            <a:pPr marL="461963" lvl="1" indent="-179388">
              <a:lnSpc>
                <a:spcPct val="20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Divided the dataset into training (80%) and testing (20%) groups</a:t>
            </a:r>
          </a:p>
          <a:p>
            <a:pPr marL="461963" lvl="1" indent="-179388">
              <a:lnSpc>
                <a:spcPct val="20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Data was categorized into warm and cold regimes; applied random sampling and oversampling to ensure equal number of samples in each regime</a:t>
            </a:r>
          </a:p>
          <a:p>
            <a:pPr marL="461963" lvl="1" indent="-179388">
              <a:lnSpc>
                <a:spcPct val="20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Trained a preliminary DNN model with 50 x 25 neurons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89465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表, 树状图&#10;&#10;描述已自动生成">
            <a:extLst>
              <a:ext uri="{FF2B5EF4-FFF2-40B4-BE49-F238E27FC236}">
                <a16:creationId xmlns:a16="http://schemas.microsoft.com/office/drawing/2014/main" id="{176C695B-D766-465D-AD32-AF569D8175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065770"/>
            <a:ext cx="2996852" cy="2392321"/>
          </a:xfrm>
          <a:prstGeom prst="rect">
            <a:avLst/>
          </a:prstGeom>
        </p:spPr>
      </p:pic>
      <p:pic>
        <p:nvPicPr>
          <p:cNvPr id="7" name="图片 6" descr="图表, 树状图&#10;&#10;描述已自动生成">
            <a:extLst>
              <a:ext uri="{FF2B5EF4-FFF2-40B4-BE49-F238E27FC236}">
                <a16:creationId xmlns:a16="http://schemas.microsoft.com/office/drawing/2014/main" id="{02BF89ED-4406-4C0E-BB32-1A385F2CD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01" y="2065772"/>
            <a:ext cx="2996852" cy="2392321"/>
          </a:xfrm>
          <a:prstGeom prst="rect">
            <a:avLst/>
          </a:prstGeom>
        </p:spPr>
      </p:pic>
      <p:pic>
        <p:nvPicPr>
          <p:cNvPr id="9" name="图片 8" descr="图表, 树状图&#10;&#10;描述已自动生成">
            <a:extLst>
              <a:ext uri="{FF2B5EF4-FFF2-40B4-BE49-F238E27FC236}">
                <a16:creationId xmlns:a16="http://schemas.microsoft.com/office/drawing/2014/main" id="{4E34638C-B8E1-4A7B-B99A-8EA0697C47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130" y="2065770"/>
            <a:ext cx="2996852" cy="239232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66C65E2-D576-4A6C-8637-80F4A9696A09}"/>
              </a:ext>
            </a:extLst>
          </p:cNvPr>
          <p:cNvSpPr txBox="1">
            <a:spLocks/>
          </p:cNvSpPr>
          <p:nvPr/>
        </p:nvSpPr>
        <p:spPr bwMode="auto">
          <a:xfrm>
            <a:off x="0" y="26022"/>
            <a:ext cx="12192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DNN SD Testing Result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E32007-54B7-4C40-AC07-3AEC44BDFEDE}"/>
              </a:ext>
            </a:extLst>
          </p:cNvPr>
          <p:cNvSpPr txBox="1"/>
          <p:nvPr/>
        </p:nvSpPr>
        <p:spPr>
          <a:xfrm>
            <a:off x="381000" y="1042155"/>
            <a:ext cx="1056226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lvl="1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Improved performance compared to LR algorithm under warm conditions (T2m &gt; -15 ⁰C).</a:t>
            </a:r>
          </a:p>
          <a:p>
            <a:pPr marL="461963" lvl="1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Applicable to cold conditions (T2m &lt; -15 ⁰C) with good performance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CBC46DE-B2B5-4930-9544-9CA08E55D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81669"/>
              </p:ext>
            </p:extLst>
          </p:nvPr>
        </p:nvGraphicFramePr>
        <p:xfrm>
          <a:off x="2209801" y="4724400"/>
          <a:ext cx="7772398" cy="1721910"/>
        </p:xfrm>
        <a:graphic>
          <a:graphicData uri="http://schemas.openxmlformats.org/drawingml/2006/table">
            <a:tbl>
              <a:tblPr firstRow="1" bandRow="1"/>
              <a:tblGrid>
                <a:gridCol w="2300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9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8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81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79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79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44382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T2m&gt;-15⁰C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T2m&lt;-15⁰C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Data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382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DNN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DNN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382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Probability of Detection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90.5%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80.9%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76.6%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89.0%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382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False Alarm Rate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14.5%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17.7%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15.8%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382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Heidke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Skill Score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0.535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7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063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417" algn="l" defTabSz="91435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0.735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359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地图&#10;&#10;描述已自动生成">
            <a:extLst>
              <a:ext uri="{FF2B5EF4-FFF2-40B4-BE49-F238E27FC236}">
                <a16:creationId xmlns:a16="http://schemas.microsoft.com/office/drawing/2014/main" id="{4BFC9734-00C7-43A0-AB90-5689DC85A5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32" y="1972702"/>
            <a:ext cx="5906311" cy="4360394"/>
          </a:xfrm>
          <a:prstGeom prst="rect">
            <a:avLst/>
          </a:prstGeom>
        </p:spPr>
      </p:pic>
      <p:pic>
        <p:nvPicPr>
          <p:cNvPr id="10" name="图片 9" descr="地图&#10;&#10;描述已自动生成">
            <a:extLst>
              <a:ext uri="{FF2B5EF4-FFF2-40B4-BE49-F238E27FC236}">
                <a16:creationId xmlns:a16="http://schemas.microsoft.com/office/drawing/2014/main" id="{C817410B-9EE1-4699-BCF3-E914E84008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456" y="2514600"/>
            <a:ext cx="4567544" cy="28194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47B17E2-898F-454F-AB16-3C835141B95C}"/>
              </a:ext>
            </a:extLst>
          </p:cNvPr>
          <p:cNvSpPr txBox="1">
            <a:spLocks/>
          </p:cNvSpPr>
          <p:nvPr/>
        </p:nvSpPr>
        <p:spPr bwMode="auto">
          <a:xfrm>
            <a:off x="-762000" y="26022"/>
            <a:ext cx="12192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Case Study, February 22, 2019 08:39 UTC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6C9643-E5AA-4D7B-B165-193C0075E506}"/>
              </a:ext>
            </a:extLst>
          </p:cNvPr>
          <p:cNvSpPr txBox="1"/>
          <p:nvPr/>
        </p:nvSpPr>
        <p:spPr>
          <a:xfrm>
            <a:off x="381000" y="1039450"/>
            <a:ext cx="1032568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lvl="1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Detected snow in regions where T2m &lt; -15 ⁰C </a:t>
            </a:r>
          </a:p>
          <a:p>
            <a:pPr marL="461963" lvl="1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Similar snowfall pattern as the NOHRSC snow analyses</a:t>
            </a:r>
          </a:p>
        </p:txBody>
      </p:sp>
    </p:spTree>
    <p:extLst>
      <p:ext uri="{BB962C8B-B14F-4D97-AF65-F5344CB8AC3E}">
        <p14:creationId xmlns:p14="http://schemas.microsoft.com/office/powerpoint/2010/main" val="1950364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1524000" y="24781"/>
            <a:ext cx="9144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Summary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990600" y="1066800"/>
            <a:ext cx="9677400" cy="20676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Symbol" pitchFamily="18" charset="2"/>
              <a:buChar char="·"/>
              <a:defRPr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636747" lvl="1" indent="-316707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effectLst/>
                <a:latin typeface="Calibri" panose="020F0502020204030204" pitchFamily="34" charset="0"/>
              </a:rPr>
              <a:t>Several important updates have been made to the NOAA/NESDIS snowfall rate product recently that significantly improved product quality</a:t>
            </a:r>
          </a:p>
          <a:p>
            <a:pPr marL="636747" lvl="1" indent="-316707"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effectLst/>
                <a:latin typeface="Calibri" panose="020F0502020204030204" pitchFamily="34" charset="0"/>
              </a:rPr>
              <a:t>A set of ocean extension (over ice-free ocean, sea ice, coast) snowfall detection algorithms has been developed for ATMS. The focus of the ongoing research is to develop ocean snowfall rate algorithms for ATMS</a:t>
            </a:r>
          </a:p>
          <a:p>
            <a:pPr marL="636747" lvl="1" indent="-316707"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effectLst/>
                <a:latin typeface="Calibri" panose="020F0502020204030204" pitchFamily="34" charset="0"/>
              </a:rPr>
              <a:t>A preliminary S-NPP ATMS deep neural network algorithm has been developed that can detect snowfall in cold regions with good agreement with ground observations</a:t>
            </a: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8229600" y="6508752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78875925-E5C2-4FA9-A089-88A99984003F}" type="slidenum">
              <a:rPr lang="en-US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106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1AE9F6E-04C2-4795-91D6-718C38B54995}"/>
              </a:ext>
            </a:extLst>
          </p:cNvPr>
          <p:cNvSpPr txBox="1"/>
          <p:nvPr/>
        </p:nvSpPr>
        <p:spPr>
          <a:xfrm>
            <a:off x="373126" y="826534"/>
            <a:ext cx="8541682" cy="602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lvl="1">
              <a:lnSpc>
                <a:spcPct val="150000"/>
              </a:lnSpc>
              <a:spcBef>
                <a:spcPts val="450"/>
              </a:spcBef>
            </a:pPr>
            <a:r>
              <a:rPr lang="en-US" sz="1800" b="1" dirty="0">
                <a:solidFill>
                  <a:srgbClr val="0000FF"/>
                </a:solidFill>
              </a:rPr>
              <a:t>NOAA/NESDIS operational snowfall rate (SFR) product</a:t>
            </a:r>
          </a:p>
          <a:p>
            <a:pPr marL="687388" lvl="1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Over global land,</a:t>
            </a:r>
            <a:r>
              <a:rPr lang="zh-CN" altLang="en-US" sz="1600" dirty="0"/>
              <a:t> </a:t>
            </a:r>
            <a:r>
              <a:rPr lang="en-US" altLang="zh-CN" sz="1600" dirty="0"/>
              <a:t>liquid</a:t>
            </a:r>
            <a:r>
              <a:rPr lang="zh-CN" altLang="en-US" sz="1600" dirty="0"/>
              <a:t> </a:t>
            </a:r>
            <a:r>
              <a:rPr lang="en-US" altLang="zh-CN" sz="1600" dirty="0"/>
              <a:t>equivalent</a:t>
            </a:r>
            <a:r>
              <a:rPr lang="zh-CN" altLang="en-US" sz="1600" dirty="0"/>
              <a:t> </a:t>
            </a:r>
            <a:r>
              <a:rPr lang="en-US" altLang="zh-CN" sz="1600" dirty="0"/>
              <a:t>snowfall</a:t>
            </a:r>
            <a:r>
              <a:rPr lang="zh-CN" altLang="en-US" sz="1600" dirty="0"/>
              <a:t> </a:t>
            </a:r>
            <a:r>
              <a:rPr lang="en-US" altLang="zh-CN" sz="1600" dirty="0"/>
              <a:t>rate</a:t>
            </a:r>
            <a:r>
              <a:rPr lang="zh-CN" altLang="en-US" sz="1600" dirty="0"/>
              <a:t> </a:t>
            </a:r>
            <a:r>
              <a:rPr lang="en-US" altLang="zh-CN" sz="1600" dirty="0"/>
              <a:t>estimate</a:t>
            </a:r>
            <a:endParaRPr lang="en-US" sz="1600" dirty="0"/>
          </a:p>
          <a:p>
            <a:pPr marL="687388" lvl="1" indent="-173038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Near real-time production</a:t>
            </a:r>
          </a:p>
          <a:p>
            <a:pPr marL="1142977" lvl="2" indent="-171450"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UMD/CISESS: http://cics.umd.edu/sfr/</a:t>
            </a:r>
          </a:p>
          <a:p>
            <a:pPr marL="1142977" lvl="2" indent="-171450"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NASA/</a:t>
            </a:r>
            <a:r>
              <a:rPr lang="en-US" sz="1400" dirty="0" err="1"/>
              <a:t>SPoRT</a:t>
            </a:r>
            <a:r>
              <a:rPr lang="en-US" sz="1400" dirty="0"/>
              <a:t>: https://weather.msfc.nasa.gov/cgi-bin/sportPublishData.pl?dataset=snowfallrateconus&amp;product=conus_snowrate</a:t>
            </a:r>
          </a:p>
          <a:p>
            <a:pPr marL="687388" lvl="1" indent="-173038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Six operational SFR’s </a:t>
            </a:r>
          </a:p>
          <a:p>
            <a:pPr marL="1142977" lvl="2" indent="-171450"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Satellites: S-NPP, NOAA-20, NOAA-19, Metop-A/-B/-C</a:t>
            </a:r>
          </a:p>
          <a:p>
            <a:pPr marL="1142977" lvl="2" indent="-171450"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Sensors: ATMS, AMSU-A/MHS</a:t>
            </a:r>
          </a:p>
          <a:p>
            <a:pPr marL="687388" lvl="1" indent="-173038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Four experimental SFR’s</a:t>
            </a:r>
          </a:p>
          <a:p>
            <a:pPr marL="1142977" lvl="2" indent="-171450"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Satellites: GPM, F16, F17, F18 </a:t>
            </a:r>
          </a:p>
          <a:p>
            <a:pPr marL="1142977" lvl="2" indent="-171450">
              <a:spcBef>
                <a:spcPts val="8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Sensors: GMI, SSMIS</a:t>
            </a:r>
          </a:p>
          <a:p>
            <a:pPr marL="282575" lvl="1">
              <a:lnSpc>
                <a:spcPct val="150000"/>
              </a:lnSpc>
              <a:spcBef>
                <a:spcPts val="600"/>
              </a:spcBef>
            </a:pPr>
            <a:r>
              <a:rPr lang="en-US" sz="1800" b="1" dirty="0">
                <a:solidFill>
                  <a:srgbClr val="0000FF"/>
                </a:solidFill>
              </a:rPr>
              <a:t>Enterprise production system</a:t>
            </a:r>
          </a:p>
          <a:p>
            <a:pPr marL="687388" lvl="1" indent="-1730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One processing system for all (ten) satellites</a:t>
            </a:r>
          </a:p>
          <a:p>
            <a:pPr marL="687388" lvl="1" indent="-173038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Same algorithm framework for all satellites</a:t>
            </a:r>
          </a:p>
          <a:p>
            <a:pPr marL="687388" lvl="1" indent="-173038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Individual satellites have different external coefficients</a:t>
            </a:r>
          </a:p>
          <a:p>
            <a:pPr marL="0" lvl="1">
              <a:lnSpc>
                <a:spcPct val="150000"/>
              </a:lnSpc>
            </a:pPr>
            <a:endParaRPr lang="en-US" sz="20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C3C76-EA6D-4B69-833D-E46B95044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E4E52-C26F-4F2F-A89E-8C40DB5013A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01ADA4-3896-4154-B1A3-69F7540C7ACE}"/>
              </a:ext>
            </a:extLst>
          </p:cNvPr>
          <p:cNvSpPr txBox="1">
            <a:spLocks/>
          </p:cNvSpPr>
          <p:nvPr/>
        </p:nvSpPr>
        <p:spPr bwMode="auto">
          <a:xfrm>
            <a:off x="1143000" y="0"/>
            <a:ext cx="9144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Overview</a:t>
            </a:r>
          </a:p>
        </p:txBody>
      </p:sp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F98320F2-BACB-4E2C-BE75-14225E1AD7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971800"/>
            <a:ext cx="4408820" cy="323123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DEDA2D1-EDB8-4FEB-A1B2-18F99E0E19F2}"/>
              </a:ext>
            </a:extLst>
          </p:cNvPr>
          <p:cNvCxnSpPr>
            <a:cxnSpLocks/>
          </p:cNvCxnSpPr>
          <p:nvPr/>
        </p:nvCxnSpPr>
        <p:spPr>
          <a:xfrm flipH="1">
            <a:off x="11256677" y="3749606"/>
            <a:ext cx="394854" cy="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439F44-0C45-4AEB-8150-DDA3511FECD9}"/>
              </a:ext>
            </a:extLst>
          </p:cNvPr>
          <p:cNvCxnSpPr>
            <a:cxnSpLocks/>
          </p:cNvCxnSpPr>
          <p:nvPr/>
        </p:nvCxnSpPr>
        <p:spPr>
          <a:xfrm flipH="1">
            <a:off x="11256677" y="3837327"/>
            <a:ext cx="381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C9C726A-7BA1-4000-9222-563AB6EEA690}"/>
              </a:ext>
            </a:extLst>
          </p:cNvPr>
          <p:cNvCxnSpPr>
            <a:cxnSpLocks/>
          </p:cNvCxnSpPr>
          <p:nvPr/>
        </p:nvCxnSpPr>
        <p:spPr>
          <a:xfrm flipH="1">
            <a:off x="11266104" y="3950283"/>
            <a:ext cx="381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E91D626-5303-4234-8F1D-964DACDC2D29}"/>
              </a:ext>
            </a:extLst>
          </p:cNvPr>
          <p:cNvCxnSpPr>
            <a:cxnSpLocks/>
          </p:cNvCxnSpPr>
          <p:nvPr/>
        </p:nvCxnSpPr>
        <p:spPr>
          <a:xfrm flipH="1">
            <a:off x="11270531" y="4390915"/>
            <a:ext cx="381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1E78F57-90CE-4FB0-B944-FF7A145B2768}"/>
              </a:ext>
            </a:extLst>
          </p:cNvPr>
          <p:cNvCxnSpPr>
            <a:cxnSpLocks/>
          </p:cNvCxnSpPr>
          <p:nvPr/>
        </p:nvCxnSpPr>
        <p:spPr>
          <a:xfrm flipH="1">
            <a:off x="11270531" y="4775663"/>
            <a:ext cx="381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58974EE-D5AE-4A8D-A3C0-897219D36820}"/>
              </a:ext>
            </a:extLst>
          </p:cNvPr>
          <p:cNvCxnSpPr>
            <a:cxnSpLocks/>
          </p:cNvCxnSpPr>
          <p:nvPr/>
        </p:nvCxnSpPr>
        <p:spPr>
          <a:xfrm flipH="1">
            <a:off x="11270532" y="4514246"/>
            <a:ext cx="381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5716EED-046F-4BEB-BE1D-0BD974C20F1A}"/>
              </a:ext>
            </a:extLst>
          </p:cNvPr>
          <p:cNvCxnSpPr>
            <a:cxnSpLocks/>
          </p:cNvCxnSpPr>
          <p:nvPr/>
        </p:nvCxnSpPr>
        <p:spPr>
          <a:xfrm flipH="1">
            <a:off x="11273031" y="4876801"/>
            <a:ext cx="381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08B8AC2-A236-471A-B604-C5E2B00F80D3}"/>
              </a:ext>
            </a:extLst>
          </p:cNvPr>
          <p:cNvCxnSpPr>
            <a:cxnSpLocks/>
          </p:cNvCxnSpPr>
          <p:nvPr/>
        </p:nvCxnSpPr>
        <p:spPr>
          <a:xfrm flipH="1">
            <a:off x="11256676" y="5444594"/>
            <a:ext cx="381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A82644A-4EF8-4DAF-8609-38A344D6E757}"/>
              </a:ext>
            </a:extLst>
          </p:cNvPr>
          <p:cNvCxnSpPr>
            <a:cxnSpLocks/>
          </p:cNvCxnSpPr>
          <p:nvPr/>
        </p:nvCxnSpPr>
        <p:spPr>
          <a:xfrm flipH="1">
            <a:off x="11256676" y="5374631"/>
            <a:ext cx="381000" cy="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A1DFAEF-29F2-46C9-AE78-E07E9C6CBA5D}"/>
              </a:ext>
            </a:extLst>
          </p:cNvPr>
          <p:cNvCxnSpPr>
            <a:cxnSpLocks/>
          </p:cNvCxnSpPr>
          <p:nvPr/>
        </p:nvCxnSpPr>
        <p:spPr>
          <a:xfrm flipH="1">
            <a:off x="11266105" y="3187355"/>
            <a:ext cx="38111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550E58A-14B2-442E-B0DB-5B6D43B50CFC}"/>
              </a:ext>
            </a:extLst>
          </p:cNvPr>
          <p:cNvSpPr txBox="1"/>
          <p:nvPr/>
        </p:nvSpPr>
        <p:spPr>
          <a:xfrm>
            <a:off x="11279958" y="3514052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Metop-C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F733B9-0CD9-4C4A-8561-57C28778F7FA}"/>
              </a:ext>
            </a:extLst>
          </p:cNvPr>
          <p:cNvSpPr txBox="1"/>
          <p:nvPr/>
        </p:nvSpPr>
        <p:spPr>
          <a:xfrm>
            <a:off x="11273031" y="5144146"/>
            <a:ext cx="805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NOAA-20</a:t>
            </a:r>
          </a:p>
        </p:txBody>
      </p:sp>
    </p:spTree>
    <p:extLst>
      <p:ext uri="{BB962C8B-B14F-4D97-AF65-F5344CB8AC3E}">
        <p14:creationId xmlns:p14="http://schemas.microsoft.com/office/powerpoint/2010/main" val="759277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1AE9F6E-04C2-4795-91D6-718C38B54995}"/>
              </a:ext>
            </a:extLst>
          </p:cNvPr>
          <p:cNvSpPr txBox="1"/>
          <p:nvPr/>
        </p:nvSpPr>
        <p:spPr>
          <a:xfrm>
            <a:off x="693094" y="1066800"/>
            <a:ext cx="8755705" cy="607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FF"/>
                </a:solidFill>
              </a:rPr>
              <a:t>Snowfall Detection (SD)</a:t>
            </a:r>
          </a:p>
          <a:p>
            <a:pPr marL="557213" lvl="1" indent="-214313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Logistic regression models</a:t>
            </a:r>
          </a:p>
          <a:p>
            <a:pPr marL="1085827" lvl="2" indent="-285750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‒"/>
            </a:pPr>
            <a:r>
              <a:rPr lang="en-US" sz="1400" dirty="0"/>
              <a:t>Satellite-based module</a:t>
            </a:r>
          </a:p>
          <a:p>
            <a:pPr marL="1085827" lvl="2" indent="-285750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‒"/>
            </a:pPr>
            <a:r>
              <a:rPr lang="en-US" sz="1400" dirty="0"/>
              <a:t>NWP model-based module</a:t>
            </a:r>
          </a:p>
          <a:p>
            <a:pPr marL="1085827" lvl="2" indent="-285750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‒"/>
            </a:pPr>
            <a:r>
              <a:rPr lang="en-US" sz="1400" dirty="0"/>
              <a:t>Optimal combination of the two modules</a:t>
            </a:r>
          </a:p>
          <a:p>
            <a:pPr marL="557213" lvl="1" indent="-214313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Screening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1800" b="1" dirty="0">
                <a:solidFill>
                  <a:srgbClr val="0000FF"/>
                </a:solidFill>
              </a:rPr>
              <a:t>Snowfall Rate Estimation</a:t>
            </a:r>
          </a:p>
          <a:p>
            <a:pPr marL="557213" lvl="1" indent="-214313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Cloud properties retrieved using a 1DVAR model</a:t>
            </a:r>
          </a:p>
          <a:p>
            <a:pPr marL="557213" lvl="1" indent="-214313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Snowfall rate estimation from cloud properties and ice particle fall velocity</a:t>
            </a:r>
          </a:p>
          <a:p>
            <a:pPr marL="557213" lvl="1" indent="-214313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Bias correction 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en-US" sz="2000" b="1" dirty="0">
              <a:solidFill>
                <a:srgbClr val="0000FF"/>
              </a:solidFill>
            </a:endParaRPr>
          </a:p>
          <a:p>
            <a:pPr marL="5572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lvl="1">
              <a:lnSpc>
                <a:spcPct val="150000"/>
              </a:lnSpc>
            </a:pPr>
            <a:endParaRPr lang="en-US" sz="20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C3C76-EA6D-4B69-833D-E46B95044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E4E52-C26F-4F2F-A89E-8C40DB5013A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01ADA4-3896-4154-B1A3-69F7540C7ACE}"/>
              </a:ext>
            </a:extLst>
          </p:cNvPr>
          <p:cNvSpPr txBox="1">
            <a:spLocks/>
          </p:cNvSpPr>
          <p:nvPr/>
        </p:nvSpPr>
        <p:spPr bwMode="auto">
          <a:xfrm>
            <a:off x="1273678" y="26022"/>
            <a:ext cx="9144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Algorithms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43C79-C2AB-4C0A-A7D4-68F969457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752600"/>
            <a:ext cx="3362325" cy="3038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8A3D27-9BF0-48FB-B947-BEF11A5D1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742" y="4791075"/>
            <a:ext cx="3359183" cy="35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92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1AE9F6E-04C2-4795-91D6-718C38B54995}"/>
              </a:ext>
            </a:extLst>
          </p:cNvPr>
          <p:cNvSpPr txBox="1"/>
          <p:nvPr/>
        </p:nvSpPr>
        <p:spPr>
          <a:xfrm>
            <a:off x="381000" y="948537"/>
            <a:ext cx="11009091" cy="297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lvl="1" indent="-179388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Modified the two-stream RTM to full stream RTM correction in the 1DVAR</a:t>
            </a:r>
          </a:p>
          <a:p>
            <a:pPr marL="461963" lvl="1" indent="-179388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Drastically improved SFR retrievals especially for light to moderate snowfall </a:t>
            </a:r>
          </a:p>
          <a:p>
            <a:pPr marL="461963" lvl="1" indent="-179388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Significantly reduced non-convergence rate</a:t>
            </a:r>
          </a:p>
          <a:p>
            <a:pPr marL="914400" lvl="2" indent="-227013">
              <a:spcBef>
                <a:spcPts val="600"/>
              </a:spcBef>
              <a:buFont typeface="Arial" panose="020B0604020202020204" pitchFamily="34" charset="0"/>
              <a:buChar char="‒"/>
            </a:pPr>
            <a:r>
              <a:rPr lang="en-US" sz="1600" dirty="0"/>
              <a:t>Most of the previous retrievals below 0.1 mm/</a:t>
            </a:r>
            <a:r>
              <a:rPr lang="en-US" sz="1600" dirty="0" err="1"/>
              <a:t>hr</a:t>
            </a:r>
            <a:r>
              <a:rPr lang="en-US" sz="1600" dirty="0"/>
              <a:t> did not converge</a:t>
            </a:r>
          </a:p>
          <a:p>
            <a:pPr marL="914400" lvl="2" indent="-227013">
              <a:spcBef>
                <a:spcPts val="600"/>
              </a:spcBef>
              <a:buFont typeface="Arial" panose="020B0604020202020204" pitchFamily="34" charset="0"/>
              <a:buChar char="‒"/>
            </a:pPr>
            <a:r>
              <a:rPr lang="en-US" sz="1600" dirty="0"/>
              <a:t>Non-convergence rate reduced by ~ 50% with the new correction</a:t>
            </a:r>
            <a:r>
              <a:rPr lang="en-US" sz="1600" dirty="0">
                <a:highlight>
                  <a:srgbClr val="FFFF00"/>
                </a:highlight>
              </a:rPr>
              <a:t>  </a:t>
            </a:r>
          </a:p>
          <a:p>
            <a:pPr marL="5572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lvl="1">
              <a:lnSpc>
                <a:spcPct val="150000"/>
              </a:lnSpc>
            </a:pPr>
            <a:endParaRPr lang="en-US" sz="20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C3C76-EA6D-4B69-833D-E46B95044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8600" y="64928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E4E52-C26F-4F2F-A89E-8C40DB5013A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01ADA4-3896-4154-B1A3-69F7540C7ACE}"/>
              </a:ext>
            </a:extLst>
          </p:cNvPr>
          <p:cNvSpPr txBox="1">
            <a:spLocks/>
          </p:cNvSpPr>
          <p:nvPr/>
        </p:nvSpPr>
        <p:spPr bwMode="auto">
          <a:xfrm>
            <a:off x="-457200" y="0"/>
            <a:ext cx="12192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</a:rPr>
              <a:t>Two-Stream Radiative Transfer Model (RTM) Correction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0D1BF2-8468-44B3-BE07-7CBA3C6DF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25" y="3276600"/>
            <a:ext cx="7162515" cy="28652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A29B5D-906F-484F-9D44-2F40DD5646FC}"/>
              </a:ext>
            </a:extLst>
          </p:cNvPr>
          <p:cNvSpPr/>
          <p:nvPr/>
        </p:nvSpPr>
        <p:spPr>
          <a:xfrm>
            <a:off x="7928716" y="3733800"/>
            <a:ext cx="3657600" cy="16312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1600" dirty="0">
                <a:latin typeface="Arial" charset="0"/>
              </a:rPr>
              <a:t>Density scatter plot of NOAA-20 SFR vs. Stage IV radar-gauge combined precipitation product</a:t>
            </a:r>
          </a:p>
          <a:p>
            <a:pPr marL="342900" indent="-342900">
              <a:spcAft>
                <a:spcPts val="1200"/>
              </a:spcAft>
              <a:buAutoNum type="alphaLcParenBoth"/>
            </a:pPr>
            <a:r>
              <a:rPr lang="en-US" sz="1600" dirty="0">
                <a:latin typeface="Arial" charset="0"/>
              </a:rPr>
              <a:t>SFR from the previous 1DVAR</a:t>
            </a:r>
          </a:p>
          <a:p>
            <a:pPr marL="342900" indent="-342900">
              <a:spcAft>
                <a:spcPts val="1200"/>
              </a:spcAft>
              <a:buAutoNum type="alphaLcParenBoth"/>
            </a:pPr>
            <a:r>
              <a:rPr lang="en-US" sz="1600" dirty="0">
                <a:latin typeface="Arial" charset="0"/>
              </a:rPr>
              <a:t>SFR from the improved 1DVAR </a:t>
            </a:r>
          </a:p>
        </p:txBody>
      </p:sp>
    </p:spTree>
    <p:extLst>
      <p:ext uri="{BB962C8B-B14F-4D97-AF65-F5344CB8AC3E}">
        <p14:creationId xmlns:p14="http://schemas.microsoft.com/office/powerpoint/2010/main" val="2011328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1AE9F6E-04C2-4795-91D6-718C38B54995}"/>
              </a:ext>
            </a:extLst>
          </p:cNvPr>
          <p:cNvSpPr txBox="1"/>
          <p:nvPr/>
        </p:nvSpPr>
        <p:spPr>
          <a:xfrm>
            <a:off x="287036" y="1001738"/>
            <a:ext cx="11828764" cy="248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lvl="1" indent="-179388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Modified the 1DVAR to allow variable number of channels </a:t>
            </a:r>
          </a:p>
          <a:p>
            <a:pPr marL="461963" lvl="1" indent="-179388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Recover retrieval capabilities for sensors with failed channels, e.g., Metop-A MHS (failed 157 GHz channel)</a:t>
            </a:r>
          </a:p>
          <a:p>
            <a:pPr marL="461963" lvl="1" indent="-179388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Frequent observations are essential for dynamic processes like snowfall 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en-US" sz="2000" dirty="0"/>
          </a:p>
          <a:p>
            <a:pPr marL="0" lvl="1">
              <a:lnSpc>
                <a:spcPct val="150000"/>
              </a:lnSpc>
            </a:pPr>
            <a:endParaRPr lang="en-US" sz="20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C3C76-EA6D-4B69-833D-E46B95044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8600" y="64928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E4E52-C26F-4F2F-A89E-8C40DB5013A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01ADA4-3896-4154-B1A3-69F7540C7ACE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Improved 1DVAR Flexibility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D15C4-F332-471B-B9E4-6D4C28017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048000"/>
            <a:ext cx="6248400" cy="30556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3B0E2D-5F6A-444A-B4E3-183A58CA231A}"/>
              </a:ext>
            </a:extLst>
          </p:cNvPr>
          <p:cNvSpPr txBox="1"/>
          <p:nvPr/>
        </p:nvSpPr>
        <p:spPr>
          <a:xfrm>
            <a:off x="5029199" y="2647890"/>
            <a:ext cx="1723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Metop-A SFR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E89A9C-D69A-488D-8427-7EB25BEA1F18}"/>
              </a:ext>
            </a:extLst>
          </p:cNvPr>
          <p:cNvSpPr txBox="1"/>
          <p:nvPr/>
        </p:nvSpPr>
        <p:spPr>
          <a:xfrm>
            <a:off x="4975466" y="548693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CCB2AC-4377-419F-B2AC-323EB3D091C0}"/>
              </a:ext>
            </a:extLst>
          </p:cNvPr>
          <p:cNvSpPr txBox="1"/>
          <p:nvPr/>
        </p:nvSpPr>
        <p:spPr>
          <a:xfrm>
            <a:off x="8305800" y="552710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644124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1AE9F6E-04C2-4795-91D6-718C38B54995}"/>
              </a:ext>
            </a:extLst>
          </p:cNvPr>
          <p:cNvSpPr txBox="1"/>
          <p:nvPr/>
        </p:nvSpPr>
        <p:spPr>
          <a:xfrm>
            <a:off x="-76200" y="1143000"/>
            <a:ext cx="5464621" cy="594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lvl="1" indent="-179388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Bias correction is necessary due to limitation of information content in satellite measurements and uncertainties from various sources</a:t>
            </a:r>
          </a:p>
          <a:p>
            <a:pPr marL="461963" lvl="1" indent="-179388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Bias correction </a:t>
            </a:r>
          </a:p>
          <a:p>
            <a:pPr marL="914400" lvl="2" indent="-227013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‒"/>
            </a:pPr>
            <a:r>
              <a:rPr lang="en-US" sz="1400" dirty="0"/>
              <a:t>NWS/NCEP Stage IV as ‘truth data’ </a:t>
            </a:r>
          </a:p>
          <a:p>
            <a:pPr marL="914400" lvl="2" indent="-227013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‒"/>
            </a:pPr>
            <a:r>
              <a:rPr lang="en-US" sz="1400" dirty="0"/>
              <a:t>Previously using histogram matching</a:t>
            </a:r>
          </a:p>
          <a:p>
            <a:pPr marL="914400" lvl="2" indent="-227013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‒"/>
            </a:pPr>
            <a:r>
              <a:rPr lang="en-US" sz="1400" dirty="0"/>
              <a:t>New technique: regression between bias and 1DVAR-retrievals, satellite measurements, and NWP predictions</a:t>
            </a:r>
          </a:p>
          <a:p>
            <a:pPr marL="461963" lvl="1" indent="-179388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Significant product improvement with the regression bias correction</a:t>
            </a:r>
            <a:endParaRPr lang="en-US" sz="1600" dirty="0"/>
          </a:p>
          <a:p>
            <a:br>
              <a:rPr lang="en-US" sz="1600" dirty="0"/>
            </a:br>
            <a:endParaRPr lang="en-US" sz="2000" b="1" dirty="0">
              <a:solidFill>
                <a:srgbClr val="0000FF"/>
              </a:solidFill>
            </a:endParaRPr>
          </a:p>
          <a:p>
            <a:pPr marL="5572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lvl="1">
              <a:lnSpc>
                <a:spcPct val="150000"/>
              </a:lnSpc>
            </a:pPr>
            <a:endParaRPr lang="en-US" sz="20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C3C76-EA6D-4B69-833D-E46B95044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8599" y="67659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E4E52-C26F-4F2F-A89E-8C40DB5013A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01ADA4-3896-4154-B1A3-69F7540C7ACE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Updated SFR Bias Correction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198F84-BB6F-47AD-A4D4-FEA5296D4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389" y="3407453"/>
            <a:ext cx="6871394" cy="2660478"/>
          </a:xfrm>
          <a:prstGeom prst="rect">
            <a:avLst/>
          </a:prstGeom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EAC54E45-F834-4140-BB6B-4E4C0ED635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817824"/>
              </p:ext>
            </p:extLst>
          </p:nvPr>
        </p:nvGraphicFramePr>
        <p:xfrm>
          <a:off x="6172200" y="1600200"/>
          <a:ext cx="4828228" cy="1430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057">
                  <a:extLst>
                    <a:ext uri="{9D8B030D-6E8A-4147-A177-3AD203B41FA5}">
                      <a16:colId xmlns:a16="http://schemas.microsoft.com/office/drawing/2014/main" val="1541431307"/>
                    </a:ext>
                  </a:extLst>
                </a:gridCol>
                <a:gridCol w="1207057">
                  <a:extLst>
                    <a:ext uri="{9D8B030D-6E8A-4147-A177-3AD203B41FA5}">
                      <a16:colId xmlns:a16="http://schemas.microsoft.com/office/drawing/2014/main" val="3342439345"/>
                    </a:ext>
                  </a:extLst>
                </a:gridCol>
                <a:gridCol w="1207057">
                  <a:extLst>
                    <a:ext uri="{9D8B030D-6E8A-4147-A177-3AD203B41FA5}">
                      <a16:colId xmlns:a16="http://schemas.microsoft.com/office/drawing/2014/main" val="1185933984"/>
                    </a:ext>
                  </a:extLst>
                </a:gridCol>
                <a:gridCol w="1207057">
                  <a:extLst>
                    <a:ext uri="{9D8B030D-6E8A-4147-A177-3AD203B41FA5}">
                      <a16:colId xmlns:a16="http://schemas.microsoft.com/office/drawing/2014/main" val="586748831"/>
                    </a:ext>
                  </a:extLst>
                </a:gridCol>
              </a:tblGrid>
              <a:tr h="476869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Bias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(mm/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RMSE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(mm/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5096056"/>
                  </a:ext>
                </a:extLst>
              </a:tr>
              <a:tr h="47686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w/o bias correction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-0.34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5930855"/>
                  </a:ext>
                </a:extLst>
              </a:tr>
              <a:tr h="47686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w/ bias correction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862190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DB19B79-51B8-4340-9D8A-5A89E4830ABB}"/>
              </a:ext>
            </a:extLst>
          </p:cNvPr>
          <p:cNvSpPr txBox="1"/>
          <p:nvPr/>
        </p:nvSpPr>
        <p:spPr>
          <a:xfrm>
            <a:off x="10210800" y="5486400"/>
            <a:ext cx="20847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NOHRSC: National Operational Hydrologic Remote Sensing Center Snow Analyses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B6B254-6EC0-4DEA-966B-0EA6547ACEF3}"/>
              </a:ext>
            </a:extLst>
          </p:cNvPr>
          <p:cNvSpPr txBox="1"/>
          <p:nvPr/>
        </p:nvSpPr>
        <p:spPr>
          <a:xfrm>
            <a:off x="7724539" y="1222872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NOAA-20 SFR</a:t>
            </a:r>
          </a:p>
        </p:txBody>
      </p:sp>
    </p:spTree>
    <p:extLst>
      <p:ext uri="{BB962C8B-B14F-4D97-AF65-F5344CB8AC3E}">
        <p14:creationId xmlns:p14="http://schemas.microsoft.com/office/powerpoint/2010/main" val="300884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C3C76-EA6D-4B69-833D-E46B95044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8599" y="67659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E4E52-C26F-4F2F-A89E-8C40DB5013A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01ADA4-3896-4154-B1A3-69F7540C7ACE}"/>
              </a:ext>
            </a:extLst>
          </p:cNvPr>
          <p:cNvSpPr txBox="1">
            <a:spLocks/>
          </p:cNvSpPr>
          <p:nvPr/>
        </p:nvSpPr>
        <p:spPr bwMode="auto">
          <a:xfrm>
            <a:off x="1524000" y="0"/>
            <a:ext cx="9144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SFR Metrics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AA5F53A-9698-4362-9FB6-4E0A8B791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12192000" cy="508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13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C3C76-EA6D-4B69-833D-E46B95044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8599" y="67659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E4E52-C26F-4F2F-A89E-8C40DB5013A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01ADA4-3896-4154-B1A3-69F7540C7ACE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3" tIns="44448" rIns="90483" bIns="44448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SFR Metrics (2)</a:t>
            </a: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EAC54E45-F834-4140-BB6B-4E4C0ED635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587487"/>
              </p:ext>
            </p:extLst>
          </p:nvPr>
        </p:nvGraphicFramePr>
        <p:xfrm>
          <a:off x="3124200" y="1066800"/>
          <a:ext cx="5209230" cy="5245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846">
                  <a:extLst>
                    <a:ext uri="{9D8B030D-6E8A-4147-A177-3AD203B41FA5}">
                      <a16:colId xmlns:a16="http://schemas.microsoft.com/office/drawing/2014/main" val="1541431307"/>
                    </a:ext>
                  </a:extLst>
                </a:gridCol>
                <a:gridCol w="1260118">
                  <a:extLst>
                    <a:ext uri="{9D8B030D-6E8A-4147-A177-3AD203B41FA5}">
                      <a16:colId xmlns:a16="http://schemas.microsoft.com/office/drawing/2014/main" val="3729378667"/>
                    </a:ext>
                  </a:extLst>
                </a:gridCol>
                <a:gridCol w="823574">
                  <a:extLst>
                    <a:ext uri="{9D8B030D-6E8A-4147-A177-3AD203B41FA5}">
                      <a16:colId xmlns:a16="http://schemas.microsoft.com/office/drawing/2014/main" val="3342439345"/>
                    </a:ext>
                  </a:extLst>
                </a:gridCol>
                <a:gridCol w="1041846">
                  <a:extLst>
                    <a:ext uri="{9D8B030D-6E8A-4147-A177-3AD203B41FA5}">
                      <a16:colId xmlns:a16="http://schemas.microsoft.com/office/drawing/2014/main" val="1185933984"/>
                    </a:ext>
                  </a:extLst>
                </a:gridCol>
                <a:gridCol w="1041846">
                  <a:extLst>
                    <a:ext uri="{9D8B030D-6E8A-4147-A177-3AD203B41FA5}">
                      <a16:colId xmlns:a16="http://schemas.microsoft.com/office/drawing/2014/main" val="586748831"/>
                    </a:ext>
                  </a:extLst>
                </a:gridCol>
              </a:tblGrid>
              <a:tr h="47686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Satellite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Sensor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Bias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(mm/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RMSE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(mm/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5096056"/>
                  </a:ext>
                </a:extLst>
              </a:tr>
              <a:tr h="47686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S-NPP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ATMS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-0.02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5930855"/>
                  </a:ext>
                </a:extLst>
              </a:tr>
              <a:tr h="47686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NOAA-20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ATMS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8621909"/>
                  </a:ext>
                </a:extLst>
              </a:tr>
              <a:tr h="47686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NOAA-19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AMSU-A/MHS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-0.03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599476"/>
                  </a:ext>
                </a:extLst>
              </a:tr>
              <a:tr h="47686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Metop-A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AMSU-A/MHS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-0.01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9285181"/>
                  </a:ext>
                </a:extLst>
              </a:tr>
              <a:tr h="476869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Metop-B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AMSU-A/MHS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-0.02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420278"/>
                  </a:ext>
                </a:extLst>
              </a:tr>
              <a:tr h="47686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Metop-C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AMSU-A/MHS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7935106"/>
                  </a:ext>
                </a:extLst>
              </a:tr>
              <a:tr h="47686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GMI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-0.11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7449496"/>
                  </a:ext>
                </a:extLst>
              </a:tr>
              <a:tr h="47686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SSMIS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-0.05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5894571"/>
                  </a:ext>
                </a:extLst>
              </a:tr>
              <a:tr h="47686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SSMIS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-0.07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4871863"/>
                  </a:ext>
                </a:extLst>
              </a:tr>
              <a:tr h="47686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SSMIS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-0.10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3370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8043781"/>
      </p:ext>
    </p:extLst>
  </p:cSld>
  <p:clrMapOvr>
    <a:masterClrMapping/>
  </p:clrMapOvr>
</p:sld>
</file>

<file path=ppt/theme/theme1.xml><?xml version="1.0" encoding="utf-8"?>
<a:theme xmlns:a="http://schemas.openxmlformats.org/drawingml/2006/main" name="John">
  <a:themeElements>
    <a:clrScheme name="">
      <a:dk1>
        <a:srgbClr val="000000"/>
      </a:dk1>
      <a:lt1>
        <a:srgbClr val="063DE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FF2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John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Joh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h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oh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h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h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h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h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TM02455519[[fn=Winter]]</Template>
  <TotalTime>130686</TotalTime>
  <Pages>11</Pages>
  <Words>1756</Words>
  <Application>Microsoft Office PowerPoint</Application>
  <PresentationFormat>Widescreen</PresentationFormat>
  <Paragraphs>364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Monotype Sorts</vt:lpstr>
      <vt:lpstr>Arial</vt:lpstr>
      <vt:lpstr>Book Antiqua</vt:lpstr>
      <vt:lpstr>Calibri</vt:lpstr>
      <vt:lpstr>Symbol</vt:lpstr>
      <vt:lpstr>Times New Roman</vt:lpstr>
      <vt:lpstr>Wingdings</vt:lpstr>
      <vt:lpstr>John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Shared Processing Program Briefing</dc:title>
  <dc:subject>NSORS Status</dc:subject>
  <dc:creator>Huan Meng</dc:creator>
  <cp:lastModifiedBy>Huan Meng</cp:lastModifiedBy>
  <cp:revision>2645</cp:revision>
  <cp:lastPrinted>2017-11-17T21:56:54Z</cp:lastPrinted>
  <dcterms:created xsi:type="dcterms:W3CDTF">1996-02-07T17:07:02Z</dcterms:created>
  <dcterms:modified xsi:type="dcterms:W3CDTF">2021-03-02T16:34:18Z</dcterms:modified>
</cp:coreProperties>
</file>