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2" r:id="rId2"/>
    <p:sldId id="331" r:id="rId3"/>
    <p:sldId id="334" r:id="rId4"/>
    <p:sldId id="330" r:id="rId5"/>
    <p:sldId id="349" r:id="rId6"/>
    <p:sldId id="336" r:id="rId7"/>
    <p:sldId id="351" r:id="rId8"/>
    <p:sldId id="303" r:id="rId9"/>
    <p:sldId id="304" r:id="rId10"/>
    <p:sldId id="305" r:id="rId11"/>
    <p:sldId id="306" r:id="rId12"/>
    <p:sldId id="320" r:id="rId13"/>
    <p:sldId id="326" r:id="rId14"/>
    <p:sldId id="321" r:id="rId15"/>
    <p:sldId id="323" r:id="rId16"/>
    <p:sldId id="327" r:id="rId17"/>
    <p:sldId id="307" r:id="rId18"/>
    <p:sldId id="332" r:id="rId19"/>
    <p:sldId id="308" r:id="rId20"/>
    <p:sldId id="309" r:id="rId21"/>
    <p:sldId id="310" r:id="rId22"/>
    <p:sldId id="311" r:id="rId23"/>
    <p:sldId id="350" r:id="rId24"/>
    <p:sldId id="313" r:id="rId25"/>
    <p:sldId id="344" r:id="rId26"/>
    <p:sldId id="337" r:id="rId27"/>
    <p:sldId id="333" r:id="rId28"/>
    <p:sldId id="338" r:id="rId29"/>
    <p:sldId id="340" r:id="rId30"/>
    <p:sldId id="342" r:id="rId31"/>
    <p:sldId id="343" r:id="rId32"/>
    <p:sldId id="345" r:id="rId33"/>
    <p:sldId id="346" r:id="rId34"/>
    <p:sldId id="347" r:id="rId35"/>
    <p:sldId id="352" r:id="rId36"/>
    <p:sldId id="34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9" autoAdjust="0"/>
    <p:restoredTop sz="95082" autoAdjust="0"/>
  </p:normalViewPr>
  <p:slideViewPr>
    <p:cSldViewPr snapToGrid="0">
      <p:cViewPr varScale="1">
        <p:scale>
          <a:sx n="110" d="100"/>
          <a:sy n="110" d="100"/>
        </p:scale>
        <p:origin x="203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574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CCAEC-7F8E-4951-BEF5-345C462855D7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C70B1-5927-47FE-A552-541F3E165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8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C70B1-5927-47FE-A552-541F3E1659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5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C70B1-5927-47FE-A552-541F3E1659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10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C70B1-5927-47FE-A552-541F3E1659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35C7-D0FB-4CCD-B14B-9AEBEC1FC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0CA67-2DFB-4440-A39F-31475D326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610CD-AB4F-49B4-8B59-55762EC2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93445-368E-4EE8-B702-D003F9DC9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C00B1-9947-40E2-AF05-F7C7F06A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75E4E52-C26F-4F2F-A89E-8C40DB5013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9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4F81-FDEA-4CE9-BF03-F05173089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417DE-975F-447E-9D76-3E6B97C95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25924-1810-4FA3-BB7C-ABFB9AA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87B14-FFE2-4B99-A6E3-B705AF0DE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A24E7-18F8-4AD2-913B-50517D47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5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D2C6B-4DDE-4E39-9817-4A9770928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8404C-71D6-4A57-98BA-F30A11E6D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3D5B1-11D5-4B19-8C70-4A050A28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D64EB-A989-4CED-B8CB-0B04B0DD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682AA-61A0-469B-B60D-7A946413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8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433F-7272-4F33-97CD-82B0147E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46F6-94F2-40D6-8255-3D36867CF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76484-7667-4D77-A3CE-391C73BA6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A6BD-52D4-4799-97A4-7608A19E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BCC39-B1F1-4B6C-B83F-E8D7325C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3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3802-3878-4852-9AEE-BC44C3B0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02C2F-0E02-4F84-8190-92E612DB0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5A48-7CA6-47E7-A952-BE97DB499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0B8C9-29C4-4D2E-A82C-1C858567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7EDF9-FDA2-4EB9-B2B9-216C1E37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21C1-8927-49C8-B05C-11502295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945D3-0B3C-43D2-8C93-EEAB0D2D5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67D90-1D68-47EA-A237-270904F02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56DBC-BC98-46D6-A01F-931B35845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7D93D-3010-4126-A67C-796C8416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3E2A7-2733-47BD-A061-192B38B8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8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B972-3FC0-45A4-9373-284387EEB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3EF56-8BB2-4BCA-AC35-B1293F363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09F55-C741-42BD-A8C3-2A78C08CF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4273B0-209E-4215-B8EB-BE0776A29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C6F19-6E28-40B8-B1E3-578055BD3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86499-6953-470A-B97D-0938F059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AB4AAA-30DA-4FDC-A754-03B0A563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7513B1-725B-436F-AFE0-9D0308B0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7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99FDD-6D40-4D1D-A0EB-AB68A1B89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4DFAC-5602-4F2E-9F19-A1227511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7F5AD-8138-4DDD-8CA4-A24D0FB7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8FA7D-39FF-4591-9310-7C27BE6A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21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32912-4CEF-442E-BDE5-68CEC77B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463F8-671A-4372-9991-854235FDE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963C3-1500-4978-8166-C11B2419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4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4C16-04B2-4574-BB78-64C1D18B0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5B8F2-6635-433B-9BFE-7B6459BE6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DD23B-A513-4116-B4BE-3C561A562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5406A-E08C-478D-85B5-4DC3356B6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101F5-CD8F-46BB-B02A-E6A7F36E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3C64C-08C0-48C8-9208-21791DF48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5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1ED4-8B1A-4723-8511-10AE1A31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69721-952F-418A-A0D1-86F21EDCD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A00B2-7C0F-46BB-BC04-499AF1DA4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8F323-83A0-41B8-B925-29054874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A53E6-EACB-4831-94AB-5A8EA50F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988A9-433C-4BF6-BC39-83DEAA52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0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4519BC-BEE6-4644-B610-7112C875B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3444C-E799-4517-B41B-A8BDB7C14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FAB4-0475-4CB5-B0DB-200E42140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E40C0-7807-4CDF-95DC-DD1C740A5C18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A6A4-92E5-4FE6-AAA1-FB195DF0A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06A7-7C05-4B7E-A33C-15988EA2F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4E52-C26F-4F2F-A89E-8C40DB50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1076780" y="1158293"/>
            <a:ext cx="94227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Cross-track Scanning Radiometers’ Precipitation Retrieval over Ocean by Morphing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Yalei You</a:t>
            </a:r>
            <a:r>
              <a:rPr lang="en-US" sz="16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Christa Peters-Lidard</a:t>
            </a:r>
            <a:r>
              <a:rPr lang="en-US" sz="16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S. Joseph Munchak</a:t>
            </a:r>
            <a:r>
              <a:rPr lang="en-US" sz="16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algn="ctr"/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Jackson Tan</a:t>
            </a:r>
            <a:r>
              <a:rPr lang="en-US" sz="16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Scott Braun</a:t>
            </a:r>
            <a:r>
              <a:rPr lang="en-US" sz="16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6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Sarah Ringerud</a:t>
            </a:r>
            <a:r>
              <a:rPr lang="en-US" sz="1600" b="0" i="0" baseline="3000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16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William Blackwell</a:t>
            </a:r>
            <a:r>
              <a:rPr lang="en-US" sz="16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algn="ctr"/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Yang</a:t>
            </a:r>
            <a:r>
              <a:rPr lang="en-US" sz="16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Eric Nelkin</a:t>
            </a:r>
            <a:r>
              <a:rPr lang="en-US" sz="16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 Jun Dong</a:t>
            </a:r>
            <a:r>
              <a:rPr lang="en-US" sz="16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endParaRPr lang="en-US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CISESS/ESSIC/UMD, 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GSFC/NASA, 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Universities Space Research Association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Lincoln Laboratory/MIT, 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Systems and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EFDAF-B571-4C39-B51D-7768B025F461}"/>
              </a:ext>
            </a:extLst>
          </p:cNvPr>
          <p:cNvSpPr txBox="1"/>
          <p:nvPr/>
        </p:nvSpPr>
        <p:spPr>
          <a:xfrm>
            <a:off x="6505304" y="5978904"/>
            <a:ext cx="749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You et al., 2021, JHM, https://doi.org/10.1175/JHM-D-21-0038.1 </a:t>
            </a:r>
          </a:p>
        </p:txBody>
      </p:sp>
    </p:spTree>
    <p:extLst>
      <p:ext uri="{BB962C8B-B14F-4D97-AF65-F5344CB8AC3E}">
        <p14:creationId xmlns:p14="http://schemas.microsoft.com/office/powerpoint/2010/main" val="407826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Conical &gt; Cross-track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ocean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5C0F18EB-E79B-40BF-BCE6-5EB97D5FC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53" y="1818707"/>
            <a:ext cx="4867294" cy="36576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5172E5-8909-4B31-BBE1-4EBBC10FB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r="51431"/>
          <a:stretch/>
        </p:blipFill>
        <p:spPr>
          <a:xfrm>
            <a:off x="211872" y="1669386"/>
            <a:ext cx="4632681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DC813D-8572-4C46-861B-45509D960894}"/>
              </a:ext>
            </a:extLst>
          </p:cNvPr>
          <p:cNvSpPr txBox="1"/>
          <p:nvPr/>
        </p:nvSpPr>
        <p:spPr>
          <a:xfrm>
            <a:off x="7149021" y="1365481"/>
            <a:ext cx="3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GMI as the reference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FE26A-AA9E-4D13-B5CF-0A0ABBB0D90E}"/>
              </a:ext>
            </a:extLst>
          </p:cNvPr>
          <p:cNvSpPr txBox="1"/>
          <p:nvPr/>
        </p:nvSpPr>
        <p:spPr>
          <a:xfrm>
            <a:off x="550127" y="557068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Coincident observations between KuPR (GMI) and each sensor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276E9C-64D5-4DA8-BC77-D87C448A0C11}"/>
              </a:ext>
            </a:extLst>
          </p:cNvPr>
          <p:cNvSpPr/>
          <p:nvPr/>
        </p:nvSpPr>
        <p:spPr>
          <a:xfrm>
            <a:off x="211872" y="3563189"/>
            <a:ext cx="11141928" cy="1265289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276727-BA45-4850-897E-DDA1515EC19F}"/>
              </a:ext>
            </a:extLst>
          </p:cNvPr>
          <p:cNvSpPr/>
          <p:nvPr/>
        </p:nvSpPr>
        <p:spPr>
          <a:xfrm>
            <a:off x="178419" y="1842210"/>
            <a:ext cx="11175381" cy="16822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4EA98-B302-4D57-9034-E1CB221C565E}"/>
              </a:ext>
            </a:extLst>
          </p:cNvPr>
          <p:cNvSpPr txBox="1"/>
          <p:nvPr/>
        </p:nvSpPr>
        <p:spPr>
          <a:xfrm>
            <a:off x="4762342" y="2256177"/>
            <a:ext cx="133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Cross-track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87321-255A-41AD-B053-35D7E0B51FAA}"/>
              </a:ext>
            </a:extLst>
          </p:cNvPr>
          <p:cNvSpPr txBox="1"/>
          <p:nvPr/>
        </p:nvSpPr>
        <p:spPr>
          <a:xfrm>
            <a:off x="4762342" y="3938377"/>
            <a:ext cx="133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Conical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8EFEA3-FC9F-47A0-902B-12B008C1AF16}"/>
              </a:ext>
            </a:extLst>
          </p:cNvPr>
          <p:cNvSpPr txBox="1"/>
          <p:nvPr/>
        </p:nvSpPr>
        <p:spPr>
          <a:xfrm>
            <a:off x="1140101" y="1345388"/>
            <a:ext cx="516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KuPR as the reference (JHM, You et al. 2020)</a:t>
            </a:r>
          </a:p>
        </p:txBody>
      </p:sp>
    </p:spTree>
    <p:extLst>
      <p:ext uri="{BB962C8B-B14F-4D97-AF65-F5344CB8AC3E}">
        <p14:creationId xmlns:p14="http://schemas.microsoft.com/office/powerpoint/2010/main" val="190795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Case1: Morphing AMR2 forward to NOAA19-MHS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569E18D-6822-4C22-8CB2-15D09B69B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2" y="1386988"/>
            <a:ext cx="9991493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D56264-8F09-46B3-9B71-BF488B4DC0A7}"/>
              </a:ext>
            </a:extLst>
          </p:cNvPr>
          <p:cNvSpPr txBox="1"/>
          <p:nvPr/>
        </p:nvSpPr>
        <p:spPr>
          <a:xfrm>
            <a:off x="550127" y="4786689"/>
            <a:ext cx="11641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NOAA19-MHS and GMI &lt; 5 minutes (take as coincidently)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 AMSR2 to NOAA19-MHS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the morphed precipitation rates (MHS/2+morphed AMSR2/2)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GMI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05216-3EBE-4B6E-B0DC-5B879457840A}"/>
              </a:ext>
            </a:extLst>
          </p:cNvPr>
          <p:cNvSpPr txBox="1"/>
          <p:nvPr/>
        </p:nvSpPr>
        <p:spPr>
          <a:xfrm>
            <a:off x="0" y="780197"/>
            <a:ext cx="116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Conical &gt; Cross-track, so we can morph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conical’s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 to Cross-track’ observation time</a:t>
            </a:r>
          </a:p>
        </p:txBody>
      </p:sp>
    </p:spTree>
    <p:extLst>
      <p:ext uri="{BB962C8B-B14F-4D97-AF65-F5344CB8AC3E}">
        <p14:creationId xmlns:p14="http://schemas.microsoft.com/office/powerpoint/2010/main" val="4211643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Case1: Morphing AMR2 forward to NOAA19-MHS</a:t>
            </a:r>
          </a:p>
        </p:txBody>
      </p:sp>
      <p:pic>
        <p:nvPicPr>
          <p:cNvPr id="6" name="Picture 5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8487B012-C7FD-4306-B7A1-04FFB1109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14" y="1596559"/>
            <a:ext cx="7013825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A1601-828C-4EE2-8861-9093AC40D6D0}"/>
              </a:ext>
            </a:extLst>
          </p:cNvPr>
          <p:cNvSpPr txBox="1"/>
          <p:nvPr/>
        </p:nvSpPr>
        <p:spPr>
          <a:xfrm>
            <a:off x="8363415" y="1773044"/>
            <a:ext cx="3256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Morphed result (d) agree with much better with GMI (c), especially in the highlighted region indicate by the black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Heavy rainfall in a larger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Light rainfall around 1 mm/</a:t>
            </a:r>
            <a:r>
              <a:rPr lang="en-US" sz="1600" dirty="0" err="1"/>
              <a:t>hr</a:t>
            </a:r>
            <a:r>
              <a:rPr lang="en-US" sz="1600" dirty="0"/>
              <a:t> is largely resolved.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A7415-A81C-4E82-BBB1-74A672473FE3}"/>
              </a:ext>
            </a:extLst>
          </p:cNvPr>
          <p:cNvSpPr txBox="1"/>
          <p:nvPr/>
        </p:nvSpPr>
        <p:spPr>
          <a:xfrm>
            <a:off x="0" y="780197"/>
            <a:ext cx="116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Conical &gt; Cross-track, so we can morph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conical’s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 to Cross-track’ observation time</a:t>
            </a:r>
          </a:p>
        </p:txBody>
      </p:sp>
    </p:spTree>
    <p:extLst>
      <p:ext uri="{BB962C8B-B14F-4D97-AF65-F5344CB8AC3E}">
        <p14:creationId xmlns:p14="http://schemas.microsoft.com/office/powerpoint/2010/main" val="4249965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Case1: Morphing AMR2 forward to NOAA19-MHS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4A2F8551-BE46-4E58-B45F-C1A1A684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2"/>
          <a:stretch/>
        </p:blipFill>
        <p:spPr>
          <a:xfrm>
            <a:off x="1914887" y="1494263"/>
            <a:ext cx="7951116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6A460-7610-45C2-8C44-FA9392703FA3}"/>
              </a:ext>
            </a:extLst>
          </p:cNvPr>
          <p:cNvSpPr txBox="1"/>
          <p:nvPr/>
        </p:nvSpPr>
        <p:spPr>
          <a:xfrm>
            <a:off x="275063" y="765562"/>
            <a:ext cx="116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Conical &gt; Cross-track, so we can morph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conical’s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 to Cross-track’ observation time</a:t>
            </a:r>
          </a:p>
        </p:txBody>
      </p:sp>
    </p:spTree>
    <p:extLst>
      <p:ext uri="{BB962C8B-B14F-4D97-AF65-F5344CB8AC3E}">
        <p14:creationId xmlns:p14="http://schemas.microsoft.com/office/powerpoint/2010/main" val="3109531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Case2: Morphing F17-SSMIS backward to NOAA19-MHS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4BA253-C001-4BB8-8F73-78970940D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0" y="1596559"/>
            <a:ext cx="10037395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103EF-4E20-4EF9-BF2E-EC6FEF82A01A}"/>
              </a:ext>
            </a:extLst>
          </p:cNvPr>
          <p:cNvSpPr txBox="1"/>
          <p:nvPr/>
        </p:nvSpPr>
        <p:spPr>
          <a:xfrm>
            <a:off x="275063" y="765562"/>
            <a:ext cx="116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Conical &gt; Cross-track, so we can morph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conical’s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 to Cross-track’ observation time</a:t>
            </a:r>
          </a:p>
        </p:txBody>
      </p:sp>
    </p:spTree>
    <p:extLst>
      <p:ext uri="{BB962C8B-B14F-4D97-AF65-F5344CB8AC3E}">
        <p14:creationId xmlns:p14="http://schemas.microsoft.com/office/powerpoint/2010/main" val="1558851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Case2: Morphing F17-SSMIS backward to NOAA19-MHS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227E46C8-B1FF-411D-BB81-9F2A186F3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38" y="1415018"/>
            <a:ext cx="6998099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DEC2AB-8658-4EEB-8FDB-92389C769D73}"/>
              </a:ext>
            </a:extLst>
          </p:cNvPr>
          <p:cNvSpPr txBox="1"/>
          <p:nvPr/>
        </p:nvSpPr>
        <p:spPr>
          <a:xfrm>
            <a:off x="275063" y="765562"/>
            <a:ext cx="116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Conical &gt; Cross-track, so we can morph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conical’s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 to Cross-track’ observation time</a:t>
            </a:r>
          </a:p>
        </p:txBody>
      </p:sp>
    </p:spTree>
    <p:extLst>
      <p:ext uri="{BB962C8B-B14F-4D97-AF65-F5344CB8AC3E}">
        <p14:creationId xmlns:p14="http://schemas.microsoft.com/office/powerpoint/2010/main" val="2507016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Case2: Morphing F17-SSMIS backward to NOAA19-MHS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9A730-99D4-4D51-A4C6-49EAE92F8CD7}"/>
              </a:ext>
            </a:extLst>
          </p:cNvPr>
          <p:cNvSpPr txBox="1"/>
          <p:nvPr/>
        </p:nvSpPr>
        <p:spPr>
          <a:xfrm>
            <a:off x="275063" y="765562"/>
            <a:ext cx="116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imagers &gt; sounders, so we can morph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conical’s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 to sounder observation time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4A2F8551-BE46-4E58-B45F-C1A1A684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2" b="-976"/>
          <a:stretch/>
        </p:blipFill>
        <p:spPr>
          <a:xfrm>
            <a:off x="922430" y="1784350"/>
            <a:ext cx="779272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32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performance for all sounders</a:t>
            </a:r>
          </a:p>
        </p:txBody>
      </p:sp>
      <p:pic>
        <p:nvPicPr>
          <p:cNvPr id="4" name="Picture 3" descr="Chart, logo&#10;&#10;Description automatically generated">
            <a:extLst>
              <a:ext uri="{FF2B5EF4-FFF2-40B4-BE49-F238E27FC236}">
                <a16:creationId xmlns:a16="http://schemas.microsoft.com/office/drawing/2014/main" id="{06B9BF00-E141-45BE-9238-18CC364FE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5" b="67227"/>
          <a:stretch/>
        </p:blipFill>
        <p:spPr>
          <a:xfrm>
            <a:off x="604024" y="1321420"/>
            <a:ext cx="1024928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performance for all sounders</a:t>
            </a:r>
          </a:p>
        </p:txBody>
      </p:sp>
      <p:pic>
        <p:nvPicPr>
          <p:cNvPr id="4" name="Picture 3" descr="Chart, logo&#10;&#10;Description automatically generated">
            <a:extLst>
              <a:ext uri="{FF2B5EF4-FFF2-40B4-BE49-F238E27FC236}">
                <a16:creationId xmlns:a16="http://schemas.microsoft.com/office/drawing/2014/main" id="{06B9BF00-E141-45BE-9238-18CC364FE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56295"/>
            <a:ext cx="10122655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015B90-6827-4024-986A-4604563924B6}"/>
              </a:ext>
            </a:extLst>
          </p:cNvPr>
          <p:cNvSpPr txBox="1"/>
          <p:nvPr/>
        </p:nvSpPr>
        <p:spPr>
          <a:xfrm>
            <a:off x="6478859" y="4661210"/>
            <a:ext cx="50180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NOAA19-MHS (original, morphed)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NOAA18-MHS (original, morphed)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MetOpA</a:t>
            </a:r>
            <a:r>
              <a:rPr lang="en-US" dirty="0"/>
              <a:t>-MHS (original, morphed)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MetOpB</a:t>
            </a:r>
            <a:r>
              <a:rPr lang="en-US" dirty="0"/>
              <a:t>-MHS (original, morphed)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NPP-ATMS (original, morphed)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30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degree differs: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A3EB4-4FD5-431C-B272-1437106BD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555"/>
            <a:ext cx="7542707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14D38-44C1-4AD2-AD02-48E75D243A86}"/>
              </a:ext>
            </a:extLst>
          </p:cNvPr>
          <p:cNvSpPr txBox="1"/>
          <p:nvPr/>
        </p:nvSpPr>
        <p:spPr>
          <a:xfrm>
            <a:off x="7935185" y="1092819"/>
            <a:ext cx="32784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 of the improvement can be grouped into three categories: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</a:rPr>
              <a:t>ATMS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</a:rPr>
              <a:t>MHSs from NOAA18 and NOAA19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</a:rPr>
              <a:t>MHSs from </a:t>
            </a:r>
            <a:r>
              <a:rPr lang="en-US" b="1" dirty="0" err="1">
                <a:solidFill>
                  <a:srgbClr val="0000FF"/>
                </a:solidFill>
              </a:rPr>
              <a:t>MetOpA</a:t>
            </a:r>
            <a:r>
              <a:rPr lang="en-US" b="1" dirty="0">
                <a:solidFill>
                  <a:srgbClr val="0000FF"/>
                </a:solidFill>
              </a:rPr>
              <a:t> and </a:t>
            </a:r>
            <a:r>
              <a:rPr lang="en-US" b="1" dirty="0" err="1">
                <a:solidFill>
                  <a:srgbClr val="0000FF"/>
                </a:solidFill>
              </a:rPr>
              <a:t>MetOpB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AD37D-EF56-4EF0-8A73-7D27379727D1}"/>
              </a:ext>
            </a:extLst>
          </p:cNvPr>
          <p:cNvSpPr/>
          <p:nvPr/>
        </p:nvSpPr>
        <p:spPr>
          <a:xfrm>
            <a:off x="2564780" y="1230526"/>
            <a:ext cx="925552" cy="4895231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7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493411" y="440367"/>
            <a:ext cx="10660569" cy="5479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proposed to 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a time dimension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retrieval process  by linking multiple satellites together</a:t>
            </a:r>
          </a:p>
          <a:p>
            <a:pPr marL="274320" indent="-27432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doing so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can</a:t>
            </a:r>
          </a:p>
          <a:p>
            <a:pPr marL="914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the precipitation retrieval over snow-covered land regions by </a:t>
            </a:r>
            <a:r>
              <a:rPr lang="el-GR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Δ</a:t>
            </a:r>
            <a:r>
              <a:rPr 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TB (You et al., 2017, JHM; Turk et al., 2021, JHM)</a:t>
            </a:r>
          </a:p>
          <a:p>
            <a:pPr marL="914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Use the emissivity temporal variation  (</a:t>
            </a:r>
            <a:r>
              <a:rPr lang="el-GR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Δ</a:t>
            </a:r>
            <a:r>
              <a:rPr 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e) for rainfall retrieval enhancements  (You et al., 2018, JGR; 2021, JHM)</a:t>
            </a:r>
          </a:p>
          <a:p>
            <a:pPr marL="914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Capture the liquid raindrop signature over desert regions (You et al., 2020 GRL)</a:t>
            </a:r>
          </a:p>
          <a:p>
            <a:pPr marL="9144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Morph precipitation rates from Conical scanning radiometers to cross-track scanning sensors (You et al., 2021, JHM)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08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18E4F-07B4-4176-88ED-177354C1B09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degree differs: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A3B8A8B-D3B2-4E2C-8CF7-B7670DC2A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75" r="48822"/>
          <a:stretch/>
        </p:blipFill>
        <p:spPr>
          <a:xfrm>
            <a:off x="470136" y="904177"/>
            <a:ext cx="7626686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B84285-15C6-4928-9ACF-F79D5F1E62C4}"/>
              </a:ext>
            </a:extLst>
          </p:cNvPr>
          <p:cNvSpPr txBox="1"/>
          <p:nvPr/>
        </p:nvSpPr>
        <p:spPr>
          <a:xfrm>
            <a:off x="470136" y="4046989"/>
            <a:ext cx="11641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ATMS improves the most: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all the morphed precipitation rates are from AMSR2 (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sources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all the time differences between ATMS and AMSR2 &lt; 60 minutes (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interval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0E03EEAF-714E-4433-B1D2-35508C27E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608" y="562485"/>
            <a:ext cx="3492137" cy="2624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95023A-DFAD-4B45-A2C5-A1E1FB667E22}"/>
              </a:ext>
            </a:extLst>
          </p:cNvPr>
          <p:cNvSpPr txBox="1"/>
          <p:nvPr/>
        </p:nvSpPr>
        <p:spPr>
          <a:xfrm>
            <a:off x="371155" y="5399718"/>
            <a:ext cx="11968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also analyzed three other factors: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type (convective vs. stratiform), precipitation event size (large vs. small), and region (tropics vs. subtropics)</a:t>
            </a:r>
          </a:p>
        </p:txBody>
      </p:sp>
    </p:spTree>
    <p:extLst>
      <p:ext uri="{BB962C8B-B14F-4D97-AF65-F5344CB8AC3E}">
        <p14:creationId xmlns:p14="http://schemas.microsoft.com/office/powerpoint/2010/main" val="900606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67192-B361-4D3E-911C-B27B6C303DB1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degree differs: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599F879-36AD-44FB-AE31-D0409AE8B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2" y="1143000"/>
            <a:ext cx="5586788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7DDF3-FDCC-47FC-A354-F9D5872F125E}"/>
              </a:ext>
            </a:extLst>
          </p:cNvPr>
          <p:cNvSpPr txBox="1"/>
          <p:nvPr/>
        </p:nvSpPr>
        <p:spPr>
          <a:xfrm>
            <a:off x="6605211" y="1143000"/>
            <a:ext cx="558678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Whether or not a cross-track scanning sensor can meet a conical scanning sensor depends on their orbital features</a:t>
            </a:r>
          </a:p>
          <a:p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ATMS and AMSR2 are close to each other (keep in mind this ECT at nadir).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MetOpA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 do not meet F16 in a +/- 3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window</a:t>
            </a:r>
          </a:p>
          <a:p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8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time series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2DCCC72-1D2E-412A-9DCF-48BF989BC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4" y="1229385"/>
            <a:ext cx="9665503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E148CB-DA13-4BA2-93B2-7E7197E92749}"/>
              </a:ext>
            </a:extLst>
          </p:cNvPr>
          <p:cNvSpPr txBox="1"/>
          <p:nvPr/>
        </p:nvSpPr>
        <p:spPr>
          <a:xfrm>
            <a:off x="804196" y="5067669"/>
            <a:ext cx="446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Correlation increase  from 0.57 to 0.68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AFC66-8E0C-4C68-BF21-EDE01186483C}"/>
              </a:ext>
            </a:extLst>
          </p:cNvPr>
          <p:cNvSpPr txBox="1"/>
          <p:nvPr/>
        </p:nvSpPr>
        <p:spPr>
          <a:xfrm>
            <a:off x="6196147" y="5067669"/>
            <a:ext cx="409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Correlation increase from 0.57 to 0.74</a:t>
            </a:r>
          </a:p>
        </p:txBody>
      </p:sp>
    </p:spTree>
    <p:extLst>
      <p:ext uri="{BB962C8B-B14F-4D97-AF65-F5344CB8AC3E}">
        <p14:creationId xmlns:p14="http://schemas.microsoft.com/office/powerpoint/2010/main" val="2551430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Celia to highlight the potential benefits of our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381809-2070-4247-B1BC-83C5163DAB11}"/>
              </a:ext>
            </a:extLst>
          </p:cNvPr>
          <p:cNvSpPr txBox="1"/>
          <p:nvPr/>
        </p:nvSpPr>
        <p:spPr>
          <a:xfrm>
            <a:off x="8610600" y="1063307"/>
            <a:ext cx="3424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row: AMSR2, MHS, GMI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row: IMERG final-run in the corresponding half-hour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</a:t>
            </a:r>
            <a:r>
              <a:rPr lang="en-US" sz="1600" baseline="30000" dirty="0"/>
              <a:t>rd</a:t>
            </a:r>
            <a:r>
              <a:rPr lang="en-US" sz="1600" dirty="0"/>
              <a:t> row: AMSR2, Morphed-MHS, GMI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6C0C3-DADD-4774-8C9D-F73D1FA80050}"/>
              </a:ext>
            </a:extLst>
          </p:cNvPr>
          <p:cNvSpPr txBox="1"/>
          <p:nvPr/>
        </p:nvSpPr>
        <p:spPr>
          <a:xfrm>
            <a:off x="8804098" y="3070157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Innovation: </a:t>
            </a:r>
          </a:p>
          <a:p>
            <a:pPr marL="182880" lvl="2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MHS precipitation rates at the MHS observation time by morphing</a:t>
            </a:r>
          </a:p>
          <a:p>
            <a:pPr marL="18288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2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contrast, MHS precipitation rates remain unchanged in IMERG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1A58DA8-6262-4F91-97B5-20EAE1F0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9" y="939301"/>
            <a:ext cx="77758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91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Discussions: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improve the cross-track scanning radiometers’ retrieval by morphing conical scanning radiometers’ retrieval to cross-track scanning radiometers’ time.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improvement degree depends on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Morphed precipitation sources (e.g., SSMIS vs. AMSR2)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interval (1-hr vs. 3-hr)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type (convective vs. stratiform)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size (large vs. small)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(tropics vs. sub-tropics)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 includes: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Optimal weights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SAPHIR (both land and ocean)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Morphing KuPR to radiometer’s observation time over both land and ocean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to the TROPICS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with IMERG (blended Level2 product)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6364D-000F-4D3B-B026-64EDA0963B2F}"/>
              </a:ext>
            </a:extLst>
          </p:cNvPr>
          <p:cNvSpPr txBox="1"/>
          <p:nvPr/>
        </p:nvSpPr>
        <p:spPr>
          <a:xfrm>
            <a:off x="356653" y="6400214"/>
            <a:ext cx="749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You et al., 2021, JHM, https://doi.org/10.1175/JHM-D-21-0038.1 </a:t>
            </a:r>
          </a:p>
        </p:txBody>
      </p:sp>
    </p:spTree>
    <p:extLst>
      <p:ext uri="{BB962C8B-B14F-4D97-AF65-F5344CB8AC3E}">
        <p14:creationId xmlns:p14="http://schemas.microsoft.com/office/powerpoint/2010/main" val="1265732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PingPing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discussions of the morphing concept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grant 80NSSC20K0903 from the Weather and Atmospheric Dynamics program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NASA’s PMM science team via the Internal Scientist Funding Model awarded to Drs. Peters-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Lidard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Munchak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projects are under the management of Dr.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Skofronick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-Jackson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6364D-000F-4D3B-B026-64EDA0963B2F}"/>
              </a:ext>
            </a:extLst>
          </p:cNvPr>
          <p:cNvSpPr txBox="1"/>
          <p:nvPr/>
        </p:nvSpPr>
        <p:spPr>
          <a:xfrm>
            <a:off x="6322425" y="5755749"/>
            <a:ext cx="749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You et al., 2021, JHM, https://doi.org/10.1175/JHM-D-21-0038.1 </a:t>
            </a:r>
          </a:p>
        </p:txBody>
      </p:sp>
    </p:spTree>
    <p:extLst>
      <p:ext uri="{BB962C8B-B14F-4D97-AF65-F5344CB8AC3E}">
        <p14:creationId xmlns:p14="http://schemas.microsoft.com/office/powerpoint/2010/main" val="68479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FB7D7-7A60-47C6-95AD-F943F176B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2670356"/>
            <a:ext cx="10515600" cy="612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b="1" dirty="0">
                <a:solidFill>
                  <a:srgbClr val="0000FF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272496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performance for all sounders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68594-77D2-44FF-B0AC-57FC09A3E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92" y="933688"/>
            <a:ext cx="12192000" cy="384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28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18E4F-07B4-4176-88ED-177354C1B09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degree differs: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A3B8A8B-D3B2-4E2C-8CF7-B7670DC2A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1" y="942278"/>
            <a:ext cx="8450773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84480B-BFD6-427A-BFC5-50BD84C5D408}"/>
              </a:ext>
            </a:extLst>
          </p:cNvPr>
          <p:cNvSpPr/>
          <p:nvPr/>
        </p:nvSpPr>
        <p:spPr>
          <a:xfrm>
            <a:off x="211872" y="942278"/>
            <a:ext cx="8865221" cy="149200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91AF6-9878-4D1D-BB99-BA66C919CEC4}"/>
              </a:ext>
            </a:extLst>
          </p:cNvPr>
          <p:cNvSpPr/>
          <p:nvPr/>
        </p:nvSpPr>
        <p:spPr>
          <a:xfrm>
            <a:off x="211872" y="2482275"/>
            <a:ext cx="8865221" cy="149200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3741B6-4E67-4DD2-BDF3-17A8D31C0D9C}"/>
              </a:ext>
            </a:extLst>
          </p:cNvPr>
          <p:cNvSpPr/>
          <p:nvPr/>
        </p:nvSpPr>
        <p:spPr>
          <a:xfrm>
            <a:off x="211872" y="4046269"/>
            <a:ext cx="4594304" cy="149200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B2F30-51CA-4621-9F09-00143B8089E6}"/>
              </a:ext>
            </a:extLst>
          </p:cNvPr>
          <p:cNvSpPr txBox="1"/>
          <p:nvPr/>
        </p:nvSpPr>
        <p:spPr>
          <a:xfrm>
            <a:off x="4852639" y="4150996"/>
            <a:ext cx="43360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ATMS improves the most: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all the morphed imagers results are from AMSR2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all the time differences between ATMS and AMSR2 &lt; 60 minutes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E9D2BF-55A2-4520-81D9-4DDB6D08EAC2}"/>
              </a:ext>
            </a:extLst>
          </p:cNvPr>
          <p:cNvSpPr txBox="1"/>
          <p:nvPr/>
        </p:nvSpPr>
        <p:spPr>
          <a:xfrm>
            <a:off x="9188678" y="986270"/>
            <a:ext cx="2849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ATMS: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contributions from SSMISs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differences are larger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10C958-1A34-4CAB-840D-AAC792104F58}"/>
              </a:ext>
            </a:extLst>
          </p:cNvPr>
          <p:cNvSpPr txBox="1"/>
          <p:nvPr/>
        </p:nvSpPr>
        <p:spPr>
          <a:xfrm>
            <a:off x="9130919" y="2707004"/>
            <a:ext cx="2849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ATMS: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contributions from SSMISs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differences are much larger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59A86-12D3-41D5-BF24-580CC8541B0C}"/>
              </a:ext>
            </a:extLst>
          </p:cNvPr>
          <p:cNvSpPr txBox="1"/>
          <p:nvPr/>
        </p:nvSpPr>
        <p:spPr>
          <a:xfrm>
            <a:off x="336321" y="5699501"/>
            <a:ext cx="1196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also analyzed three other factors: precipitation type (convective vs. stratiform), precipitation event size (large vs. small), and region (tropics vs. subtropics)</a:t>
            </a:r>
          </a:p>
        </p:txBody>
      </p:sp>
    </p:spTree>
    <p:extLst>
      <p:ext uri="{BB962C8B-B14F-4D97-AF65-F5344CB8AC3E}">
        <p14:creationId xmlns:p14="http://schemas.microsoft.com/office/powerpoint/2010/main" val="3092702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25826B-5BB9-4C1C-ADAF-20649B7F2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3" y="772559"/>
            <a:ext cx="7875068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80BC94-88F1-4034-9957-8ED32A46B6CF}"/>
              </a:ext>
            </a:extLst>
          </p:cNvPr>
          <p:cNvSpPr txBox="1"/>
          <p:nvPr/>
        </p:nvSpPr>
        <p:spPr>
          <a:xfrm>
            <a:off x="9188678" y="986270"/>
            <a:ext cx="2849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Tropics vs. Sub-tropics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294EB-767B-4A46-97D8-672F77E0D22D}"/>
              </a:ext>
            </a:extLst>
          </p:cNvPr>
          <p:cNvSpPr txBox="1"/>
          <p:nvPr/>
        </p:nvSpPr>
        <p:spPr>
          <a:xfrm>
            <a:off x="9188678" y="2594027"/>
            <a:ext cx="2849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 vs. Stratiform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5D8FE-7738-4D91-A6B6-677C578D9F8F}"/>
              </a:ext>
            </a:extLst>
          </p:cNvPr>
          <p:cNvSpPr txBox="1"/>
          <p:nvPr/>
        </p:nvSpPr>
        <p:spPr>
          <a:xfrm>
            <a:off x="9188677" y="4273756"/>
            <a:ext cx="2849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vs. Large</a:t>
            </a:r>
          </a:p>
        </p:txBody>
      </p:sp>
    </p:spTree>
    <p:extLst>
      <p:ext uri="{BB962C8B-B14F-4D97-AF65-F5344CB8AC3E}">
        <p14:creationId xmlns:p14="http://schemas.microsoft.com/office/powerpoint/2010/main" val="379825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415033" y="633042"/>
            <a:ext cx="11184783" cy="479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Cross-track Scanning Radiometers (Sounder)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FOV varies along the scan line, MHS, ATMS, AMSUA/B, SAPHIR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 Scanning Radiometers (Imager): </a:t>
            </a:r>
          </a:p>
          <a:p>
            <a:pPr lvl="2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FOV remains constant along the scan line, AMSRE, AMSR2, TMI, GMI, SSMIS</a:t>
            </a:r>
          </a:p>
          <a:p>
            <a:pPr marL="3429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uses 10 radiometers:</a:t>
            </a:r>
          </a:p>
          <a:p>
            <a:pPr marL="8001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Cross track</a:t>
            </a:r>
            <a:r>
              <a:rPr lang="en-US" sz="19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MHSs onboard NOAA18, NOAA19, </a:t>
            </a:r>
            <a:r>
              <a:rPr lang="en-US" sz="19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MetOpA</a:t>
            </a:r>
            <a:r>
              <a:rPr lang="en-US" sz="19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MetOpB</a:t>
            </a:r>
            <a:r>
              <a:rPr lang="en-US" sz="19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ATMS onboard NPP</a:t>
            </a:r>
          </a:p>
          <a:p>
            <a:pPr marL="8001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Conical</a:t>
            </a:r>
            <a:r>
              <a:rPr lang="en-US" sz="19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SSMIS onboard F16, F17, and F18, AMSR2, and GMI</a:t>
            </a:r>
          </a:p>
        </p:txBody>
      </p:sp>
    </p:spTree>
    <p:extLst>
      <p:ext uri="{BB962C8B-B14F-4D97-AF65-F5344CB8AC3E}">
        <p14:creationId xmlns:p14="http://schemas.microsoft.com/office/powerpoint/2010/main" val="1249099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75848C4-3666-42D6-905F-6E01E240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039" y="1217024"/>
            <a:ext cx="9469967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561A-19D9-4DEA-9384-D7868833D2C1}"/>
              </a:ext>
            </a:extLst>
          </p:cNvPr>
          <p:cNvSpPr txBox="1"/>
          <p:nvPr/>
        </p:nvSpPr>
        <p:spPr>
          <a:xfrm>
            <a:off x="550127" y="557068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Coincident observations between KuPR (GMI) and each sensor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3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69E6BD-72D9-47ED-8E64-EDEC50BB4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48"/>
          <a:stretch/>
        </p:blipFill>
        <p:spPr>
          <a:xfrm>
            <a:off x="400595" y="243840"/>
            <a:ext cx="9144000" cy="5277394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834B34A-4B30-47A1-B160-BE705E0A7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8" t="5333" b="40318"/>
          <a:stretch/>
        </p:blipFill>
        <p:spPr>
          <a:xfrm>
            <a:off x="8509820" y="975360"/>
            <a:ext cx="328158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1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6E579A3-FF59-4FBF-B922-96C336757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36" y="869950"/>
            <a:ext cx="777588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F8E2B-B612-4957-B5D2-6AEE5326183A}"/>
              </a:ext>
            </a:extLst>
          </p:cNvPr>
          <p:cNvSpPr txBox="1"/>
          <p:nvPr/>
        </p:nvSpPr>
        <p:spPr>
          <a:xfrm>
            <a:off x="9565946" y="1273278"/>
            <a:ext cx="1720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GPROF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18D96-7674-4BEB-894C-D93300F4011E}"/>
              </a:ext>
            </a:extLst>
          </p:cNvPr>
          <p:cNvSpPr txBox="1"/>
          <p:nvPr/>
        </p:nvSpPr>
        <p:spPr>
          <a:xfrm>
            <a:off x="9565946" y="3213556"/>
            <a:ext cx="1720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IMERG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1228A-E598-42CB-A9BA-5EFF37C7DF5F}"/>
              </a:ext>
            </a:extLst>
          </p:cNvPr>
          <p:cNvSpPr txBox="1"/>
          <p:nvPr/>
        </p:nvSpPr>
        <p:spPr>
          <a:xfrm>
            <a:off x="9470556" y="5081545"/>
            <a:ext cx="1720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Our method</a:t>
            </a:r>
          </a:p>
        </p:txBody>
      </p:sp>
    </p:spTree>
    <p:extLst>
      <p:ext uri="{BB962C8B-B14F-4D97-AF65-F5344CB8AC3E}">
        <p14:creationId xmlns:p14="http://schemas.microsoft.com/office/powerpoint/2010/main" val="3379233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6E579A3-FF59-4FBF-B922-96C336757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36" y="869950"/>
            <a:ext cx="777588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F8E2B-B612-4957-B5D2-6AEE5326183A}"/>
              </a:ext>
            </a:extLst>
          </p:cNvPr>
          <p:cNvSpPr txBox="1"/>
          <p:nvPr/>
        </p:nvSpPr>
        <p:spPr>
          <a:xfrm>
            <a:off x="9565946" y="1273278"/>
            <a:ext cx="1720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GPROF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18D96-7674-4BEB-894C-D93300F4011E}"/>
              </a:ext>
            </a:extLst>
          </p:cNvPr>
          <p:cNvSpPr txBox="1"/>
          <p:nvPr/>
        </p:nvSpPr>
        <p:spPr>
          <a:xfrm>
            <a:off x="9565946" y="3213556"/>
            <a:ext cx="1720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GSMaP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1228A-E598-42CB-A9BA-5EFF37C7DF5F}"/>
              </a:ext>
            </a:extLst>
          </p:cNvPr>
          <p:cNvSpPr txBox="1"/>
          <p:nvPr/>
        </p:nvSpPr>
        <p:spPr>
          <a:xfrm>
            <a:off x="9470556" y="5081545"/>
            <a:ext cx="1720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Our method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6409A35-DFCB-4B40-8819-E304F2ECA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36" y="2787712"/>
            <a:ext cx="7772400" cy="16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6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6E579A3-FF59-4FBF-B922-96C336757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36" y="869950"/>
            <a:ext cx="777588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F8E2B-B612-4957-B5D2-6AEE5326183A}"/>
              </a:ext>
            </a:extLst>
          </p:cNvPr>
          <p:cNvSpPr txBox="1"/>
          <p:nvPr/>
        </p:nvSpPr>
        <p:spPr>
          <a:xfrm>
            <a:off x="9565946" y="1273278"/>
            <a:ext cx="1720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GPROF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18D96-7674-4BEB-894C-D93300F4011E}"/>
              </a:ext>
            </a:extLst>
          </p:cNvPr>
          <p:cNvSpPr txBox="1"/>
          <p:nvPr/>
        </p:nvSpPr>
        <p:spPr>
          <a:xfrm>
            <a:off x="9565946" y="3213556"/>
            <a:ext cx="172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CMORPH</a:t>
            </a:r>
          </a:p>
          <a:p>
            <a:r>
              <a:rPr lang="en-US" b="1" dirty="0">
                <a:solidFill>
                  <a:srgbClr val="FF0000"/>
                </a:solidFill>
              </a:rPr>
              <a:t>No AMSR2/GMI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1228A-E598-42CB-A9BA-5EFF37C7DF5F}"/>
              </a:ext>
            </a:extLst>
          </p:cNvPr>
          <p:cNvSpPr txBox="1"/>
          <p:nvPr/>
        </p:nvSpPr>
        <p:spPr>
          <a:xfrm>
            <a:off x="9470556" y="5081545"/>
            <a:ext cx="1720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Our method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A987147-01F2-4668-8D58-23EC06EF7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36" y="2787712"/>
            <a:ext cx="7772400" cy="16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42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EE0F2-FAE3-4A22-AE0F-5DE0A7D5F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389907"/>
            <a:ext cx="11144794" cy="33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34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F774AD-6197-4284-ADF0-460FD2627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r="27452" b="55723"/>
          <a:stretch/>
        </p:blipFill>
        <p:spPr>
          <a:xfrm>
            <a:off x="137147" y="246653"/>
            <a:ext cx="1191770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60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Celia to highlight the potential benefits of our method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0E4B003-F3C8-4297-B45F-9BFB28536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8" b="31882"/>
          <a:stretch/>
        </p:blipFill>
        <p:spPr>
          <a:xfrm>
            <a:off x="320474" y="2821577"/>
            <a:ext cx="7775880" cy="1854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A3C5CC-D108-41DC-8A25-6C248F8417C5}"/>
              </a:ext>
            </a:extLst>
          </p:cNvPr>
          <p:cNvSpPr txBox="1"/>
          <p:nvPr/>
        </p:nvSpPr>
        <p:spPr>
          <a:xfrm>
            <a:off x="8889275" y="3345512"/>
            <a:ext cx="2464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IMERG</a:t>
            </a:r>
          </a:p>
        </p:txBody>
      </p:sp>
    </p:spTree>
    <p:extLst>
      <p:ext uri="{BB962C8B-B14F-4D97-AF65-F5344CB8AC3E}">
        <p14:creationId xmlns:p14="http://schemas.microsoft.com/office/powerpoint/2010/main" val="496980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Celia to highlight the potential benefits of our method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0E4B003-F3C8-4297-B45F-9BFB28536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5" b="31882"/>
          <a:stretch/>
        </p:blipFill>
        <p:spPr>
          <a:xfrm>
            <a:off x="320474" y="914400"/>
            <a:ext cx="7775880" cy="3762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C1D558-50D5-47E6-B515-BEC97F91D3C3}"/>
              </a:ext>
            </a:extLst>
          </p:cNvPr>
          <p:cNvSpPr txBox="1"/>
          <p:nvPr/>
        </p:nvSpPr>
        <p:spPr>
          <a:xfrm>
            <a:off x="8804366" y="1245326"/>
            <a:ext cx="2464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GPROF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0401C-8904-43E1-90D9-6568E9BFD2B3}"/>
              </a:ext>
            </a:extLst>
          </p:cNvPr>
          <p:cNvSpPr txBox="1"/>
          <p:nvPr/>
        </p:nvSpPr>
        <p:spPr>
          <a:xfrm>
            <a:off x="8889275" y="3346704"/>
            <a:ext cx="2464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IMERG</a:t>
            </a:r>
          </a:p>
        </p:txBody>
      </p:sp>
    </p:spTree>
    <p:extLst>
      <p:ext uri="{BB962C8B-B14F-4D97-AF65-F5344CB8AC3E}">
        <p14:creationId xmlns:p14="http://schemas.microsoft.com/office/powerpoint/2010/main" val="20421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Celia to highlight the potential benefits of our method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1A58DA8-6262-4F91-97B5-20EAE1F0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914400"/>
            <a:ext cx="777588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5268B-0045-4E83-AAA8-83827A098698}"/>
              </a:ext>
            </a:extLst>
          </p:cNvPr>
          <p:cNvSpPr txBox="1"/>
          <p:nvPr/>
        </p:nvSpPr>
        <p:spPr>
          <a:xfrm>
            <a:off x="8804366" y="1245326"/>
            <a:ext cx="2464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GPROF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56361-18B9-498B-8F47-151BCF7FD64B}"/>
              </a:ext>
            </a:extLst>
          </p:cNvPr>
          <p:cNvSpPr txBox="1"/>
          <p:nvPr/>
        </p:nvSpPr>
        <p:spPr>
          <a:xfrm>
            <a:off x="8889275" y="3346704"/>
            <a:ext cx="2464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1F757-B3C9-412C-AA62-DAF60E346694}"/>
              </a:ext>
            </a:extLst>
          </p:cNvPr>
          <p:cNvSpPr txBox="1"/>
          <p:nvPr/>
        </p:nvSpPr>
        <p:spPr>
          <a:xfrm>
            <a:off x="8889275" y="5397230"/>
            <a:ext cx="2464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method</a:t>
            </a:r>
          </a:p>
        </p:txBody>
      </p:sp>
    </p:spTree>
    <p:extLst>
      <p:ext uri="{BB962C8B-B14F-4D97-AF65-F5344CB8AC3E}">
        <p14:creationId xmlns:p14="http://schemas.microsoft.com/office/powerpoint/2010/main" val="184721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Celia to highlight the potential benefits of our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381809-2070-4247-B1BC-83C5163DAB11}"/>
              </a:ext>
            </a:extLst>
          </p:cNvPr>
          <p:cNvSpPr txBox="1"/>
          <p:nvPr/>
        </p:nvSpPr>
        <p:spPr>
          <a:xfrm>
            <a:off x="8610600" y="1063307"/>
            <a:ext cx="3424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row: AMSR2, MHS, GMI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row: IMERG final-run in the corresponding half-hour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</a:t>
            </a:r>
            <a:r>
              <a:rPr lang="en-US" sz="1600" baseline="30000" dirty="0"/>
              <a:t>rd</a:t>
            </a:r>
            <a:r>
              <a:rPr lang="en-US" sz="1600" dirty="0"/>
              <a:t> row: AMSR2, Morphed-MHS, GMI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6C0C3-DADD-4774-8C9D-F73D1FA80050}"/>
              </a:ext>
            </a:extLst>
          </p:cNvPr>
          <p:cNvSpPr txBox="1"/>
          <p:nvPr/>
        </p:nvSpPr>
        <p:spPr>
          <a:xfrm>
            <a:off x="8804098" y="3070157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Innovation: </a:t>
            </a:r>
          </a:p>
          <a:p>
            <a:pPr marL="182880" lvl="2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MHS precipitation rates at the MHS observation time by morphing</a:t>
            </a:r>
          </a:p>
          <a:p>
            <a:pPr marL="18288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2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contrast, MHS precipitation rates remain unchanged in IMERG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1A58DA8-6262-4F91-97B5-20EAE1F0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914400"/>
            <a:ext cx="77758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6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75063" y="573863"/>
            <a:ext cx="1164187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cross-track scanning radiometers’ retrievals by morphing conical scanning radiometers’ retrieval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Conical &gt; Cross-track over ocean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cross-track scanning radiometers’ retrieval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contrast, precipitation rates from cross-track radiometers remain unchanged in Level3 datasets (IMERG, CMORPH, and GSMaP).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vector derived from precipitation rate directly, instead of IR TB or MERRA2 TPW</a:t>
            </a:r>
          </a:p>
          <a:p>
            <a:pPr marL="0" lvl="2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Methodology: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Morphing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(equal weight)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GMI as the reference (i.e., GMI and cross-track radiometers observe the same event)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KuPR also used for reference, but not for the motion vector calculation</a:t>
            </a:r>
          </a:p>
        </p:txBody>
      </p:sp>
    </p:spTree>
    <p:extLst>
      <p:ext uri="{BB962C8B-B14F-4D97-AF65-F5344CB8AC3E}">
        <p14:creationId xmlns:p14="http://schemas.microsoft.com/office/powerpoint/2010/main" val="309835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F8045-8497-4B3A-9D46-C787145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B2B-847A-41ED-9353-CE8D09C7454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8AC3F-2FCC-4B20-B84F-5EB8D0A5393A}"/>
              </a:ext>
            </a:extLst>
          </p:cNvPr>
          <p:cNvSpPr txBox="1"/>
          <p:nvPr/>
        </p:nvSpPr>
        <p:spPr>
          <a:xfrm>
            <a:off x="211872" y="30389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Conical &gt; Cross-track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ocean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5C0F18EB-E79B-40BF-BCE6-5EB97D5FC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53" y="1818707"/>
            <a:ext cx="4867294" cy="36576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5172E5-8909-4B31-BBE1-4EBBC10FB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r="51431"/>
          <a:stretch/>
        </p:blipFill>
        <p:spPr>
          <a:xfrm>
            <a:off x="211872" y="1669386"/>
            <a:ext cx="4632681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88D92D-7E81-42D6-AD78-3A39CE34CEB5}"/>
              </a:ext>
            </a:extLst>
          </p:cNvPr>
          <p:cNvSpPr txBox="1"/>
          <p:nvPr/>
        </p:nvSpPr>
        <p:spPr>
          <a:xfrm>
            <a:off x="1140101" y="1367690"/>
            <a:ext cx="516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KuPR as the reference (JHM, You et al. 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813D-8572-4C46-861B-45509D960894}"/>
              </a:ext>
            </a:extLst>
          </p:cNvPr>
          <p:cNvSpPr txBox="1"/>
          <p:nvPr/>
        </p:nvSpPr>
        <p:spPr>
          <a:xfrm>
            <a:off x="7149021" y="1354330"/>
            <a:ext cx="366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GMI as the reference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FE26A-AA9E-4D13-B5CF-0A0ABBB0D90E}"/>
              </a:ext>
            </a:extLst>
          </p:cNvPr>
          <p:cNvSpPr txBox="1"/>
          <p:nvPr/>
        </p:nvSpPr>
        <p:spPr>
          <a:xfrm>
            <a:off x="550127" y="5570687"/>
            <a:ext cx="1164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Coincident observations between KuPR (GMI) and each sensor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436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</TotalTime>
  <Words>1395</Words>
  <Application>Microsoft Office PowerPoint</Application>
  <PresentationFormat>Widescreen</PresentationFormat>
  <Paragraphs>222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Yalei You</dc:creator>
  <cp:lastModifiedBy>Yalei You</cp:lastModifiedBy>
  <cp:revision>142</cp:revision>
  <dcterms:created xsi:type="dcterms:W3CDTF">2020-07-14T14:21:05Z</dcterms:created>
  <dcterms:modified xsi:type="dcterms:W3CDTF">2021-07-31T02:09:09Z</dcterms:modified>
</cp:coreProperties>
</file>