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UgXT9mDflY2sfeEOGr2TzoQv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eeb41ce70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eeeb41ce70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relations between Tbs, snowfall, cloud liquid water with emphasis on snow-covered regions were established as multi-year averages from four years of colocated GPM and MERRA-2 reanalysis data. The immediate goal here was to investigate the challenging zones of snowfall retrieval over the snow cover at high-frequency GPM channels regarding the confounding effects of these atmospheric constituents over the snow-covered regions. However, at</a:t>
            </a:r>
            <a:endParaRPr/>
          </a:p>
        </p:txBody>
      </p:sp>
      <p:sp>
        <p:nvSpPr>
          <p:cNvPr id="190" name="Google Shape;190;geeeb41ce70_1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eeb41ce70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eeb41ce70_1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eeeb41ce70_1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 name="Google Shape;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But snowpack reservoir have declined and are projected to even further decline during 21</a:t>
            </a:r>
            <a:r>
              <a:rPr lang="en-US" baseline="30000"/>
              <a:t>st</a:t>
            </a:r>
            <a:r>
              <a:rPr lang="en-US"/>
              <a:t> century , which could potentially put around 2 billion people at the risk of water scarcity </a:t>
            </a:r>
            <a:endParaRPr/>
          </a:p>
          <a:p>
            <a:pPr marL="0" marR="0" lvl="0" indent="0" algn="l" rtl="0">
              <a:lnSpc>
                <a:spcPct val="100000"/>
              </a:lnSpc>
              <a:spcBef>
                <a:spcPts val="0"/>
              </a:spcBef>
              <a:spcAft>
                <a:spcPts val="0"/>
              </a:spcAft>
              <a:buClr>
                <a:schemeClr val="dk1"/>
              </a:buClr>
              <a:buSzPts val="1200"/>
              <a:buFont typeface="Arial"/>
              <a:buNone/>
            </a:pPr>
            <a:r>
              <a:rPr lang="en-US"/>
              <a:t>Snowfall plays a key role in understanding the hydrologic cycle and also improved water resources management </a:t>
            </a:r>
            <a:endParaRPr/>
          </a:p>
          <a:p>
            <a:pPr marL="0" lvl="0" indent="0" algn="l" rtl="0">
              <a:spcBef>
                <a:spcPts val="0"/>
              </a:spcBef>
              <a:spcAft>
                <a:spcPts val="0"/>
              </a:spcAft>
              <a:buNone/>
            </a:pPr>
            <a:endParaRPr/>
          </a:p>
        </p:txBody>
      </p:sp>
      <p:sp>
        <p:nvSpPr>
          <p:cNvPr id="43" name="Google Shape;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talk a little bit about the microwave retrieval of snowfall ... Making its physical radative transfer modelling very challenging</a:t>
            </a:r>
            <a:endParaRPr/>
          </a:p>
          <a:p>
            <a:pPr marL="0" lvl="0" indent="0" algn="l" rtl="0">
              <a:spcBef>
                <a:spcPts val="0"/>
              </a:spcBef>
              <a:spcAft>
                <a:spcPts val="0"/>
              </a:spcAft>
              <a:buNone/>
            </a:pPr>
            <a:endParaRPr/>
          </a:p>
          <a:p>
            <a:pPr marL="0" lvl="0" indent="0" algn="l" rtl="0">
              <a:spcBef>
                <a:spcPts val="0"/>
              </a:spcBef>
              <a:spcAft>
                <a:spcPts val="0"/>
              </a:spcAft>
              <a:buNone/>
            </a:pPr>
            <a:r>
              <a:rPr lang="en-US"/>
              <a:t>There is also another challenge that the snow cover adds to the snowfall detection: which is </a:t>
            </a:r>
            <a:endParaRPr/>
          </a:p>
        </p:txBody>
      </p:sp>
      <p:sp>
        <p:nvSpPr>
          <p:cNvPr id="56" name="Google Shape;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Quantifying the radiometric effects of snow cover and cloud liquid water content on the microwave signatures of snowfall at high-frequency channels, largely focusing on observations from the GPM core satellite:</a:t>
            </a:r>
            <a:endParaRPr/>
          </a:p>
          <a:p>
            <a:pPr marL="0" lvl="0" indent="0" algn="l" rtl="0">
              <a:spcBef>
                <a:spcPts val="0"/>
              </a:spcBef>
              <a:spcAft>
                <a:spcPts val="0"/>
              </a:spcAft>
              <a:buNone/>
            </a:pPr>
            <a:endParaRPr/>
          </a:p>
        </p:txBody>
      </p:sp>
      <p:sp>
        <p:nvSpPr>
          <p:cNvPr id="65" name="Google Shape;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3049"/>
              </a:buClr>
              <a:buSzPts val="1200"/>
              <a:buFont typeface="Arial"/>
              <a:buNone/>
            </a:pPr>
            <a:r>
              <a:rPr lang="en-US" sz="1200">
                <a:solidFill>
                  <a:srgbClr val="003049"/>
                </a:solidFill>
                <a:latin typeface="Arial"/>
                <a:ea typeface="Arial"/>
                <a:cs typeface="Arial"/>
                <a:sym typeface="Arial"/>
              </a:rPr>
              <a:t>The main reason is that the snow cover temperature and its metamorphic changes of grain size are not independent. </a:t>
            </a:r>
            <a:endParaRPr/>
          </a:p>
          <a:p>
            <a:pPr marL="0" lvl="0" indent="0" algn="l" rtl="0">
              <a:spcBef>
                <a:spcPts val="0"/>
              </a:spcBef>
              <a:spcAft>
                <a:spcPts val="0"/>
              </a:spcAft>
              <a:buNone/>
            </a:pPr>
            <a:endParaRPr/>
          </a:p>
        </p:txBody>
      </p:sp>
      <p:sp>
        <p:nvSpPr>
          <p:cNvPr id="88" name="Google Shape;8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800000"/>
              </a:buClr>
              <a:buSzPts val="3600"/>
              <a:buFont typeface="Arial"/>
              <a:buNone/>
              <a:defRPr sz="3600" b="1">
                <a:solidFill>
                  <a:srgbClr val="8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00000"/>
              </a:buClr>
              <a:buSzPts val="3200"/>
              <a:buFont typeface="Arial"/>
              <a:buNone/>
              <a:defRPr sz="3200" b="1">
                <a:solidFill>
                  <a:srgbClr val="8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47850"/>
            <a:ext cx="10515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alibri"/>
                <a:ea typeface="Calibri"/>
                <a:cs typeface="Calibri"/>
                <a:sym typeface="Calibri"/>
              </a:defRPr>
            </a:lvl1pPr>
            <a:lvl2pPr marL="914400" lvl="1"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3pPr>
            <a:lvl4pPr marL="1828800" lvl="3"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4pPr>
            <a:lvl5pPr marL="2286000" lvl="4"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7F7F7F"/>
                </a:solidFill>
                <a:latin typeface="Arial"/>
                <a:ea typeface="Arial"/>
                <a:cs typeface="Arial"/>
                <a:sym typeface="Arial"/>
              </a:defRPr>
            </a:lvl1pPr>
            <a:lvl2pPr marL="0" lvl="1" indent="0" algn="r">
              <a:spcBef>
                <a:spcPts val="0"/>
              </a:spcBef>
              <a:buNone/>
              <a:defRPr sz="1200" b="0" i="0" u="none" strike="noStrike" cap="none">
                <a:solidFill>
                  <a:srgbClr val="7F7F7F"/>
                </a:solidFill>
                <a:latin typeface="Arial"/>
                <a:ea typeface="Arial"/>
                <a:cs typeface="Arial"/>
                <a:sym typeface="Arial"/>
              </a:defRPr>
            </a:lvl2pPr>
            <a:lvl3pPr marL="0" lvl="2" indent="0" algn="r">
              <a:spcBef>
                <a:spcPts val="0"/>
              </a:spcBef>
              <a:buNone/>
              <a:defRPr sz="1200" b="0" i="0" u="none" strike="noStrike" cap="none">
                <a:solidFill>
                  <a:srgbClr val="7F7F7F"/>
                </a:solidFill>
                <a:latin typeface="Arial"/>
                <a:ea typeface="Arial"/>
                <a:cs typeface="Arial"/>
                <a:sym typeface="Arial"/>
              </a:defRPr>
            </a:lvl3pPr>
            <a:lvl4pPr marL="0" lvl="3" indent="0" algn="r">
              <a:spcBef>
                <a:spcPts val="0"/>
              </a:spcBef>
              <a:buNone/>
              <a:defRPr sz="1200" b="0" i="0" u="none" strike="noStrike" cap="none">
                <a:solidFill>
                  <a:srgbClr val="7F7F7F"/>
                </a:solidFill>
                <a:latin typeface="Arial"/>
                <a:ea typeface="Arial"/>
                <a:cs typeface="Arial"/>
                <a:sym typeface="Arial"/>
              </a:defRPr>
            </a:lvl4pPr>
            <a:lvl5pPr marL="0" lvl="4" indent="0" algn="r">
              <a:spcBef>
                <a:spcPts val="0"/>
              </a:spcBef>
              <a:buNone/>
              <a:defRPr sz="1200" b="0" i="0" u="none" strike="noStrike" cap="none">
                <a:solidFill>
                  <a:srgbClr val="7F7F7F"/>
                </a:solidFill>
                <a:latin typeface="Arial"/>
                <a:ea typeface="Arial"/>
                <a:cs typeface="Arial"/>
                <a:sym typeface="Arial"/>
              </a:defRPr>
            </a:lvl5pPr>
            <a:lvl6pPr marL="0" lvl="5" indent="0" algn="r">
              <a:spcBef>
                <a:spcPts val="0"/>
              </a:spcBef>
              <a:buNone/>
              <a:defRPr sz="1200" b="0" i="0" u="none" strike="noStrike" cap="none">
                <a:solidFill>
                  <a:srgbClr val="7F7F7F"/>
                </a:solidFill>
                <a:latin typeface="Arial"/>
                <a:ea typeface="Arial"/>
                <a:cs typeface="Arial"/>
                <a:sym typeface="Arial"/>
              </a:defRPr>
            </a:lvl6pPr>
            <a:lvl7pPr marL="0" lvl="6" indent="0" algn="r">
              <a:spcBef>
                <a:spcPts val="0"/>
              </a:spcBef>
              <a:buNone/>
              <a:defRPr sz="1200" b="0" i="0" u="none" strike="noStrike" cap="none">
                <a:solidFill>
                  <a:srgbClr val="7F7F7F"/>
                </a:solidFill>
                <a:latin typeface="Arial"/>
                <a:ea typeface="Arial"/>
                <a:cs typeface="Arial"/>
                <a:sym typeface="Arial"/>
              </a:defRPr>
            </a:lvl7pPr>
            <a:lvl8pPr marL="0" lvl="7" indent="0" algn="r">
              <a:spcBef>
                <a:spcPts val="0"/>
              </a:spcBef>
              <a:buNone/>
              <a:defRPr sz="1200" b="0" i="0" u="none" strike="noStrike" cap="none">
                <a:solidFill>
                  <a:srgbClr val="7F7F7F"/>
                </a:solidFill>
                <a:latin typeface="Arial"/>
                <a:ea typeface="Arial"/>
                <a:cs typeface="Arial"/>
                <a:sym typeface="Arial"/>
              </a:defRPr>
            </a:lvl8pPr>
            <a:lvl9pPr marL="0" lvl="8" indent="0" algn="r">
              <a:spcBef>
                <a:spcPts val="0"/>
              </a:spcBef>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00000"/>
              </a:buClr>
              <a:buSzPts val="3200"/>
              <a:buFont typeface="Arial"/>
              <a:buNone/>
              <a:defRPr sz="3200" b="1">
                <a:solidFill>
                  <a:srgbClr val="8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800000"/>
              </a:buClr>
              <a:buSzPts val="3200"/>
              <a:buFont typeface="Arial"/>
              <a:buNone/>
              <a:defRPr sz="3200" b="1" i="0" u="none" strike="noStrike" cap="none">
                <a:solidFill>
                  <a:srgbClr val="8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3390/rs1313264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journals.ametsoc.org/view/journals/hydr/20/2/jhm-d-18-0021_1.x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32000"/>
          </a:blip>
          <a:stretch>
            <a:fillRect/>
          </a:stretch>
        </a:blipFill>
        <a:effectLst/>
      </p:bgPr>
    </p:bg>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630575" y="1344950"/>
            <a:ext cx="11106300" cy="2260500"/>
          </a:xfrm>
          <a:prstGeom prst="rect">
            <a:avLst/>
          </a:prstGeom>
          <a:noFill/>
          <a:ln>
            <a:noFill/>
          </a:ln>
        </p:spPr>
        <p:txBody>
          <a:bodyPr spcFirstLastPara="1" wrap="square" lIns="91425" tIns="45700" rIns="91425" bIns="45700" anchor="b" anchorCtr="0">
            <a:noAutofit/>
          </a:bodyPr>
          <a:lstStyle/>
          <a:p>
            <a:pPr marL="0" lvl="0" indent="0" algn="ctr" rtl="0">
              <a:lnSpc>
                <a:spcPct val="123000"/>
              </a:lnSpc>
              <a:spcBef>
                <a:spcPts val="0"/>
              </a:spcBef>
              <a:spcAft>
                <a:spcPts val="1100"/>
              </a:spcAft>
              <a:buClr>
                <a:schemeClr val="dk1"/>
              </a:buClr>
              <a:buSzPts val="1100"/>
              <a:buFont typeface="Arial"/>
              <a:buNone/>
            </a:pPr>
            <a:r>
              <a:rPr lang="en-US" sz="3100">
                <a:solidFill>
                  <a:srgbClr val="1A1A1A"/>
                </a:solidFill>
              </a:rPr>
              <a:t>Quantitative Investigation of Radiometric Interactions between Snowfall, Snow Cover, and Cloud Liquid Water over Land</a:t>
            </a:r>
            <a:endParaRPr sz="3100">
              <a:solidFill>
                <a:schemeClr val="dk1"/>
              </a:solidFill>
            </a:endParaRPr>
          </a:p>
        </p:txBody>
      </p:sp>
      <p:pic>
        <p:nvPicPr>
          <p:cNvPr id="37" name="Google Shape;37;p1" descr="Image result for UMN LOGO"/>
          <p:cNvPicPr preferRelativeResize="0"/>
          <p:nvPr/>
        </p:nvPicPr>
        <p:blipFill rotWithShape="1">
          <a:blip r:embed="rId4">
            <a:alphaModFix/>
          </a:blip>
          <a:srcRect/>
          <a:stretch/>
        </p:blipFill>
        <p:spPr>
          <a:xfrm>
            <a:off x="0" y="6270753"/>
            <a:ext cx="937550" cy="561797"/>
          </a:xfrm>
          <a:prstGeom prst="rect">
            <a:avLst/>
          </a:prstGeom>
          <a:noFill/>
          <a:ln>
            <a:noFill/>
          </a:ln>
        </p:spPr>
      </p:pic>
      <p:pic>
        <p:nvPicPr>
          <p:cNvPr id="38" name="Google Shape;38;p1" descr="Image result for nasa logo"/>
          <p:cNvPicPr preferRelativeResize="0"/>
          <p:nvPr/>
        </p:nvPicPr>
        <p:blipFill rotWithShape="1">
          <a:blip r:embed="rId5">
            <a:alphaModFix/>
          </a:blip>
          <a:srcRect/>
          <a:stretch/>
        </p:blipFill>
        <p:spPr>
          <a:xfrm>
            <a:off x="11644311" y="6380629"/>
            <a:ext cx="570563" cy="477371"/>
          </a:xfrm>
          <a:prstGeom prst="rect">
            <a:avLst/>
          </a:prstGeom>
          <a:noFill/>
          <a:ln>
            <a:noFill/>
          </a:ln>
        </p:spPr>
      </p:pic>
      <p:sp>
        <p:nvSpPr>
          <p:cNvPr id="39" name="Google Shape;39;p1"/>
          <p:cNvSpPr txBox="1"/>
          <p:nvPr/>
        </p:nvSpPr>
        <p:spPr>
          <a:xfrm>
            <a:off x="630575" y="4291600"/>
            <a:ext cx="111063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b="1"/>
          </a:p>
          <a:p>
            <a:pPr marL="0" lvl="0" indent="0" algn="ctr" rtl="0">
              <a:spcBef>
                <a:spcPts val="0"/>
              </a:spcBef>
              <a:spcAft>
                <a:spcPts val="0"/>
              </a:spcAft>
              <a:buNone/>
            </a:pPr>
            <a:r>
              <a:rPr lang="en-US" sz="1800" b="1">
                <a:solidFill>
                  <a:srgbClr val="800000"/>
                </a:solidFill>
              </a:rPr>
              <a:t>Authors:</a:t>
            </a:r>
            <a:r>
              <a:rPr lang="en-US" sz="1800" b="1">
                <a:solidFill>
                  <a:schemeClr val="dk1"/>
                </a:solidFill>
              </a:rPr>
              <a:t> </a:t>
            </a:r>
            <a:r>
              <a:rPr lang="en-US" sz="1800">
                <a:solidFill>
                  <a:schemeClr val="dk1"/>
                </a:solidFill>
              </a:rPr>
              <a:t>Zeinab Takbiri, Lisa Milani, Clement Guilloteau, Efi Foufoula-Georgiou</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ctr" rtl="0">
              <a:spcBef>
                <a:spcPts val="0"/>
              </a:spcBef>
              <a:spcAft>
                <a:spcPts val="0"/>
              </a:spcAft>
              <a:buNone/>
            </a:pPr>
            <a:r>
              <a:rPr lang="en-US" sz="1800" b="1">
                <a:solidFill>
                  <a:schemeClr val="dk1"/>
                </a:solidFill>
              </a:rPr>
              <a:t>Acknowledgement</a:t>
            </a:r>
            <a:r>
              <a:rPr lang="en-US" sz="1800">
                <a:solidFill>
                  <a:schemeClr val="dk1"/>
                </a:solidFill>
              </a:rPr>
              <a:t>: F. Joe Turk, Ardeshir M. Ebtehaj, Gail Skofronick Jackson</a:t>
            </a:r>
            <a:endParaRPr sz="1800">
              <a:solidFill>
                <a:schemeClr val="dk1"/>
              </a:solidFill>
            </a:endParaRPr>
          </a:p>
          <a:p>
            <a:pPr marL="0" lvl="0" indent="0" algn="ctr" rtl="0">
              <a:spcBef>
                <a:spcPts val="0"/>
              </a:spcBef>
              <a:spcAft>
                <a:spcPts val="0"/>
              </a:spcAft>
              <a:buNone/>
            </a:pPr>
            <a:endParaRPr sz="1800">
              <a:solidFill>
                <a:schemeClr val="dk1"/>
              </a:solidFill>
            </a:endParaRPr>
          </a:p>
          <a:p>
            <a:pPr marL="0" lvl="0" indent="0" algn="ctr" rtl="0">
              <a:spcBef>
                <a:spcPts val="0"/>
              </a:spcBef>
              <a:spcAft>
                <a:spcPts val="0"/>
              </a:spcAft>
              <a:buNone/>
            </a:pPr>
            <a:r>
              <a:rPr lang="en-US" sz="1800" b="1">
                <a:solidFill>
                  <a:schemeClr val="dk1"/>
                </a:solidFill>
              </a:rPr>
              <a:t>Sep 2021</a:t>
            </a:r>
            <a:endParaRPr sz="1800" b="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p:nvPr/>
        </p:nvSpPr>
        <p:spPr>
          <a:xfrm>
            <a:off x="0" y="0"/>
            <a:ext cx="12192000" cy="612183"/>
          </a:xfrm>
          <a:prstGeom prst="rect">
            <a:avLst/>
          </a:prstGeom>
          <a:solidFill>
            <a:srgbClr val="FFF2CC">
              <a:alpha val="43921"/>
            </a:srgbClr>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6"/>
          <p:cNvSpPr txBox="1">
            <a:spLocks noGrp="1"/>
          </p:cNvSpPr>
          <p:nvPr>
            <p:ph type="title"/>
          </p:nvPr>
        </p:nvSpPr>
        <p:spPr>
          <a:xfrm>
            <a:off x="137160" y="91440"/>
            <a:ext cx="12192000" cy="685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00000"/>
              </a:buClr>
              <a:buSzPts val="2800"/>
              <a:buFont typeface="Arial"/>
              <a:buNone/>
            </a:pPr>
            <a:r>
              <a:rPr lang="en-US" sz="2800"/>
              <a:t>Atmospheric Emissivity -- Cloud LWP</a:t>
            </a:r>
            <a:endParaRPr sz="2800"/>
          </a:p>
        </p:txBody>
      </p:sp>
      <p:sp>
        <p:nvSpPr>
          <p:cNvPr id="151" name="Google Shape;151;p16"/>
          <p:cNvSpPr/>
          <p:nvPr/>
        </p:nvSpPr>
        <p:spPr>
          <a:xfrm>
            <a:off x="7671651" y="2020994"/>
            <a:ext cx="2024207" cy="795602"/>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Calibri"/>
                <a:ea typeface="Calibri"/>
                <a:cs typeface="Calibri"/>
                <a:sym typeface="Calibri"/>
              </a:rPr>
              <a:t> </a:t>
            </a:r>
            <a:endParaRPr dirty="0"/>
          </a:p>
        </p:txBody>
      </p:sp>
      <p:sp>
        <p:nvSpPr>
          <p:cNvPr id="152" name="Google Shape;152;p16"/>
          <p:cNvSpPr txBox="1"/>
          <p:nvPr/>
        </p:nvSpPr>
        <p:spPr>
          <a:xfrm>
            <a:off x="7671651" y="3500769"/>
            <a:ext cx="3881897" cy="1154162"/>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nvGrpSpPr>
          <p:cNvPr id="153" name="Google Shape;153;p16"/>
          <p:cNvGrpSpPr/>
          <p:nvPr/>
        </p:nvGrpSpPr>
        <p:grpSpPr>
          <a:xfrm>
            <a:off x="312516" y="1504710"/>
            <a:ext cx="6597493" cy="4912762"/>
            <a:chOff x="490265" y="1757242"/>
            <a:chExt cx="6419744" cy="4660229"/>
          </a:xfrm>
        </p:grpSpPr>
        <p:pic>
          <p:nvPicPr>
            <p:cNvPr id="154" name="Google Shape;154;p16"/>
            <p:cNvPicPr preferRelativeResize="0"/>
            <p:nvPr/>
          </p:nvPicPr>
          <p:blipFill rotWithShape="1">
            <a:blip r:embed="rId5">
              <a:alphaModFix/>
            </a:blip>
            <a:srcRect/>
            <a:stretch/>
          </p:blipFill>
          <p:spPr>
            <a:xfrm>
              <a:off x="490265" y="1757242"/>
              <a:ext cx="6419744" cy="4660229"/>
            </a:xfrm>
            <a:prstGeom prst="rect">
              <a:avLst/>
            </a:prstGeom>
            <a:noFill/>
            <a:ln>
              <a:noFill/>
            </a:ln>
          </p:spPr>
        </p:pic>
        <p:sp>
          <p:nvSpPr>
            <p:cNvPr id="155" name="Google Shape;155;p16"/>
            <p:cNvSpPr/>
            <p:nvPr/>
          </p:nvSpPr>
          <p:spPr>
            <a:xfrm>
              <a:off x="2250831" y="3834099"/>
              <a:ext cx="246185" cy="1389551"/>
            </a:xfrm>
            <a:prstGeom prst="upDownArrow">
              <a:avLst>
                <a:gd name="adj1" fmla="val 50000"/>
                <a:gd name="adj2" fmla="val 50000"/>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16"/>
            <p:cNvSpPr/>
            <p:nvPr/>
          </p:nvSpPr>
          <p:spPr>
            <a:xfrm>
              <a:off x="5126793" y="4117394"/>
              <a:ext cx="199293" cy="822960"/>
            </a:xfrm>
            <a:prstGeom prst="upDownArrow">
              <a:avLst>
                <a:gd name="adj1" fmla="val 50000"/>
                <a:gd name="adj2" fmla="val 50000"/>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7" name="Google Shape;157;p16"/>
          <p:cNvSpPr txBox="1"/>
          <p:nvPr/>
        </p:nvSpPr>
        <p:spPr>
          <a:xfrm>
            <a:off x="896456" y="765147"/>
            <a:ext cx="10512042" cy="77801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The rate of emissivity increase due to the increase of the liquid water path is higher at channel 89 GHz than that of channel 166 GHz. </a:t>
            </a:r>
            <a:endParaRPr sz="2000">
              <a:solidFill>
                <a:schemeClr val="dk1"/>
              </a:solidFill>
              <a:latin typeface="Calibri"/>
              <a:ea typeface="Calibri"/>
              <a:cs typeface="Calibri"/>
              <a:sym typeface="Calibri"/>
            </a:endParaRPr>
          </a:p>
        </p:txBody>
      </p:sp>
      <p:pic>
        <p:nvPicPr>
          <p:cNvPr id="158" name="Google Shape;158;p16" descr="Image result for nasa logo"/>
          <p:cNvPicPr preferRelativeResize="0"/>
          <p:nvPr/>
        </p:nvPicPr>
        <p:blipFill rotWithShape="1">
          <a:blip r:embed="rId6">
            <a:alphaModFix/>
          </a:blip>
          <a:srcRect/>
          <a:stretch/>
        </p:blipFill>
        <p:spPr>
          <a:xfrm>
            <a:off x="11644311" y="6380629"/>
            <a:ext cx="570563" cy="4773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p:nvPr/>
        </p:nvSpPr>
        <p:spPr>
          <a:xfrm>
            <a:off x="0" y="0"/>
            <a:ext cx="12192000" cy="612183"/>
          </a:xfrm>
          <a:prstGeom prst="rect">
            <a:avLst/>
          </a:prstGeom>
          <a:solidFill>
            <a:srgbClr val="FFF2CC">
              <a:alpha val="43921"/>
            </a:srgbClr>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17"/>
          <p:cNvSpPr txBox="1">
            <a:spLocks noGrp="1"/>
          </p:cNvSpPr>
          <p:nvPr>
            <p:ph type="title"/>
          </p:nvPr>
        </p:nvSpPr>
        <p:spPr>
          <a:xfrm>
            <a:off x="137160" y="91440"/>
            <a:ext cx="12192000" cy="685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00000"/>
              </a:buClr>
              <a:buSzPts val="2800"/>
              <a:buFont typeface="Arial"/>
              <a:buNone/>
            </a:pPr>
            <a:r>
              <a:rPr lang="en-US" sz="2800"/>
              <a:t>Atmospheric Emissivity -- Snowfall and Cloud LWP</a:t>
            </a:r>
            <a:endParaRPr sz="2800"/>
          </a:p>
        </p:txBody>
      </p:sp>
      <p:sp>
        <p:nvSpPr>
          <p:cNvPr id="166" name="Google Shape;166;p17"/>
          <p:cNvSpPr txBox="1"/>
          <p:nvPr/>
        </p:nvSpPr>
        <p:spPr>
          <a:xfrm>
            <a:off x="685800" y="1188442"/>
            <a:ext cx="5036574" cy="36933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Atmospheric emissivity of the cloud LWP</a:t>
            </a:r>
            <a:endParaRPr sz="1800">
              <a:solidFill>
                <a:schemeClr val="dk1"/>
              </a:solidFill>
              <a:latin typeface="Calibri"/>
              <a:ea typeface="Calibri"/>
              <a:cs typeface="Calibri"/>
              <a:sym typeface="Calibri"/>
            </a:endParaRPr>
          </a:p>
        </p:txBody>
      </p:sp>
      <p:grpSp>
        <p:nvGrpSpPr>
          <p:cNvPr id="167" name="Google Shape;167;p17"/>
          <p:cNvGrpSpPr/>
          <p:nvPr/>
        </p:nvGrpSpPr>
        <p:grpSpPr>
          <a:xfrm>
            <a:off x="132891" y="2012154"/>
            <a:ext cx="5589483" cy="4057525"/>
            <a:chOff x="132891" y="2012154"/>
            <a:chExt cx="5589483" cy="4057525"/>
          </a:xfrm>
        </p:grpSpPr>
        <p:pic>
          <p:nvPicPr>
            <p:cNvPr id="168" name="Google Shape;168;p17"/>
            <p:cNvPicPr preferRelativeResize="0"/>
            <p:nvPr/>
          </p:nvPicPr>
          <p:blipFill rotWithShape="1">
            <a:blip r:embed="rId3">
              <a:alphaModFix/>
            </a:blip>
            <a:srcRect/>
            <a:stretch/>
          </p:blipFill>
          <p:spPr>
            <a:xfrm>
              <a:off x="132891" y="2012154"/>
              <a:ext cx="5589483" cy="4057525"/>
            </a:xfrm>
            <a:prstGeom prst="rect">
              <a:avLst/>
            </a:prstGeom>
            <a:noFill/>
            <a:ln>
              <a:noFill/>
            </a:ln>
          </p:spPr>
        </p:pic>
        <p:sp>
          <p:nvSpPr>
            <p:cNvPr id="169" name="Google Shape;169;p17"/>
            <p:cNvSpPr/>
            <p:nvPr/>
          </p:nvSpPr>
          <p:spPr>
            <a:xfrm>
              <a:off x="2041818" y="3751260"/>
              <a:ext cx="253001" cy="1005840"/>
            </a:xfrm>
            <a:prstGeom prst="upDownArrow">
              <a:avLst>
                <a:gd name="adj1" fmla="val 50000"/>
                <a:gd name="adj2" fmla="val 50000"/>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7"/>
            <p:cNvSpPr/>
            <p:nvPr/>
          </p:nvSpPr>
          <p:spPr>
            <a:xfrm>
              <a:off x="4386974" y="3907488"/>
              <a:ext cx="204811" cy="640080"/>
            </a:xfrm>
            <a:prstGeom prst="upDownArrow">
              <a:avLst>
                <a:gd name="adj1" fmla="val 50000"/>
                <a:gd name="adj2" fmla="val 50000"/>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71" name="Google Shape;171;p17" descr="Image result for nasa logo"/>
          <p:cNvPicPr preferRelativeResize="0"/>
          <p:nvPr/>
        </p:nvPicPr>
        <p:blipFill rotWithShape="1">
          <a:blip r:embed="rId4">
            <a:alphaModFix/>
          </a:blip>
          <a:srcRect/>
          <a:stretch/>
        </p:blipFill>
        <p:spPr>
          <a:xfrm>
            <a:off x="11644311" y="6380629"/>
            <a:ext cx="570563" cy="477371"/>
          </a:xfrm>
          <a:prstGeom prst="rect">
            <a:avLst/>
          </a:prstGeom>
          <a:noFill/>
          <a:ln>
            <a:noFill/>
          </a:ln>
        </p:spPr>
      </p:pic>
      <p:sp>
        <p:nvSpPr>
          <p:cNvPr id="172" name="Google Shape;172;p17"/>
          <p:cNvSpPr txBox="1"/>
          <p:nvPr/>
        </p:nvSpPr>
        <p:spPr>
          <a:xfrm>
            <a:off x="6277800" y="1326242"/>
            <a:ext cx="5036700" cy="369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Atmospheric emissivity of the LWP and snowfall</a:t>
            </a:r>
            <a:endParaRPr sz="1800">
              <a:solidFill>
                <a:schemeClr val="dk1"/>
              </a:solidFill>
              <a:latin typeface="Calibri"/>
              <a:ea typeface="Calibri"/>
              <a:cs typeface="Calibri"/>
              <a:sym typeface="Calibri"/>
            </a:endParaRPr>
          </a:p>
        </p:txBody>
      </p:sp>
      <p:pic>
        <p:nvPicPr>
          <p:cNvPr id="173" name="Google Shape;173;p17"/>
          <p:cNvPicPr preferRelativeResize="0"/>
          <p:nvPr/>
        </p:nvPicPr>
        <p:blipFill>
          <a:blip r:embed="rId5">
            <a:alphaModFix/>
          </a:blip>
          <a:stretch>
            <a:fillRect/>
          </a:stretch>
        </p:blipFill>
        <p:spPr>
          <a:xfrm>
            <a:off x="6143050" y="2150632"/>
            <a:ext cx="5589474" cy="3774906"/>
          </a:xfrm>
          <a:prstGeom prst="rect">
            <a:avLst/>
          </a:prstGeom>
          <a:noFill/>
          <a:ln>
            <a:noFill/>
          </a:ln>
        </p:spPr>
      </p:pic>
      <p:sp>
        <p:nvSpPr>
          <p:cNvPr id="174" name="Google Shape;174;p17"/>
          <p:cNvSpPr/>
          <p:nvPr/>
        </p:nvSpPr>
        <p:spPr>
          <a:xfrm>
            <a:off x="7165075" y="3933475"/>
            <a:ext cx="183000" cy="521100"/>
          </a:xfrm>
          <a:prstGeom prst="upDown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9657100" y="4108950"/>
            <a:ext cx="183000" cy="823500"/>
          </a:xfrm>
          <a:prstGeom prst="upDown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8"/>
          <p:cNvSpPr/>
          <p:nvPr/>
        </p:nvSpPr>
        <p:spPr>
          <a:xfrm>
            <a:off x="0" y="0"/>
            <a:ext cx="12192000" cy="612183"/>
          </a:xfrm>
          <a:prstGeom prst="rect">
            <a:avLst/>
          </a:prstGeom>
          <a:solidFill>
            <a:srgbClr val="FFF2CC">
              <a:alpha val="43921"/>
            </a:srgbClr>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18"/>
          <p:cNvSpPr txBox="1">
            <a:spLocks noGrp="1"/>
          </p:cNvSpPr>
          <p:nvPr>
            <p:ph type="title"/>
          </p:nvPr>
        </p:nvSpPr>
        <p:spPr>
          <a:xfrm>
            <a:off x="137160" y="91440"/>
            <a:ext cx="10972800" cy="640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00000"/>
              </a:buClr>
              <a:buSzPts val="3200"/>
              <a:buFont typeface="Arial"/>
              <a:buNone/>
            </a:pPr>
            <a:r>
              <a:rPr lang="en-US"/>
              <a:t>Findings</a:t>
            </a:r>
            <a:endParaRPr sz="3600"/>
          </a:p>
        </p:txBody>
      </p:sp>
      <p:sp>
        <p:nvSpPr>
          <p:cNvPr id="183" name="Google Shape;183;p18"/>
          <p:cNvSpPr txBox="1"/>
          <p:nvPr/>
        </p:nvSpPr>
        <p:spPr>
          <a:xfrm>
            <a:off x="662106" y="6468035"/>
            <a:ext cx="6753947"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Acknowledgment: NASA PMM (NNX16AO56G) and a NIP award (80NSSC18K0742).</a:t>
            </a:r>
            <a:endParaRPr sz="1500">
              <a:solidFill>
                <a:schemeClr val="dk1"/>
              </a:solidFill>
              <a:latin typeface="Calibri"/>
              <a:ea typeface="Calibri"/>
              <a:cs typeface="Calibri"/>
              <a:sym typeface="Calibri"/>
            </a:endParaRPr>
          </a:p>
        </p:txBody>
      </p:sp>
      <p:pic>
        <p:nvPicPr>
          <p:cNvPr id="184" name="Google Shape;184;p18" descr="Image result for nasa logo"/>
          <p:cNvPicPr preferRelativeResize="0"/>
          <p:nvPr/>
        </p:nvPicPr>
        <p:blipFill rotWithShape="1">
          <a:blip r:embed="rId3">
            <a:alphaModFix/>
          </a:blip>
          <a:srcRect/>
          <a:stretch/>
        </p:blipFill>
        <p:spPr>
          <a:xfrm>
            <a:off x="11644311" y="6380629"/>
            <a:ext cx="570563" cy="477371"/>
          </a:xfrm>
          <a:prstGeom prst="rect">
            <a:avLst/>
          </a:prstGeom>
          <a:noFill/>
          <a:ln>
            <a:noFill/>
          </a:ln>
        </p:spPr>
      </p:pic>
      <p:pic>
        <p:nvPicPr>
          <p:cNvPr id="185" name="Google Shape;185;p18" descr="Image result for UMN LOGO"/>
          <p:cNvPicPr preferRelativeResize="0"/>
          <p:nvPr/>
        </p:nvPicPr>
        <p:blipFill rotWithShape="1">
          <a:blip r:embed="rId4">
            <a:alphaModFix/>
          </a:blip>
          <a:srcRect/>
          <a:stretch/>
        </p:blipFill>
        <p:spPr>
          <a:xfrm>
            <a:off x="0" y="6468035"/>
            <a:ext cx="608318" cy="364515"/>
          </a:xfrm>
          <a:prstGeom prst="rect">
            <a:avLst/>
          </a:prstGeom>
          <a:noFill/>
          <a:ln>
            <a:noFill/>
          </a:ln>
        </p:spPr>
      </p:pic>
      <p:sp>
        <p:nvSpPr>
          <p:cNvPr id="186" name="Google Shape;186;p18"/>
          <p:cNvSpPr txBox="1"/>
          <p:nvPr/>
        </p:nvSpPr>
        <p:spPr>
          <a:xfrm>
            <a:off x="325200" y="783025"/>
            <a:ext cx="11541600" cy="5006468"/>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en-US" sz="2000" i="1" u="sng" dirty="0"/>
              <a:t>The channel 166 GHz could better capture the scattering signature of light snowfall events </a:t>
            </a:r>
            <a:r>
              <a:rPr lang="en-US" sz="2000" dirty="0"/>
              <a:t>because it responds less strongly to the increase of the cloud LWP than the 89 GHz channel. </a:t>
            </a:r>
            <a:endParaRPr sz="2000" dirty="0"/>
          </a:p>
          <a:p>
            <a:pPr marL="457200" lvl="0" indent="-355600" algn="l" rtl="0">
              <a:spcBef>
                <a:spcPts val="1000"/>
              </a:spcBef>
              <a:spcAft>
                <a:spcPts val="0"/>
              </a:spcAft>
              <a:buSzPts val="2000"/>
              <a:buChar char="●"/>
            </a:pPr>
            <a:r>
              <a:rPr lang="en-US" sz="2000" dirty="0">
                <a:solidFill>
                  <a:srgbClr val="0070C0"/>
                </a:solidFill>
              </a:rPr>
              <a:t>Larger snowfall events could be captured better at 89 GHz when both LWP and SWE are small</a:t>
            </a:r>
            <a:r>
              <a:rPr lang="en-US" sz="2000" dirty="0"/>
              <a:t>, while </a:t>
            </a:r>
            <a:r>
              <a:rPr lang="en-US" sz="2000" i="1" u="sng" dirty="0"/>
              <a:t>166 GHz becomes more advantageous at capturing this scattering when LWP increases up to about 100–150 g m</a:t>
            </a:r>
            <a:r>
              <a:rPr lang="en-US" sz="2000" i="1" u="sng" baseline="30000" dirty="0"/>
              <a:t>−2</a:t>
            </a:r>
            <a:r>
              <a:rPr lang="en-US" sz="2000" i="1" u="sng" dirty="0"/>
              <a:t>.</a:t>
            </a:r>
            <a:r>
              <a:rPr lang="en-US" sz="2000" dirty="0"/>
              <a:t> </a:t>
            </a:r>
            <a:endParaRPr sz="2000" dirty="0"/>
          </a:p>
          <a:p>
            <a:pPr marL="457200" lvl="0" indent="-355600" algn="l" rtl="0">
              <a:spcBef>
                <a:spcPts val="1000"/>
              </a:spcBef>
              <a:spcAft>
                <a:spcPts val="0"/>
              </a:spcAft>
              <a:buClr>
                <a:schemeClr val="dk1"/>
              </a:buClr>
              <a:buSzPts val="2000"/>
              <a:buChar char="●"/>
            </a:pPr>
            <a:r>
              <a:rPr lang="en-US" sz="2000" dirty="0">
                <a:solidFill>
                  <a:srgbClr val="C00000"/>
                </a:solidFill>
              </a:rPr>
              <a:t>Over deeper snow-cover regions (SWE &gt; 200 kg m</a:t>
            </a:r>
            <a:r>
              <a:rPr lang="en-US" sz="2000" baseline="30000" dirty="0">
                <a:solidFill>
                  <a:srgbClr val="C00000"/>
                </a:solidFill>
              </a:rPr>
              <a:t>−2</a:t>
            </a:r>
            <a:r>
              <a:rPr lang="en-US" sz="2000" dirty="0">
                <a:solidFill>
                  <a:srgbClr val="C00000"/>
                </a:solidFill>
              </a:rPr>
              <a:t> )  and larger LWP values (≥100–150 gm</a:t>
            </a:r>
            <a:r>
              <a:rPr lang="en-US" sz="2000" baseline="30000" dirty="0">
                <a:solidFill>
                  <a:srgbClr val="C00000"/>
                </a:solidFill>
              </a:rPr>
              <a:t>−2</a:t>
            </a:r>
            <a:r>
              <a:rPr lang="en-US" sz="2000" dirty="0">
                <a:solidFill>
                  <a:srgbClr val="C00000"/>
                </a:solidFill>
              </a:rPr>
              <a:t>), </a:t>
            </a:r>
            <a:r>
              <a:rPr lang="en-US" sz="2000" dirty="0">
                <a:solidFill>
                  <a:schemeClr val="dk1"/>
                </a:solidFill>
              </a:rPr>
              <a:t>the scattering of snowfall, even with large intensity, is masked by the comparable scattering contribution from the large accumulation of snow cover and the emission from liquid water at both 89 and 166 GHz channels</a:t>
            </a:r>
            <a:r>
              <a:rPr lang="en-US" sz="2000" dirty="0">
                <a:solidFill>
                  <a:srgbClr val="0070C0"/>
                </a:solidFill>
              </a:rPr>
              <a:t>: the snowfall dominant signature becomes its emission that can be distinguished from the very low plateaued emissivity of the surface at channel 89 GHz.</a:t>
            </a:r>
            <a:endParaRPr sz="2000" dirty="0">
              <a:solidFill>
                <a:srgbClr val="0070C0"/>
              </a:solidFill>
            </a:endParaRPr>
          </a:p>
          <a:p>
            <a:pPr marL="457200" lvl="0" indent="-355600" algn="l" rtl="0">
              <a:spcBef>
                <a:spcPts val="1000"/>
              </a:spcBef>
              <a:spcAft>
                <a:spcPts val="1000"/>
              </a:spcAft>
              <a:buClr>
                <a:srgbClr val="7A0019"/>
              </a:buClr>
              <a:buSzPts val="2000"/>
              <a:buChar char="●"/>
            </a:pPr>
            <a:r>
              <a:rPr lang="en-US" sz="2000" dirty="0">
                <a:solidFill>
                  <a:srgbClr val="7A0019"/>
                </a:solidFill>
              </a:rPr>
              <a:t>Over latitudes above 60°N with SWE &gt; 200 kg m</a:t>
            </a:r>
            <a:r>
              <a:rPr lang="en-US" sz="2000" baseline="30000" dirty="0">
                <a:solidFill>
                  <a:srgbClr val="7A0019"/>
                </a:solidFill>
              </a:rPr>
              <a:t>−2</a:t>
            </a:r>
            <a:r>
              <a:rPr lang="en-US" sz="2000" dirty="0">
                <a:solidFill>
                  <a:srgbClr val="7A0019"/>
                </a:solidFill>
              </a:rPr>
              <a:t> and LWP &lt; 100–150 g m</a:t>
            </a:r>
            <a:r>
              <a:rPr lang="en-US" sz="2000" baseline="30000" dirty="0">
                <a:solidFill>
                  <a:srgbClr val="7A0019"/>
                </a:solidFill>
              </a:rPr>
              <a:t>−2</a:t>
            </a:r>
            <a:r>
              <a:rPr lang="en-US" sz="2000" dirty="0">
                <a:solidFill>
                  <a:srgbClr val="7A0019"/>
                </a:solidFill>
              </a:rPr>
              <a:t>, the snowfall microwave signal could not be detected with GPM </a:t>
            </a:r>
            <a:r>
              <a:rPr lang="en-US" sz="2000" u="sng" dirty="0">
                <a:solidFill>
                  <a:schemeClr val="tx1"/>
                </a:solidFill>
              </a:rPr>
              <a:t>without considering a priori data about SWE and LWP. Our findings provide quantitative insights for improving retrieval of snowfall in particular over snow-covered terrain.</a:t>
            </a:r>
            <a:endParaRPr sz="2000" u="sng"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eeeb41ce70_1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Limitations</a:t>
            </a:r>
            <a:endParaRPr/>
          </a:p>
        </p:txBody>
      </p:sp>
      <p:sp>
        <p:nvSpPr>
          <p:cNvPr id="193" name="Google Shape;193;geeeb41ce70_1_32"/>
          <p:cNvSpPr txBox="1">
            <a:spLocks noGrp="1"/>
          </p:cNvSpPr>
          <p:nvPr>
            <p:ph type="body" idx="1"/>
          </p:nvPr>
        </p:nvSpPr>
        <p:spPr>
          <a:xfrm>
            <a:off x="838200" y="1397525"/>
            <a:ext cx="10515600" cy="53580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1000"/>
              </a:spcBef>
              <a:spcAft>
                <a:spcPts val="0"/>
              </a:spcAft>
              <a:buSzPts val="2200"/>
              <a:buChar char="•"/>
            </a:pPr>
            <a:r>
              <a:rPr lang="en-US" sz="2200" dirty="0"/>
              <a:t>At the daily or sub-daily time scales, large variability around these multi-year averages is expected. </a:t>
            </a:r>
            <a:endParaRPr sz="2200" dirty="0"/>
          </a:p>
          <a:p>
            <a:pPr marL="457200" lvl="0" indent="-368300" algn="l" rtl="0">
              <a:lnSpc>
                <a:spcPct val="100000"/>
              </a:lnSpc>
              <a:spcBef>
                <a:spcPts val="1000"/>
              </a:spcBef>
              <a:spcAft>
                <a:spcPts val="0"/>
              </a:spcAft>
              <a:buSzPts val="2200"/>
              <a:buChar char="•"/>
            </a:pPr>
            <a:r>
              <a:rPr lang="en-US" sz="2200" dirty="0"/>
              <a:t>For instantaneous precipitation retrievals, one should consider the use of the dynamic surface emissivity database developed by Munchak et al., 2020.</a:t>
            </a:r>
            <a:endParaRPr sz="2200" dirty="0"/>
          </a:p>
          <a:p>
            <a:pPr marL="457200" lvl="0" indent="-368300" algn="l" rtl="0">
              <a:lnSpc>
                <a:spcPct val="100000"/>
              </a:lnSpc>
              <a:spcBef>
                <a:spcPts val="1000"/>
              </a:spcBef>
              <a:spcAft>
                <a:spcPts val="0"/>
              </a:spcAft>
              <a:buSzPts val="2200"/>
              <a:buChar char="•"/>
            </a:pPr>
            <a:r>
              <a:rPr lang="en-US" sz="2200" dirty="0"/>
              <a:t>We acknowledge potential errors and inaccuracies in DPR measurements regarding light precipitation intensities. An additional investigation, if it does not require high space-time coverage, should consider measurements from </a:t>
            </a:r>
            <a:r>
              <a:rPr lang="en-US" sz="2200" dirty="0" err="1"/>
              <a:t>CloudSat</a:t>
            </a:r>
            <a:r>
              <a:rPr lang="en-US" sz="2200" dirty="0"/>
              <a:t> Cloud Profiling Radar (CPR, Turk et al., 2021).</a:t>
            </a:r>
            <a:endParaRPr sz="2200" dirty="0"/>
          </a:p>
          <a:p>
            <a:pPr marL="457200" lvl="0" indent="-368300" algn="l" rtl="0">
              <a:lnSpc>
                <a:spcPct val="100000"/>
              </a:lnSpc>
              <a:spcBef>
                <a:spcPts val="1000"/>
              </a:spcBef>
              <a:spcAft>
                <a:spcPts val="1000"/>
              </a:spcAft>
              <a:buSzPts val="2200"/>
              <a:buChar char="•"/>
            </a:pPr>
            <a:r>
              <a:rPr lang="en-US" sz="2200" dirty="0"/>
              <a:t>We only used total precipitable water to screen the clear-sky Tbs. This can add some uncertainties regarding the calculated </a:t>
            </a:r>
            <a:r>
              <a:rPr lang="en-US" sz="2200" dirty="0" err="1"/>
              <a:t>emissivities</a:t>
            </a:r>
            <a:r>
              <a:rPr lang="en-US" sz="2200" dirty="0"/>
              <a:t> of LWP and snowfall. Future research needs to investigate the effects of total precipitable water on the radiometric signal during the snowfall events (Milani et al., 2021).</a:t>
            </a:r>
            <a:endParaRPr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eeeb41ce70_1_4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References</a:t>
            </a:r>
            <a:endParaRPr/>
          </a:p>
        </p:txBody>
      </p:sp>
      <p:sp>
        <p:nvSpPr>
          <p:cNvPr id="200" name="Google Shape;200;geeeb41ce70_1_44"/>
          <p:cNvSpPr txBox="1">
            <a:spLocks noGrp="1"/>
          </p:cNvSpPr>
          <p:nvPr>
            <p:ph type="body" idx="1"/>
          </p:nvPr>
        </p:nvSpPr>
        <p:spPr>
          <a:xfrm>
            <a:off x="838200" y="1847850"/>
            <a:ext cx="10515600" cy="4351200"/>
          </a:xfrm>
          <a:prstGeom prst="rect">
            <a:avLst/>
          </a:prstGeom>
        </p:spPr>
        <p:txBody>
          <a:bodyPr spcFirstLastPara="1" wrap="square" lIns="91425" tIns="45700" rIns="91425" bIns="45700" anchor="t" anchorCtr="0">
            <a:noAutofit/>
          </a:bodyPr>
          <a:lstStyle/>
          <a:p>
            <a:pPr lvl="0" indent="-457200" algn="l" rtl="0">
              <a:spcBef>
                <a:spcPts val="1000"/>
              </a:spcBef>
              <a:spcAft>
                <a:spcPts val="0"/>
              </a:spcAft>
              <a:buFont typeface="+mj-lt"/>
              <a:buAutoNum type="arabicPeriod"/>
            </a:pPr>
            <a:r>
              <a:rPr lang="en-US" dirty="0"/>
              <a:t>Takbiri, Zeinab, Lisa Milani, Clement </a:t>
            </a:r>
            <a:r>
              <a:rPr lang="en-US" dirty="0" err="1"/>
              <a:t>Guilloteau</a:t>
            </a:r>
            <a:r>
              <a:rPr lang="en-US" dirty="0"/>
              <a:t>, and </a:t>
            </a:r>
            <a:r>
              <a:rPr lang="en-US" dirty="0" err="1"/>
              <a:t>Efi</a:t>
            </a:r>
            <a:r>
              <a:rPr lang="en-US" dirty="0"/>
              <a:t> </a:t>
            </a:r>
            <a:r>
              <a:rPr lang="en-US" dirty="0" err="1"/>
              <a:t>Foufoula</a:t>
            </a:r>
            <a:r>
              <a:rPr lang="en-US" dirty="0"/>
              <a:t>-Georgiou. 2021. "Quantitative Investigation of Radiometric Interactions between Snowfall, Snow Cover, and Cloud Liquid Water over Land" Remote Sensing 13, no. 13: 2641. </a:t>
            </a:r>
            <a:r>
              <a:rPr lang="en-US" u="sng" dirty="0">
                <a:solidFill>
                  <a:schemeClr val="hlink"/>
                </a:solidFill>
                <a:hlinkClick r:id="rId3"/>
              </a:rPr>
              <a:t>https://doi.org/10.3390/rs13132641</a:t>
            </a:r>
            <a:endParaRPr dirty="0"/>
          </a:p>
          <a:p>
            <a:pPr lvl="0" indent="-457200" algn="l" rtl="0">
              <a:spcBef>
                <a:spcPts val="1000"/>
              </a:spcBef>
              <a:spcAft>
                <a:spcPts val="0"/>
              </a:spcAft>
              <a:buFont typeface="+mj-lt"/>
              <a:buAutoNum type="arabicPeriod"/>
            </a:pPr>
            <a:endParaRPr dirty="0"/>
          </a:p>
          <a:p>
            <a:pPr lvl="0" indent="-457200" algn="l" rtl="0">
              <a:spcBef>
                <a:spcPts val="1000"/>
              </a:spcBef>
              <a:spcAft>
                <a:spcPts val="0"/>
              </a:spcAft>
              <a:buFont typeface="+mj-lt"/>
              <a:buAutoNum type="arabicPeriod"/>
            </a:pPr>
            <a:r>
              <a:rPr lang="en-US" dirty="0"/>
              <a:t>Takbiri, Z., </a:t>
            </a:r>
            <a:r>
              <a:rPr lang="en-US" dirty="0" err="1"/>
              <a:t>Ebtehaj</a:t>
            </a:r>
            <a:r>
              <a:rPr lang="en-US" dirty="0"/>
              <a:t>, A., </a:t>
            </a:r>
            <a:r>
              <a:rPr lang="en-US" dirty="0" err="1"/>
              <a:t>Foufoula</a:t>
            </a:r>
            <a:r>
              <a:rPr lang="en-US" dirty="0"/>
              <a:t>-Georgiou, E., </a:t>
            </a:r>
            <a:r>
              <a:rPr lang="en-US" dirty="0" err="1"/>
              <a:t>Kirstetter</a:t>
            </a:r>
            <a:r>
              <a:rPr lang="en-US" dirty="0"/>
              <a:t>, P., &amp; Turk, F. J. (2019). A Prognostic Nested k-Nearest Approach for Microwave Precipitation Phase Detection over Snow Cover, Journal of Hydrometeorology, 20(2), 251-274. </a:t>
            </a:r>
            <a:r>
              <a:rPr lang="en-US" u="sng" dirty="0">
                <a:solidFill>
                  <a:schemeClr val="hlink"/>
                </a:solidFill>
                <a:hlinkClick r:id="rId4"/>
              </a:rPr>
              <a:t>https://journals.ametsoc.org/view/journals/hydr/20/2/jhm-d-18-0021_1.xml</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lang="en-US" dirty="0"/>
          </a:p>
          <a:p>
            <a:pPr marL="0" lvl="0" indent="0" algn="l" rtl="0">
              <a:spcBef>
                <a:spcPts val="1000"/>
              </a:spcBef>
              <a:spcAft>
                <a:spcPts val="0"/>
              </a:spcAft>
              <a:buNone/>
            </a:pPr>
            <a:r>
              <a:rPr lang="en-US" dirty="0">
                <a:solidFill>
                  <a:srgbClr val="800000"/>
                </a:solidFill>
              </a:rPr>
              <a:t>Email: takbi001@gmail.com</a:t>
            </a:r>
            <a:endParaRPr dirty="0">
              <a:solidFill>
                <a:srgbClr val="800000"/>
              </a:solidFill>
            </a:endParaRPr>
          </a:p>
          <a:p>
            <a:pPr marL="0" lvl="0" indent="0" algn="l" rtl="0">
              <a:spcBef>
                <a:spcPts val="100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44"/>
        <p:cNvGrpSpPr/>
        <p:nvPr/>
      </p:nvGrpSpPr>
      <p:grpSpPr>
        <a:xfrm>
          <a:off x="0" y="0"/>
          <a:ext cx="0" cy="0"/>
          <a:chOff x="0" y="0"/>
          <a:chExt cx="0" cy="0"/>
        </a:xfrm>
      </p:grpSpPr>
      <p:sp>
        <p:nvSpPr>
          <p:cNvPr id="45" name="Google Shape;45;p2"/>
          <p:cNvSpPr/>
          <p:nvPr/>
        </p:nvSpPr>
        <p:spPr>
          <a:xfrm>
            <a:off x="0" y="0"/>
            <a:ext cx="12192000" cy="612183"/>
          </a:xfrm>
          <a:prstGeom prst="rect">
            <a:avLst/>
          </a:prstGeom>
          <a:solidFill>
            <a:srgbClr val="FFF2CC">
              <a:alpha val="43921"/>
            </a:srgbClr>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2"/>
          <p:cNvSpPr txBox="1">
            <a:spLocks noGrp="1"/>
          </p:cNvSpPr>
          <p:nvPr>
            <p:ph type="title"/>
          </p:nvPr>
        </p:nvSpPr>
        <p:spPr>
          <a:xfrm>
            <a:off x="137160" y="91441"/>
            <a:ext cx="12192000" cy="6307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00000"/>
              </a:buClr>
              <a:buSzPts val="2800"/>
              <a:buFont typeface="Arial"/>
              <a:buNone/>
            </a:pPr>
            <a:r>
              <a:rPr lang="en-US" sz="2800" b="1"/>
              <a:t>Snowfall and Hydrologic Water Cycle</a:t>
            </a:r>
            <a:endParaRPr sz="2800" b="1"/>
          </a:p>
        </p:txBody>
      </p:sp>
      <p:pic>
        <p:nvPicPr>
          <p:cNvPr id="47" name="Google Shape;47;p2"/>
          <p:cNvPicPr preferRelativeResize="0">
            <a:picLocks noGrp="1"/>
          </p:cNvPicPr>
          <p:nvPr>
            <p:ph type="body" idx="1"/>
          </p:nvPr>
        </p:nvPicPr>
        <p:blipFill rotWithShape="1">
          <a:blip r:embed="rId3">
            <a:alphaModFix/>
          </a:blip>
          <a:srcRect/>
          <a:stretch/>
        </p:blipFill>
        <p:spPr>
          <a:xfrm>
            <a:off x="521049" y="3798655"/>
            <a:ext cx="3803754" cy="2836589"/>
          </a:xfrm>
          <a:prstGeom prst="rect">
            <a:avLst/>
          </a:prstGeom>
          <a:noFill/>
          <a:ln>
            <a:noFill/>
          </a:ln>
        </p:spPr>
      </p:pic>
      <p:sp>
        <p:nvSpPr>
          <p:cNvPr id="48" name="Google Shape;48;p2"/>
          <p:cNvSpPr txBox="1"/>
          <p:nvPr/>
        </p:nvSpPr>
        <p:spPr>
          <a:xfrm>
            <a:off x="725470" y="6476172"/>
            <a:ext cx="308494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(Levizzanie et al., 2011)</a:t>
            </a:r>
            <a:endParaRPr sz="1200">
              <a:solidFill>
                <a:schemeClr val="dk1"/>
              </a:solidFill>
              <a:latin typeface="Calibri"/>
              <a:ea typeface="Calibri"/>
              <a:cs typeface="Calibri"/>
              <a:sym typeface="Calibri"/>
            </a:endParaRPr>
          </a:p>
        </p:txBody>
      </p:sp>
      <p:sp>
        <p:nvSpPr>
          <p:cNvPr id="49" name="Google Shape;49;p2"/>
          <p:cNvSpPr/>
          <p:nvPr/>
        </p:nvSpPr>
        <p:spPr>
          <a:xfrm>
            <a:off x="4861128" y="1340015"/>
            <a:ext cx="7198350" cy="5324535"/>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Snowpack reservoirs have declined worldwide and are projected to further decline in the 21</a:t>
            </a:r>
            <a:r>
              <a:rPr lang="en-US" sz="2000" baseline="30000">
                <a:solidFill>
                  <a:schemeClr val="dk1"/>
                </a:solidFill>
                <a:latin typeface="Calibri"/>
                <a:ea typeface="Calibri"/>
                <a:cs typeface="Calibri"/>
                <a:sym typeface="Calibri"/>
              </a:rPr>
              <a:t>st</a:t>
            </a:r>
            <a:r>
              <a:rPr lang="en-US" sz="2000">
                <a:solidFill>
                  <a:schemeClr val="dk1"/>
                </a:solidFill>
                <a:latin typeface="Calibri"/>
                <a:ea typeface="Calibri"/>
                <a:cs typeface="Calibri"/>
                <a:sym typeface="Calibri"/>
              </a:rPr>
              <a:t> century (Pederson et al. 2011).</a:t>
            </a:r>
            <a:endParaRPr/>
          </a:p>
          <a:p>
            <a:pPr marL="285750" marR="0" lvl="0" indent="-158750" algn="just" rtl="0">
              <a:spcBef>
                <a:spcPts val="0"/>
              </a:spcBef>
              <a:spcAft>
                <a:spcPts val="0"/>
              </a:spcAft>
              <a:buClr>
                <a:schemeClr val="dk1"/>
              </a:buClr>
              <a:buSzPts val="2000"/>
              <a:buFont typeface="Noto Sans Symbols"/>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Climate-scale projections demonstrate that more than 2 billion people worldwide will be at snowmelt water scarcity during the 21</a:t>
            </a:r>
            <a:r>
              <a:rPr lang="en-US" sz="2000" baseline="30000">
                <a:solidFill>
                  <a:schemeClr val="dk1"/>
                </a:solidFill>
                <a:latin typeface="Calibri"/>
                <a:ea typeface="Calibri"/>
                <a:cs typeface="Calibri"/>
                <a:sym typeface="Calibri"/>
              </a:rPr>
              <a:t>st</a:t>
            </a:r>
            <a:r>
              <a:rPr lang="en-US" sz="2000">
                <a:solidFill>
                  <a:schemeClr val="dk1"/>
                </a:solidFill>
                <a:latin typeface="Calibri"/>
                <a:ea typeface="Calibri"/>
                <a:cs typeface="Calibri"/>
                <a:sym typeface="Calibri"/>
              </a:rPr>
              <a:t> century (Mankin et al, 2015)</a:t>
            </a:r>
            <a:endParaRPr sz="2000">
              <a:solidFill>
                <a:schemeClr val="dk1"/>
              </a:solidFill>
              <a:latin typeface="Calibri"/>
              <a:ea typeface="Calibri"/>
              <a:cs typeface="Calibri"/>
              <a:sym typeface="Calibri"/>
            </a:endParaRPr>
          </a:p>
          <a:p>
            <a:pPr marL="285750" marR="0" lvl="0" indent="-158750" algn="just" rtl="0">
              <a:spcBef>
                <a:spcPts val="0"/>
              </a:spcBef>
              <a:spcAft>
                <a:spcPts val="0"/>
              </a:spcAft>
              <a:buClr>
                <a:schemeClr val="dk1"/>
              </a:buClr>
              <a:buSzPts val="2000"/>
              <a:buFont typeface="Noto Sans Symbols"/>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Snowfall is the main input to the accumulation processes of snowpack reservoirs (Radíc et al. 2014).</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rgbClr val="FF0000"/>
              </a:buClr>
              <a:buSzPts val="2000"/>
              <a:buFont typeface="Noto Sans Symbols"/>
              <a:buChar char="▪"/>
            </a:pPr>
            <a:r>
              <a:rPr lang="en-US" sz="2000" b="1">
                <a:solidFill>
                  <a:srgbClr val="FF0000"/>
                </a:solidFill>
                <a:latin typeface="Calibri"/>
                <a:ea typeface="Calibri"/>
                <a:cs typeface="Calibri"/>
                <a:sym typeface="Calibri"/>
              </a:rPr>
              <a:t>30-90% </a:t>
            </a:r>
            <a:r>
              <a:rPr lang="en-US" sz="2000">
                <a:solidFill>
                  <a:schemeClr val="dk1"/>
                </a:solidFill>
                <a:latin typeface="Calibri"/>
                <a:ea typeface="Calibri"/>
                <a:cs typeface="Calibri"/>
                <a:sym typeface="Calibri"/>
              </a:rPr>
              <a:t>of global precipitation falls as snow over mid to high-latitudinal regions (Levizzanie et al., 2011).</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Global monitoring of snowfall from space is a key for improved water resources and food management, especially mountainous basins.</a:t>
            </a:r>
            <a:endParaRPr/>
          </a:p>
          <a:p>
            <a:pPr marL="285750" marR="0" lvl="0" indent="-158750" algn="l" rtl="0">
              <a:spcBef>
                <a:spcPts val="0"/>
              </a:spcBef>
              <a:spcAft>
                <a:spcPts val="0"/>
              </a:spcAft>
              <a:buClr>
                <a:schemeClr val="dk1"/>
              </a:buClr>
              <a:buSzPts val="2000"/>
              <a:buFont typeface="Noto Sans Symbols"/>
              <a:buNone/>
            </a:pPr>
            <a:endParaRPr sz="2000">
              <a:solidFill>
                <a:schemeClr val="dk1"/>
              </a:solidFill>
              <a:latin typeface="Arial"/>
              <a:ea typeface="Arial"/>
              <a:cs typeface="Arial"/>
              <a:sym typeface="Arial"/>
            </a:endParaRPr>
          </a:p>
        </p:txBody>
      </p:sp>
      <p:sp>
        <p:nvSpPr>
          <p:cNvPr id="50" name="Google Shape;50;p2"/>
          <p:cNvSpPr/>
          <p:nvPr/>
        </p:nvSpPr>
        <p:spPr>
          <a:xfrm>
            <a:off x="167818" y="3455160"/>
            <a:ext cx="443737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Receding glaciers in Bhutan-Himalaya (credit, NASA)</a:t>
            </a:r>
            <a:endParaRPr sz="1200">
              <a:solidFill>
                <a:schemeClr val="dk1"/>
              </a:solidFill>
              <a:latin typeface="Calibri"/>
              <a:ea typeface="Calibri"/>
              <a:cs typeface="Calibri"/>
              <a:sym typeface="Calibri"/>
            </a:endParaRPr>
          </a:p>
        </p:txBody>
      </p:sp>
      <p:pic>
        <p:nvPicPr>
          <p:cNvPr id="51" name="Google Shape;51;p2"/>
          <p:cNvPicPr preferRelativeResize="0"/>
          <p:nvPr/>
        </p:nvPicPr>
        <p:blipFill rotWithShape="1">
          <a:blip r:embed="rId4">
            <a:alphaModFix/>
          </a:blip>
          <a:srcRect/>
          <a:stretch/>
        </p:blipFill>
        <p:spPr>
          <a:xfrm>
            <a:off x="252771" y="1085456"/>
            <a:ext cx="4340311" cy="2409777"/>
          </a:xfrm>
          <a:prstGeom prst="rect">
            <a:avLst/>
          </a:prstGeom>
          <a:noFill/>
          <a:ln>
            <a:noFill/>
          </a:ln>
          <a:effectLst>
            <a:outerShdw blurRad="292100" dist="139700" dir="2700000" algn="tl" rotWithShape="0">
              <a:srgbClr val="333333">
                <a:alpha val="64705"/>
              </a:srgbClr>
            </a:outerShdw>
          </a:effectLst>
        </p:spPr>
      </p:pic>
      <p:pic>
        <p:nvPicPr>
          <p:cNvPr id="52" name="Google Shape;52;p2" descr="Image result for nasa logo"/>
          <p:cNvPicPr preferRelativeResize="0"/>
          <p:nvPr/>
        </p:nvPicPr>
        <p:blipFill rotWithShape="1">
          <a:blip r:embed="rId5">
            <a:alphaModFix/>
          </a:blip>
          <a:srcRect/>
          <a:stretch/>
        </p:blipFill>
        <p:spPr>
          <a:xfrm>
            <a:off x="11644311" y="6380629"/>
            <a:ext cx="570563" cy="4773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5"/>
          <p:cNvSpPr/>
          <p:nvPr/>
        </p:nvSpPr>
        <p:spPr>
          <a:xfrm>
            <a:off x="0" y="0"/>
            <a:ext cx="12192000" cy="612183"/>
          </a:xfrm>
          <a:prstGeom prst="rect">
            <a:avLst/>
          </a:prstGeom>
          <a:solidFill>
            <a:srgbClr val="FFF2CC">
              <a:alpha val="43921"/>
            </a:srgbClr>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5"/>
          <p:cNvSpPr txBox="1">
            <a:spLocks noGrp="1"/>
          </p:cNvSpPr>
          <p:nvPr>
            <p:ph type="title"/>
          </p:nvPr>
        </p:nvSpPr>
        <p:spPr>
          <a:xfrm>
            <a:off x="137160" y="91440"/>
            <a:ext cx="10972800" cy="8084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00000"/>
              </a:buClr>
              <a:buSzPts val="2800"/>
              <a:buFont typeface="Arial"/>
              <a:buNone/>
            </a:pPr>
            <a:r>
              <a:rPr lang="en-US" sz="2800"/>
              <a:t>Challenges in the passive microwave snowfall retrievals </a:t>
            </a:r>
            <a:endParaRPr sz="2800"/>
          </a:p>
        </p:txBody>
      </p:sp>
      <p:sp>
        <p:nvSpPr>
          <p:cNvPr id="60" name="Google Shape;60;p5"/>
          <p:cNvSpPr txBox="1"/>
          <p:nvPr/>
        </p:nvSpPr>
        <p:spPr>
          <a:xfrm>
            <a:off x="5461000" y="1060525"/>
            <a:ext cx="6607800" cy="5078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Snowfall scattering is much weaker than rainfall and depends on complex microphysics of snowflakes.</a:t>
            </a:r>
            <a:endParaRPr/>
          </a:p>
          <a:p>
            <a:pPr marL="342900" marR="0" lvl="0" indent="-215900" algn="l" rtl="0">
              <a:lnSpc>
                <a:spcPct val="120000"/>
              </a:lnSpc>
              <a:spcBef>
                <a:spcPts val="12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lnSpc>
                <a:spcPct val="120000"/>
              </a:lnSpc>
              <a:spcBef>
                <a:spcPts val="12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 cloud liquid water increases the brightness temperature, thus masks the snowfall scattering signal.</a:t>
            </a:r>
            <a:endParaRPr/>
          </a:p>
          <a:p>
            <a:pPr marL="342900" marR="0" lvl="0" indent="-215900" algn="l" rtl="0">
              <a:lnSpc>
                <a:spcPct val="120000"/>
              </a:lnSpc>
              <a:spcBef>
                <a:spcPts val="12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lnSpc>
                <a:spcPct val="120000"/>
              </a:lnSpc>
              <a:spcBef>
                <a:spcPts val="12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Snow cover weakens the snowfall scattering. Snow cover and snowfall scattering are similar at high frequencies.</a:t>
            </a:r>
            <a:endParaRPr/>
          </a:p>
          <a:p>
            <a:pPr marL="0" marR="0" lvl="0" indent="0" algn="l" rtl="0">
              <a:lnSpc>
                <a:spcPct val="120000"/>
              </a:lnSpc>
              <a:spcBef>
                <a:spcPts val="1200"/>
              </a:spcBef>
              <a:spcAft>
                <a:spcPts val="0"/>
              </a:spcAft>
              <a:buNone/>
            </a:pPr>
            <a:endParaRPr sz="2000">
              <a:solidFill>
                <a:schemeClr val="dk1"/>
              </a:solidFill>
              <a:latin typeface="Calibri"/>
              <a:ea typeface="Calibri"/>
              <a:cs typeface="Calibri"/>
              <a:sym typeface="Calibri"/>
            </a:endParaRPr>
          </a:p>
          <a:p>
            <a:pPr marL="342900" marR="0" lvl="0" indent="-342900" algn="l" rtl="0">
              <a:lnSpc>
                <a:spcPct val="120000"/>
              </a:lnSpc>
              <a:spcBef>
                <a:spcPts val="1200"/>
              </a:spcBef>
              <a:spcAft>
                <a:spcPts val="0"/>
              </a:spcAft>
              <a:buClr>
                <a:srgbClr val="800000"/>
              </a:buClr>
              <a:buSzPts val="2000"/>
              <a:buFont typeface="Arial"/>
              <a:buChar char="•"/>
            </a:pPr>
            <a:r>
              <a:rPr lang="en-US" sz="2000" b="1">
                <a:solidFill>
                  <a:srgbClr val="800000"/>
                </a:solidFill>
                <a:latin typeface="Calibri"/>
                <a:ea typeface="Calibri"/>
                <a:cs typeface="Calibri"/>
                <a:sym typeface="Calibri"/>
              </a:rPr>
              <a:t>How can we unmix snow-cover, cloud liquid water and snowfall signals?</a:t>
            </a:r>
            <a:endParaRPr sz="1600" b="1">
              <a:solidFill>
                <a:srgbClr val="800000"/>
              </a:solidFill>
              <a:latin typeface="Calibri"/>
              <a:ea typeface="Calibri"/>
              <a:cs typeface="Calibri"/>
              <a:sym typeface="Calibri"/>
            </a:endParaRPr>
          </a:p>
        </p:txBody>
      </p:sp>
      <p:pic>
        <p:nvPicPr>
          <p:cNvPr id="61" name="Google Shape;61;p5" descr="Image result for nasa logo"/>
          <p:cNvPicPr preferRelativeResize="0"/>
          <p:nvPr/>
        </p:nvPicPr>
        <p:blipFill rotWithShape="1">
          <a:blip r:embed="rId3">
            <a:alphaModFix/>
          </a:blip>
          <a:srcRect/>
          <a:stretch/>
        </p:blipFill>
        <p:spPr>
          <a:xfrm>
            <a:off x="11644311" y="6380629"/>
            <a:ext cx="570563" cy="477371"/>
          </a:xfrm>
          <a:prstGeom prst="rect">
            <a:avLst/>
          </a:prstGeom>
          <a:noFill/>
          <a:ln>
            <a:noFill/>
          </a:ln>
        </p:spPr>
      </p:pic>
      <p:pic>
        <p:nvPicPr>
          <p:cNvPr id="62" name="Google Shape;62;p5"/>
          <p:cNvPicPr preferRelativeResize="0"/>
          <p:nvPr/>
        </p:nvPicPr>
        <p:blipFill rotWithShape="1">
          <a:blip r:embed="rId4">
            <a:alphaModFix/>
          </a:blip>
          <a:srcRect t="-8873" r="-8873"/>
          <a:stretch/>
        </p:blipFill>
        <p:spPr>
          <a:xfrm>
            <a:off x="137150" y="1337349"/>
            <a:ext cx="5675500" cy="471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p:nvPr/>
        </p:nvSpPr>
        <p:spPr>
          <a:xfrm>
            <a:off x="0" y="0"/>
            <a:ext cx="12192000" cy="612183"/>
          </a:xfrm>
          <a:prstGeom prst="rect">
            <a:avLst/>
          </a:prstGeom>
          <a:solidFill>
            <a:srgbClr val="FFF2CC">
              <a:alpha val="43921"/>
            </a:srgbClr>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11"/>
          <p:cNvSpPr txBox="1">
            <a:spLocks noGrp="1"/>
          </p:cNvSpPr>
          <p:nvPr>
            <p:ph type="title"/>
          </p:nvPr>
        </p:nvSpPr>
        <p:spPr>
          <a:xfrm>
            <a:off x="137160" y="91440"/>
            <a:ext cx="10972800" cy="6400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00000"/>
              </a:buClr>
              <a:buSzPts val="2800"/>
              <a:buFont typeface="Arial"/>
              <a:buNone/>
            </a:pPr>
            <a:r>
              <a:rPr lang="en-US" sz="2800"/>
              <a:t>Snow Cover &amp; Snowfall Interactions </a:t>
            </a:r>
            <a:endParaRPr sz="2800"/>
          </a:p>
        </p:txBody>
      </p:sp>
      <p:sp>
        <p:nvSpPr>
          <p:cNvPr id="69" name="Google Shape;69;p11"/>
          <p:cNvSpPr txBox="1"/>
          <p:nvPr/>
        </p:nvSpPr>
        <p:spPr>
          <a:xfrm>
            <a:off x="1182757" y="689038"/>
            <a:ext cx="9084365" cy="104644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70" name="Google Shape;70;p11"/>
          <p:cNvPicPr preferRelativeResize="0"/>
          <p:nvPr/>
        </p:nvPicPr>
        <p:blipFill rotWithShape="1">
          <a:blip r:embed="rId4">
            <a:alphaModFix/>
          </a:blip>
          <a:srcRect r="320"/>
          <a:stretch/>
        </p:blipFill>
        <p:spPr>
          <a:xfrm>
            <a:off x="137160" y="1933875"/>
            <a:ext cx="4873229" cy="4235173"/>
          </a:xfrm>
          <a:prstGeom prst="rect">
            <a:avLst/>
          </a:prstGeom>
          <a:noFill/>
          <a:ln>
            <a:noFill/>
          </a:ln>
        </p:spPr>
      </p:pic>
      <p:sp>
        <p:nvSpPr>
          <p:cNvPr id="71" name="Google Shape;71;p11"/>
          <p:cNvSpPr txBox="1"/>
          <p:nvPr/>
        </p:nvSpPr>
        <p:spPr>
          <a:xfrm>
            <a:off x="5398936" y="1627292"/>
            <a:ext cx="6410739" cy="45550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Key Questions: </a:t>
            </a:r>
            <a:endParaRPr sz="2000" b="1" dirty="0">
              <a:solidFill>
                <a:schemeClr val="dk1"/>
              </a:solidFill>
              <a:latin typeface="Calibri"/>
              <a:ea typeface="Calibri"/>
              <a:cs typeface="Calibri"/>
              <a:sym typeface="Calibri"/>
            </a:endParaRPr>
          </a:p>
          <a:p>
            <a:pPr marL="285783" marR="0" lvl="0" indent="-285783" algn="l" rtl="0">
              <a:spcBef>
                <a:spcPts val="1200"/>
              </a:spcBef>
              <a:spcAft>
                <a:spcPts val="0"/>
              </a:spcAft>
              <a:buClr>
                <a:schemeClr val="dk1"/>
              </a:buClr>
              <a:buSzPts val="2000"/>
              <a:buFont typeface="Noto Sans Symbols"/>
              <a:buChar char="▪"/>
            </a:pPr>
            <a:r>
              <a:rPr lang="en-US" sz="2000" dirty="0">
                <a:solidFill>
                  <a:schemeClr val="dk1"/>
                </a:solidFill>
                <a:latin typeface="Calibri"/>
                <a:ea typeface="Calibri"/>
                <a:cs typeface="Calibri"/>
                <a:sym typeface="Calibri"/>
              </a:rPr>
              <a:t>How does the snow-cover scattering affect GMI brightness temperatures? </a:t>
            </a:r>
            <a:endParaRPr dirty="0"/>
          </a:p>
          <a:p>
            <a:pPr marL="0" marR="0" lvl="0" indent="0" algn="l" rtl="0">
              <a:spcBef>
                <a:spcPts val="1200"/>
              </a:spcBef>
              <a:spcAft>
                <a:spcPts val="0"/>
              </a:spcAft>
              <a:buNone/>
            </a:pPr>
            <a:endParaRPr sz="1000" dirty="0">
              <a:solidFill>
                <a:schemeClr val="dk1"/>
              </a:solidFill>
              <a:latin typeface="Calibri"/>
              <a:ea typeface="Calibri"/>
              <a:cs typeface="Calibri"/>
              <a:sym typeface="Calibri"/>
            </a:endParaRPr>
          </a:p>
          <a:p>
            <a:pPr marL="285783" marR="0" lvl="0" indent="-285783" algn="l" rtl="0">
              <a:spcBef>
                <a:spcPts val="1200"/>
              </a:spcBef>
              <a:spcAft>
                <a:spcPts val="0"/>
              </a:spcAft>
              <a:buClr>
                <a:schemeClr val="dk1"/>
              </a:buClr>
              <a:buSzPts val="2000"/>
              <a:buFont typeface="Noto Sans Symbols"/>
              <a:buChar char="▪"/>
            </a:pPr>
            <a:r>
              <a:rPr lang="en-US" sz="2000" dirty="0">
                <a:solidFill>
                  <a:schemeClr val="dk1"/>
                </a:solidFill>
                <a:latin typeface="Calibri"/>
                <a:ea typeface="Calibri"/>
                <a:cs typeface="Calibri"/>
                <a:sym typeface="Calibri"/>
              </a:rPr>
              <a:t>To what extent the liquid water content of snowy clouds can mask the snowfall signals? </a:t>
            </a:r>
            <a:endParaRPr dirty="0"/>
          </a:p>
          <a:p>
            <a:pPr marL="0" marR="0" lvl="0" indent="0" algn="l" rtl="0">
              <a:spcBef>
                <a:spcPts val="1200"/>
              </a:spcBef>
              <a:spcAft>
                <a:spcPts val="0"/>
              </a:spcAft>
              <a:buNone/>
            </a:pPr>
            <a:endParaRPr sz="1000" dirty="0">
              <a:solidFill>
                <a:schemeClr val="dk1"/>
              </a:solidFill>
              <a:latin typeface="Calibri"/>
              <a:ea typeface="Calibri"/>
              <a:cs typeface="Calibri"/>
              <a:sym typeface="Calibri"/>
            </a:endParaRPr>
          </a:p>
          <a:p>
            <a:pPr marL="285783" marR="0" lvl="0" indent="-285783" algn="l" rtl="0">
              <a:spcBef>
                <a:spcPts val="1200"/>
              </a:spcBef>
              <a:spcAft>
                <a:spcPts val="0"/>
              </a:spcAft>
              <a:buClr>
                <a:schemeClr val="dk1"/>
              </a:buClr>
              <a:buSzPts val="2000"/>
              <a:buFont typeface="Noto Sans Symbols"/>
              <a:buChar char="▪"/>
            </a:pPr>
            <a:r>
              <a:rPr lang="en-US" sz="2000" dirty="0">
                <a:solidFill>
                  <a:schemeClr val="dk1"/>
                </a:solidFill>
                <a:latin typeface="Calibri"/>
                <a:ea typeface="Calibri"/>
                <a:cs typeface="Calibri"/>
                <a:sym typeface="Calibri"/>
              </a:rPr>
              <a:t>At which boundary conditions can the snow cover obscure the snowfall signatures? </a:t>
            </a:r>
            <a:endParaRPr sz="2000" dirty="0">
              <a:solidFill>
                <a:schemeClr val="dk1"/>
              </a:solidFill>
              <a:latin typeface="Calibri"/>
              <a:ea typeface="Calibri"/>
              <a:cs typeface="Calibri"/>
              <a:sym typeface="Calibri"/>
            </a:endParaRPr>
          </a:p>
          <a:p>
            <a:pPr marL="0" marR="0" lvl="0" indent="0" algn="l" rtl="0">
              <a:spcBef>
                <a:spcPts val="1200"/>
              </a:spcBef>
              <a:spcAft>
                <a:spcPts val="0"/>
              </a:spcAft>
              <a:buNone/>
            </a:pPr>
            <a:endParaRPr sz="1000" dirty="0">
              <a:solidFill>
                <a:schemeClr val="dk1"/>
              </a:solidFill>
              <a:latin typeface="Calibri"/>
              <a:ea typeface="Calibri"/>
              <a:cs typeface="Calibri"/>
              <a:sym typeface="Calibri"/>
            </a:endParaRPr>
          </a:p>
          <a:p>
            <a:pPr marL="285783" marR="0" lvl="0" indent="-285783" algn="l" rtl="0">
              <a:spcBef>
                <a:spcPts val="1200"/>
              </a:spcBef>
              <a:spcAft>
                <a:spcPts val="0"/>
              </a:spcAft>
              <a:buClr>
                <a:srgbClr val="660000"/>
              </a:buClr>
              <a:buSzPts val="2000"/>
              <a:buFont typeface="Noto Sans Symbols"/>
              <a:buChar char="▪"/>
            </a:pPr>
            <a:r>
              <a:rPr lang="en-US" sz="2000" dirty="0">
                <a:solidFill>
                  <a:srgbClr val="660000"/>
                </a:solidFill>
                <a:latin typeface="Calibri"/>
                <a:ea typeface="Calibri"/>
                <a:cs typeface="Calibri"/>
                <a:sym typeface="Calibri"/>
              </a:rPr>
              <a:t>Are there any land-atmospheric blind spots for GPM microwave snowfall retrievals?</a:t>
            </a:r>
            <a:endParaRPr sz="2000" dirty="0">
              <a:solidFill>
                <a:srgbClr val="660000"/>
              </a:solidFill>
              <a:latin typeface="Calibri"/>
              <a:ea typeface="Calibri"/>
              <a:cs typeface="Calibri"/>
              <a:sym typeface="Calibri"/>
            </a:endParaRPr>
          </a:p>
        </p:txBody>
      </p:sp>
      <p:pic>
        <p:nvPicPr>
          <p:cNvPr id="72" name="Google Shape;72;p11" descr="Image result for nasa logo"/>
          <p:cNvPicPr preferRelativeResize="0"/>
          <p:nvPr/>
        </p:nvPicPr>
        <p:blipFill rotWithShape="1">
          <a:blip r:embed="rId5">
            <a:alphaModFix/>
          </a:blip>
          <a:srcRect/>
          <a:stretch/>
        </p:blipFill>
        <p:spPr>
          <a:xfrm>
            <a:off x="11644311" y="6380629"/>
            <a:ext cx="570563" cy="4773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p:nvPr/>
        </p:nvSpPr>
        <p:spPr>
          <a:xfrm>
            <a:off x="0" y="0"/>
            <a:ext cx="12192000" cy="612183"/>
          </a:xfrm>
          <a:prstGeom prst="rect">
            <a:avLst/>
          </a:prstGeom>
          <a:solidFill>
            <a:srgbClr val="FFF2CC">
              <a:alpha val="43921"/>
            </a:srgbClr>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4"/>
          <p:cNvSpPr txBox="1">
            <a:spLocks noGrp="1"/>
          </p:cNvSpPr>
          <p:nvPr>
            <p:ph type="title"/>
          </p:nvPr>
        </p:nvSpPr>
        <p:spPr>
          <a:xfrm>
            <a:off x="137160" y="91440"/>
            <a:ext cx="10515600" cy="5486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00000"/>
              </a:buClr>
              <a:buSzPts val="2800"/>
              <a:buFont typeface="Arial"/>
              <a:buNone/>
            </a:pPr>
            <a:r>
              <a:rPr lang="en-US" sz="2800"/>
              <a:t>Datasets</a:t>
            </a:r>
            <a:endParaRPr sz="2800"/>
          </a:p>
        </p:txBody>
      </p:sp>
      <p:pic>
        <p:nvPicPr>
          <p:cNvPr id="79" name="Google Shape;79;p4"/>
          <p:cNvPicPr preferRelativeResize="0"/>
          <p:nvPr/>
        </p:nvPicPr>
        <p:blipFill rotWithShape="1">
          <a:blip r:embed="rId3">
            <a:alphaModFix/>
          </a:blip>
          <a:srcRect/>
          <a:stretch/>
        </p:blipFill>
        <p:spPr>
          <a:xfrm>
            <a:off x="10090599" y="4572253"/>
            <a:ext cx="1452300" cy="874395"/>
          </a:xfrm>
          <a:prstGeom prst="rect">
            <a:avLst/>
          </a:prstGeom>
          <a:noFill/>
          <a:ln>
            <a:noFill/>
          </a:ln>
        </p:spPr>
      </p:pic>
      <p:pic>
        <p:nvPicPr>
          <p:cNvPr id="80" name="Google Shape;80;p4"/>
          <p:cNvPicPr preferRelativeResize="0"/>
          <p:nvPr/>
        </p:nvPicPr>
        <p:blipFill rotWithShape="1">
          <a:blip r:embed="rId4">
            <a:alphaModFix/>
          </a:blip>
          <a:srcRect/>
          <a:stretch/>
        </p:blipFill>
        <p:spPr>
          <a:xfrm>
            <a:off x="10376969" y="3091856"/>
            <a:ext cx="879564" cy="879564"/>
          </a:xfrm>
          <a:prstGeom prst="rect">
            <a:avLst/>
          </a:prstGeom>
          <a:noFill/>
          <a:ln>
            <a:noFill/>
          </a:ln>
        </p:spPr>
      </p:pic>
      <p:pic>
        <p:nvPicPr>
          <p:cNvPr id="81" name="Google Shape;81;p4"/>
          <p:cNvPicPr preferRelativeResize="0"/>
          <p:nvPr/>
        </p:nvPicPr>
        <p:blipFill rotWithShape="1">
          <a:blip r:embed="rId5">
            <a:alphaModFix/>
          </a:blip>
          <a:srcRect/>
          <a:stretch/>
        </p:blipFill>
        <p:spPr>
          <a:xfrm>
            <a:off x="10113279" y="792475"/>
            <a:ext cx="1406948" cy="758648"/>
          </a:xfrm>
          <a:prstGeom prst="rect">
            <a:avLst/>
          </a:prstGeom>
          <a:noFill/>
          <a:ln>
            <a:noFill/>
          </a:ln>
        </p:spPr>
      </p:pic>
      <p:pic>
        <p:nvPicPr>
          <p:cNvPr id="82" name="Google Shape;82;p4"/>
          <p:cNvPicPr preferRelativeResize="0"/>
          <p:nvPr/>
        </p:nvPicPr>
        <p:blipFill rotWithShape="1">
          <a:blip r:embed="rId6">
            <a:alphaModFix/>
          </a:blip>
          <a:srcRect t="38566"/>
          <a:stretch/>
        </p:blipFill>
        <p:spPr>
          <a:xfrm>
            <a:off x="9899294" y="2021519"/>
            <a:ext cx="2403616" cy="830610"/>
          </a:xfrm>
          <a:prstGeom prst="rect">
            <a:avLst/>
          </a:prstGeom>
          <a:noFill/>
          <a:ln>
            <a:noFill/>
          </a:ln>
        </p:spPr>
      </p:pic>
      <p:pic>
        <p:nvPicPr>
          <p:cNvPr id="83" name="Google Shape;83;p4" descr="Image result for nasa logo"/>
          <p:cNvPicPr preferRelativeResize="0"/>
          <p:nvPr/>
        </p:nvPicPr>
        <p:blipFill rotWithShape="1">
          <a:blip r:embed="rId7">
            <a:alphaModFix/>
          </a:blip>
          <a:srcRect/>
          <a:stretch/>
        </p:blipFill>
        <p:spPr>
          <a:xfrm>
            <a:off x="11644311" y="6380629"/>
            <a:ext cx="570563" cy="477371"/>
          </a:xfrm>
          <a:prstGeom prst="rect">
            <a:avLst/>
          </a:prstGeom>
          <a:noFill/>
          <a:ln>
            <a:noFill/>
          </a:ln>
        </p:spPr>
      </p:pic>
      <p:pic>
        <p:nvPicPr>
          <p:cNvPr id="84" name="Google Shape;84;p4"/>
          <p:cNvPicPr preferRelativeResize="0"/>
          <p:nvPr/>
        </p:nvPicPr>
        <p:blipFill>
          <a:blip r:embed="rId8">
            <a:alphaModFix/>
          </a:blip>
          <a:stretch>
            <a:fillRect/>
          </a:stretch>
        </p:blipFill>
        <p:spPr>
          <a:xfrm>
            <a:off x="152400" y="792480"/>
            <a:ext cx="9193770" cy="5256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p:nvPr/>
        </p:nvSpPr>
        <p:spPr>
          <a:xfrm>
            <a:off x="0" y="0"/>
            <a:ext cx="12192000" cy="612183"/>
          </a:xfrm>
          <a:prstGeom prst="rect">
            <a:avLst/>
          </a:prstGeom>
          <a:solidFill>
            <a:srgbClr val="FFF2CC">
              <a:alpha val="43921"/>
            </a:srgbClr>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13"/>
          <p:cNvSpPr/>
          <p:nvPr/>
        </p:nvSpPr>
        <p:spPr>
          <a:xfrm>
            <a:off x="0" y="0"/>
            <a:ext cx="12192000" cy="6670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3"/>
          <p:cNvSpPr txBox="1">
            <a:spLocks noGrp="1"/>
          </p:cNvSpPr>
          <p:nvPr>
            <p:ph type="title"/>
          </p:nvPr>
        </p:nvSpPr>
        <p:spPr>
          <a:xfrm>
            <a:off x="137160" y="91440"/>
            <a:ext cx="12054840" cy="5486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A0019"/>
              </a:buClr>
              <a:buSzPts val="2800"/>
              <a:buFont typeface="Arial"/>
              <a:buNone/>
            </a:pPr>
            <a:r>
              <a:rPr lang="en-US" sz="2400" dirty="0">
                <a:solidFill>
                  <a:srgbClr val="7A0019"/>
                </a:solidFill>
              </a:rPr>
              <a:t>Spatial and Marginal Distributions of SWE &amp; Average Surface Temperature (Ts)</a:t>
            </a:r>
            <a:endParaRPr sz="2400" dirty="0">
              <a:solidFill>
                <a:srgbClr val="7A0019"/>
              </a:solidFill>
            </a:endParaRPr>
          </a:p>
        </p:txBody>
      </p:sp>
      <p:pic>
        <p:nvPicPr>
          <p:cNvPr id="102" name="Google Shape;102;p13"/>
          <p:cNvPicPr preferRelativeResize="0"/>
          <p:nvPr/>
        </p:nvPicPr>
        <p:blipFill rotWithShape="1">
          <a:blip r:embed="rId3">
            <a:alphaModFix/>
          </a:blip>
          <a:srcRect r="54890" b="1604"/>
          <a:stretch/>
        </p:blipFill>
        <p:spPr>
          <a:xfrm>
            <a:off x="7392149" y="802708"/>
            <a:ext cx="2561313" cy="2543373"/>
          </a:xfrm>
          <a:prstGeom prst="rect">
            <a:avLst/>
          </a:prstGeom>
          <a:noFill/>
          <a:ln>
            <a:noFill/>
          </a:ln>
        </p:spPr>
      </p:pic>
      <p:sp>
        <p:nvSpPr>
          <p:cNvPr id="103" name="Google Shape;103;p13"/>
          <p:cNvSpPr txBox="1"/>
          <p:nvPr/>
        </p:nvSpPr>
        <p:spPr>
          <a:xfrm>
            <a:off x="6380210" y="3508433"/>
            <a:ext cx="5290697" cy="2941565"/>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SWEs 0-40 kgm</a:t>
            </a:r>
            <a:r>
              <a:rPr lang="en-US" sz="2000" baseline="30000">
                <a:solidFill>
                  <a:schemeClr val="dk1"/>
                </a:solidFill>
                <a:latin typeface="Calibri"/>
                <a:ea typeface="Calibri"/>
                <a:cs typeface="Calibri"/>
                <a:sym typeface="Calibri"/>
              </a:rPr>
              <a:t>-2</a:t>
            </a:r>
            <a:r>
              <a:rPr lang="en-US" sz="2000">
                <a:solidFill>
                  <a:schemeClr val="dk1"/>
                </a:solidFill>
                <a:latin typeface="Calibri"/>
                <a:ea typeface="Calibri"/>
                <a:cs typeface="Calibri"/>
                <a:sym typeface="Calibri"/>
              </a:rPr>
              <a:t> are for early wintertime fresh snow over Himalayas.</a:t>
            </a: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SWEs 40-100 kgm</a:t>
            </a:r>
            <a:r>
              <a:rPr lang="en-US" sz="2000" baseline="30000">
                <a:solidFill>
                  <a:schemeClr val="dk1"/>
                </a:solidFill>
                <a:latin typeface="Calibri"/>
                <a:ea typeface="Calibri"/>
                <a:cs typeface="Calibri"/>
                <a:sym typeface="Calibri"/>
              </a:rPr>
              <a:t>-2</a:t>
            </a:r>
            <a:r>
              <a:rPr lang="en-US" sz="2000">
                <a:solidFill>
                  <a:schemeClr val="dk1"/>
                </a:solidFill>
                <a:latin typeface="Calibri"/>
                <a:ea typeface="Calibri"/>
                <a:cs typeface="Calibri"/>
                <a:sym typeface="Calibri"/>
              </a:rPr>
              <a:t> are largely from Siberian plateau and northern Canada with extremely colder surface temperature.</a:t>
            </a: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SWEs &gt;100 kgm</a:t>
            </a:r>
            <a:r>
              <a:rPr lang="en-US" sz="2000" baseline="30000">
                <a:solidFill>
                  <a:schemeClr val="dk1"/>
                </a:solidFill>
                <a:latin typeface="Calibri"/>
                <a:ea typeface="Calibri"/>
                <a:cs typeface="Calibri"/>
                <a:sym typeface="Calibri"/>
              </a:rPr>
              <a:t>-2</a:t>
            </a:r>
            <a:r>
              <a:rPr lang="en-US" sz="2000">
                <a:solidFill>
                  <a:schemeClr val="dk1"/>
                </a:solidFill>
                <a:latin typeface="Calibri"/>
                <a:ea typeface="Calibri"/>
                <a:cs typeface="Calibri"/>
                <a:sym typeface="Calibri"/>
              </a:rPr>
              <a:t> are for late winter and early spring with warmer surface temperature.</a:t>
            </a:r>
            <a:endParaRPr sz="200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grpSp>
        <p:nvGrpSpPr>
          <p:cNvPr id="104" name="Google Shape;104;p13"/>
          <p:cNvGrpSpPr/>
          <p:nvPr/>
        </p:nvGrpSpPr>
        <p:grpSpPr>
          <a:xfrm>
            <a:off x="161895" y="1097280"/>
            <a:ext cx="5966459" cy="5212080"/>
            <a:chOff x="161895" y="1097280"/>
            <a:chExt cx="5966459" cy="5212080"/>
          </a:xfrm>
        </p:grpSpPr>
        <p:grpSp>
          <p:nvGrpSpPr>
            <p:cNvPr id="105" name="Google Shape;105;p13"/>
            <p:cNvGrpSpPr/>
            <p:nvPr/>
          </p:nvGrpSpPr>
          <p:grpSpPr>
            <a:xfrm>
              <a:off x="161895" y="1097280"/>
              <a:ext cx="5966459" cy="5212080"/>
              <a:chOff x="6556471" y="1888761"/>
              <a:chExt cx="5264075" cy="4691921"/>
            </a:xfrm>
          </p:grpSpPr>
          <p:pic>
            <p:nvPicPr>
              <p:cNvPr id="106" name="Google Shape;106;p13"/>
              <p:cNvPicPr preferRelativeResize="0"/>
              <p:nvPr/>
            </p:nvPicPr>
            <p:blipFill rotWithShape="1">
              <a:blip r:embed="rId4">
                <a:alphaModFix/>
              </a:blip>
              <a:srcRect/>
              <a:stretch/>
            </p:blipFill>
            <p:spPr>
              <a:xfrm>
                <a:off x="6556471" y="1941351"/>
                <a:ext cx="5264075" cy="4572000"/>
              </a:xfrm>
              <a:prstGeom prst="rect">
                <a:avLst/>
              </a:prstGeom>
              <a:noFill/>
              <a:ln>
                <a:noFill/>
              </a:ln>
            </p:spPr>
          </p:pic>
          <p:sp>
            <p:nvSpPr>
              <p:cNvPr id="107" name="Google Shape;107;p13"/>
              <p:cNvSpPr/>
              <p:nvPr/>
            </p:nvSpPr>
            <p:spPr>
              <a:xfrm>
                <a:off x="8319541" y="1888761"/>
                <a:ext cx="1761066" cy="4691921"/>
              </a:xfrm>
              <a:prstGeom prst="rect">
                <a:avLst/>
              </a:prstGeom>
              <a:solidFill>
                <a:schemeClr val="accent2">
                  <a:alpha val="9803"/>
                </a:schemeClr>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8" name="Google Shape;108;p13"/>
            <p:cNvSpPr/>
            <p:nvPr/>
          </p:nvSpPr>
          <p:spPr>
            <a:xfrm>
              <a:off x="3169002" y="1860476"/>
              <a:ext cx="742121" cy="590188"/>
            </a:xfrm>
            <a:prstGeom prst="ellipse">
              <a:avLst/>
            </a:prstGeom>
            <a:noFill/>
            <a:ln w="28575"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13"/>
            <p:cNvSpPr/>
            <p:nvPr/>
          </p:nvSpPr>
          <p:spPr>
            <a:xfrm>
              <a:off x="3150972" y="4389027"/>
              <a:ext cx="742121" cy="590188"/>
            </a:xfrm>
            <a:prstGeom prst="ellipse">
              <a:avLst/>
            </a:prstGeom>
            <a:noFill/>
            <a:ln w="28575"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10" name="Google Shape;110;p13" descr="Image result for nasa logo"/>
          <p:cNvPicPr preferRelativeResize="0"/>
          <p:nvPr/>
        </p:nvPicPr>
        <p:blipFill rotWithShape="1">
          <a:blip r:embed="rId5">
            <a:alphaModFix/>
          </a:blip>
          <a:srcRect/>
          <a:stretch/>
        </p:blipFill>
        <p:spPr>
          <a:xfrm>
            <a:off x="11644311" y="6380629"/>
            <a:ext cx="570563" cy="4773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4"/>
          <p:cNvSpPr/>
          <p:nvPr/>
        </p:nvSpPr>
        <p:spPr>
          <a:xfrm>
            <a:off x="0" y="0"/>
            <a:ext cx="12192000" cy="612183"/>
          </a:xfrm>
          <a:prstGeom prst="rect">
            <a:avLst/>
          </a:prstGeom>
          <a:solidFill>
            <a:srgbClr val="FFF2CC">
              <a:alpha val="43921"/>
            </a:srgbClr>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4"/>
          <p:cNvSpPr txBox="1">
            <a:spLocks noGrp="1"/>
          </p:cNvSpPr>
          <p:nvPr>
            <p:ph type="title"/>
          </p:nvPr>
        </p:nvSpPr>
        <p:spPr>
          <a:xfrm>
            <a:off x="137160" y="91440"/>
            <a:ext cx="12054840" cy="7315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A0019"/>
              </a:buClr>
              <a:buSzPts val="2800"/>
              <a:buFont typeface="Arial"/>
              <a:buNone/>
            </a:pPr>
            <a:r>
              <a:rPr lang="en-US" sz="2800" dirty="0">
                <a:solidFill>
                  <a:srgbClr val="7A0019"/>
                </a:solidFill>
              </a:rPr>
              <a:t>Multi-year average of Cloud LWP &amp; Atmospheric Temperature (Ta)</a:t>
            </a:r>
            <a:endParaRPr sz="2800" dirty="0">
              <a:solidFill>
                <a:srgbClr val="7A0019"/>
              </a:solidFill>
            </a:endParaRPr>
          </a:p>
        </p:txBody>
      </p:sp>
      <p:sp>
        <p:nvSpPr>
          <p:cNvPr id="117" name="Google Shape;117;p14"/>
          <p:cNvSpPr/>
          <p:nvPr/>
        </p:nvSpPr>
        <p:spPr>
          <a:xfrm>
            <a:off x="7210096" y="3321269"/>
            <a:ext cx="325821" cy="504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4"/>
          <p:cNvSpPr/>
          <p:nvPr/>
        </p:nvSpPr>
        <p:spPr>
          <a:xfrm>
            <a:off x="7099736" y="5376150"/>
            <a:ext cx="325821" cy="504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4"/>
          <p:cNvSpPr txBox="1"/>
          <p:nvPr/>
        </p:nvSpPr>
        <p:spPr>
          <a:xfrm>
            <a:off x="7155180" y="2067005"/>
            <a:ext cx="4679425" cy="3801035"/>
          </a:xfrm>
          <a:prstGeom prst="rect">
            <a:avLst/>
          </a:prstGeom>
          <a:noFill/>
          <a:ln>
            <a:noFill/>
          </a:ln>
        </p:spPr>
        <p:txBody>
          <a:bodyPr spcFirstLastPara="1" wrap="square" lIns="91425" tIns="45700" rIns="91425" bIns="45700" anchor="t" anchorCtr="0">
            <a:noAutofit/>
          </a:bodyPr>
          <a:lstStyle/>
          <a:p>
            <a:pPr marL="228600" marR="0" lvl="0" indent="-101600" algn="l" rtl="0">
              <a:lnSpc>
                <a:spcPct val="100000"/>
              </a:lnSpc>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p:txBody>
      </p:sp>
      <p:pic>
        <p:nvPicPr>
          <p:cNvPr id="120" name="Google Shape;120;p14"/>
          <p:cNvPicPr preferRelativeResize="0"/>
          <p:nvPr/>
        </p:nvPicPr>
        <p:blipFill rotWithShape="1">
          <a:blip r:embed="rId3">
            <a:alphaModFix/>
          </a:blip>
          <a:srcRect b="2306"/>
          <a:stretch/>
        </p:blipFill>
        <p:spPr>
          <a:xfrm>
            <a:off x="6059115" y="1143000"/>
            <a:ext cx="5926818" cy="2292754"/>
          </a:xfrm>
          <a:prstGeom prst="rect">
            <a:avLst/>
          </a:prstGeom>
          <a:noFill/>
          <a:ln>
            <a:noFill/>
          </a:ln>
        </p:spPr>
      </p:pic>
      <p:sp>
        <p:nvSpPr>
          <p:cNvPr id="121" name="Google Shape;121;p14"/>
          <p:cNvSpPr txBox="1"/>
          <p:nvPr/>
        </p:nvSpPr>
        <p:spPr>
          <a:xfrm>
            <a:off x="6289671" y="3825766"/>
            <a:ext cx="5696262" cy="2726053"/>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The temperature increases as LWP values increase, which makes the observed anomaly less pronounced.</a:t>
            </a:r>
            <a:endParaRPr sz="2000">
              <a:solidFill>
                <a:srgbClr val="8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Cloud LWP PDF changes its shape in response to snowfall occurrence and its rate: </a:t>
            </a:r>
            <a:r>
              <a:rPr lang="en-US" sz="2000">
                <a:solidFill>
                  <a:srgbClr val="800000"/>
                </a:solidFill>
                <a:latin typeface="Calibri"/>
                <a:ea typeface="Calibri"/>
                <a:cs typeface="Calibri"/>
                <a:sym typeface="Calibri"/>
              </a:rPr>
              <a:t>The mean LWP increases from 40 gm</a:t>
            </a:r>
            <a:r>
              <a:rPr lang="en-US" sz="2000" baseline="30000">
                <a:solidFill>
                  <a:srgbClr val="800000"/>
                </a:solidFill>
                <a:latin typeface="Calibri"/>
                <a:ea typeface="Calibri"/>
                <a:cs typeface="Calibri"/>
                <a:sym typeface="Calibri"/>
              </a:rPr>
              <a:t>-2 </a:t>
            </a:r>
            <a:r>
              <a:rPr lang="en-US" sz="2000">
                <a:solidFill>
                  <a:srgbClr val="800000"/>
                </a:solidFill>
                <a:latin typeface="Calibri"/>
                <a:ea typeface="Calibri"/>
                <a:cs typeface="Calibri"/>
                <a:sym typeface="Calibri"/>
              </a:rPr>
              <a:t>to 150 gm</a:t>
            </a:r>
            <a:r>
              <a:rPr lang="en-US" sz="2000" baseline="30000">
                <a:solidFill>
                  <a:srgbClr val="800000"/>
                </a:solidFill>
                <a:latin typeface="Calibri"/>
                <a:ea typeface="Calibri"/>
                <a:cs typeface="Calibri"/>
                <a:sym typeface="Calibri"/>
              </a:rPr>
              <a:t>-2</a:t>
            </a:r>
            <a:r>
              <a:rPr lang="en-US" sz="2000">
                <a:solidFill>
                  <a:srgbClr val="800000"/>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000"/>
              <a:buFont typeface="Arial"/>
              <a:buNone/>
            </a:pPr>
            <a:endParaRPr sz="1000">
              <a:solidFill>
                <a:srgbClr val="8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122" name="Google Shape;122;p14"/>
          <p:cNvSpPr/>
          <p:nvPr/>
        </p:nvSpPr>
        <p:spPr>
          <a:xfrm>
            <a:off x="1205947" y="4292452"/>
            <a:ext cx="742121" cy="590188"/>
          </a:xfrm>
          <a:prstGeom prst="ellipse">
            <a:avLst/>
          </a:prstGeom>
          <a:noFill/>
          <a:ln w="28575"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4"/>
          <p:cNvSpPr/>
          <p:nvPr/>
        </p:nvSpPr>
        <p:spPr>
          <a:xfrm>
            <a:off x="3122322" y="4292452"/>
            <a:ext cx="742121" cy="590188"/>
          </a:xfrm>
          <a:prstGeom prst="ellipse">
            <a:avLst/>
          </a:prstGeom>
          <a:noFill/>
          <a:ln w="28575"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4"/>
          <p:cNvSpPr/>
          <p:nvPr/>
        </p:nvSpPr>
        <p:spPr>
          <a:xfrm>
            <a:off x="5206069" y="4292452"/>
            <a:ext cx="742121" cy="590188"/>
          </a:xfrm>
          <a:prstGeom prst="ellipse">
            <a:avLst/>
          </a:prstGeom>
          <a:noFill/>
          <a:ln w="28575"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25" name="Google Shape;125;p14"/>
          <p:cNvGrpSpPr/>
          <p:nvPr/>
        </p:nvGrpSpPr>
        <p:grpSpPr>
          <a:xfrm>
            <a:off x="164593" y="1119085"/>
            <a:ext cx="5894522" cy="5029200"/>
            <a:chOff x="164593" y="1119085"/>
            <a:chExt cx="5894522" cy="5029200"/>
          </a:xfrm>
        </p:grpSpPr>
        <p:pic>
          <p:nvPicPr>
            <p:cNvPr id="126" name="Google Shape;126;p14"/>
            <p:cNvPicPr preferRelativeResize="0"/>
            <p:nvPr/>
          </p:nvPicPr>
          <p:blipFill rotWithShape="1">
            <a:blip r:embed="rId4">
              <a:alphaModFix/>
            </a:blip>
            <a:srcRect/>
            <a:stretch/>
          </p:blipFill>
          <p:spPr>
            <a:xfrm>
              <a:off x="164593" y="1119085"/>
              <a:ext cx="5894522" cy="5029200"/>
            </a:xfrm>
            <a:prstGeom prst="rect">
              <a:avLst/>
            </a:prstGeom>
            <a:noFill/>
            <a:ln>
              <a:noFill/>
            </a:ln>
          </p:spPr>
        </p:pic>
        <p:grpSp>
          <p:nvGrpSpPr>
            <p:cNvPr id="127" name="Google Shape;127;p14"/>
            <p:cNvGrpSpPr/>
            <p:nvPr/>
          </p:nvGrpSpPr>
          <p:grpSpPr>
            <a:xfrm>
              <a:off x="1205947" y="1771911"/>
              <a:ext cx="4742243" cy="590188"/>
              <a:chOff x="1205947" y="1771911"/>
              <a:chExt cx="4742243" cy="590188"/>
            </a:xfrm>
          </p:grpSpPr>
          <p:sp>
            <p:nvSpPr>
              <p:cNvPr id="128" name="Google Shape;128;p14"/>
              <p:cNvSpPr/>
              <p:nvPr/>
            </p:nvSpPr>
            <p:spPr>
              <a:xfrm>
                <a:off x="1205947" y="1771911"/>
                <a:ext cx="742121" cy="590188"/>
              </a:xfrm>
              <a:prstGeom prst="ellipse">
                <a:avLst/>
              </a:prstGeom>
              <a:noFill/>
              <a:ln w="28575"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4"/>
              <p:cNvSpPr/>
              <p:nvPr/>
            </p:nvSpPr>
            <p:spPr>
              <a:xfrm>
                <a:off x="3122322" y="1771911"/>
                <a:ext cx="742121" cy="590188"/>
              </a:xfrm>
              <a:prstGeom prst="ellipse">
                <a:avLst/>
              </a:prstGeom>
              <a:noFill/>
              <a:ln w="28575"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4"/>
              <p:cNvSpPr/>
              <p:nvPr/>
            </p:nvSpPr>
            <p:spPr>
              <a:xfrm>
                <a:off x="5206069" y="1771911"/>
                <a:ext cx="742121" cy="590188"/>
              </a:xfrm>
              <a:prstGeom prst="ellipse">
                <a:avLst/>
              </a:prstGeom>
              <a:noFill/>
              <a:ln w="28575"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131" name="Google Shape;131;p14" descr="Image result for nasa logo"/>
          <p:cNvPicPr preferRelativeResize="0"/>
          <p:nvPr/>
        </p:nvPicPr>
        <p:blipFill rotWithShape="1">
          <a:blip r:embed="rId5">
            <a:alphaModFix/>
          </a:blip>
          <a:srcRect/>
          <a:stretch/>
        </p:blipFill>
        <p:spPr>
          <a:xfrm>
            <a:off x="11644311" y="6380629"/>
            <a:ext cx="570563" cy="477371"/>
          </a:xfrm>
          <a:prstGeom prst="rect">
            <a:avLst/>
          </a:prstGeom>
          <a:noFill/>
          <a:ln>
            <a:noFill/>
          </a:ln>
        </p:spPr>
      </p:pic>
      <p:sp>
        <p:nvSpPr>
          <p:cNvPr id="132" name="Google Shape;132;p14"/>
          <p:cNvSpPr/>
          <p:nvPr/>
        </p:nvSpPr>
        <p:spPr>
          <a:xfrm>
            <a:off x="3143523" y="4200372"/>
            <a:ext cx="742121" cy="590188"/>
          </a:xfrm>
          <a:prstGeom prst="ellipse">
            <a:avLst/>
          </a:prstGeom>
          <a:noFill/>
          <a:ln w="28575"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4"/>
          <p:cNvSpPr/>
          <p:nvPr/>
        </p:nvSpPr>
        <p:spPr>
          <a:xfrm>
            <a:off x="5127880" y="4200372"/>
            <a:ext cx="742121" cy="590188"/>
          </a:xfrm>
          <a:prstGeom prst="ellipse">
            <a:avLst/>
          </a:prstGeom>
          <a:noFill/>
          <a:ln w="28575"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2"/>
          <p:cNvSpPr/>
          <p:nvPr/>
        </p:nvSpPr>
        <p:spPr>
          <a:xfrm>
            <a:off x="0" y="0"/>
            <a:ext cx="12192000" cy="612183"/>
          </a:xfrm>
          <a:prstGeom prst="rect">
            <a:avLst/>
          </a:prstGeom>
          <a:solidFill>
            <a:srgbClr val="FFF2CC">
              <a:alpha val="43921"/>
            </a:srgbClr>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2"/>
          <p:cNvSpPr txBox="1">
            <a:spLocks noGrp="1"/>
          </p:cNvSpPr>
          <p:nvPr>
            <p:ph type="title"/>
          </p:nvPr>
        </p:nvSpPr>
        <p:spPr>
          <a:xfrm>
            <a:off x="137160" y="91440"/>
            <a:ext cx="10972800" cy="685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00000"/>
              </a:buClr>
              <a:buSzPts val="2800"/>
              <a:buFont typeface="Arial"/>
              <a:buNone/>
            </a:pPr>
            <a:r>
              <a:rPr lang="en-US" sz="2800" dirty="0"/>
              <a:t>Snow Cover, LWP, &amp; Snowfall Radiometric Interactions </a:t>
            </a:r>
            <a:endParaRPr sz="2800" dirty="0">
              <a:solidFill>
                <a:srgbClr val="7A0019"/>
              </a:solidFill>
            </a:endParaRPr>
          </a:p>
        </p:txBody>
      </p:sp>
      <p:pic>
        <p:nvPicPr>
          <p:cNvPr id="92" name="Google Shape;92;p12" descr="Image result for nasa logo"/>
          <p:cNvPicPr preferRelativeResize="0"/>
          <p:nvPr/>
        </p:nvPicPr>
        <p:blipFill rotWithShape="1">
          <a:blip r:embed="rId3">
            <a:alphaModFix/>
          </a:blip>
          <a:srcRect/>
          <a:stretch/>
        </p:blipFill>
        <p:spPr>
          <a:xfrm>
            <a:off x="11644311" y="6380629"/>
            <a:ext cx="570563" cy="477371"/>
          </a:xfrm>
          <a:prstGeom prst="rect">
            <a:avLst/>
          </a:prstGeom>
          <a:noFill/>
          <a:ln>
            <a:noFill/>
          </a:ln>
        </p:spPr>
      </p:pic>
      <p:sp>
        <p:nvSpPr>
          <p:cNvPr id="93" name="Google Shape;93;p12"/>
          <p:cNvSpPr txBox="1"/>
          <p:nvPr/>
        </p:nvSpPr>
        <p:spPr>
          <a:xfrm>
            <a:off x="6096000" y="1017047"/>
            <a:ext cx="5926500" cy="3554789"/>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1200"/>
              </a:spcAft>
              <a:buSzPts val="2100"/>
              <a:buFont typeface="Calibri"/>
              <a:buChar char="●"/>
            </a:pPr>
            <a:r>
              <a:rPr lang="en-US" sz="2100" dirty="0">
                <a:solidFill>
                  <a:schemeClr val="dk1"/>
                </a:solidFill>
                <a:latin typeface="Calibri"/>
                <a:ea typeface="Calibri"/>
                <a:cs typeface="Calibri"/>
                <a:sym typeface="Calibri"/>
              </a:rPr>
              <a:t>There is an </a:t>
            </a:r>
            <a:r>
              <a:rPr lang="en-US" sz="2100" dirty="0">
                <a:solidFill>
                  <a:srgbClr val="993300"/>
                </a:solidFill>
                <a:latin typeface="Calibri"/>
                <a:ea typeface="Calibri"/>
                <a:cs typeface="Calibri"/>
                <a:sym typeface="Calibri"/>
              </a:rPr>
              <a:t>anomaly</a:t>
            </a:r>
            <a:r>
              <a:rPr lang="en-US" sz="2100" dirty="0">
                <a:solidFill>
                  <a:schemeClr val="dk1"/>
                </a:solidFill>
                <a:latin typeface="Calibri"/>
                <a:ea typeface="Calibri"/>
                <a:cs typeface="Calibri"/>
                <a:sym typeface="Calibri"/>
              </a:rPr>
              <a:t> in the response of the Tb values for SWE.</a:t>
            </a:r>
            <a:endParaRPr sz="2100" dirty="0">
              <a:solidFill>
                <a:schemeClr val="dk1"/>
              </a:solidFill>
            </a:endParaRPr>
          </a:p>
          <a:p>
            <a:pPr marL="457200" lvl="0" indent="-361950" algn="l" rtl="0">
              <a:spcBef>
                <a:spcPts val="0"/>
              </a:spcBef>
              <a:spcAft>
                <a:spcPts val="1200"/>
              </a:spcAft>
              <a:buClr>
                <a:schemeClr val="dk1"/>
              </a:buClr>
              <a:buSzPts val="2100"/>
              <a:buFont typeface="Calibri"/>
              <a:buChar char="●"/>
            </a:pPr>
            <a:r>
              <a:rPr lang="en-US" sz="2100" dirty="0">
                <a:solidFill>
                  <a:schemeClr val="dk1"/>
                </a:solidFill>
                <a:latin typeface="Calibri"/>
                <a:ea typeface="Calibri"/>
                <a:cs typeface="Calibri"/>
                <a:sym typeface="Calibri"/>
              </a:rPr>
              <a:t>The anomaly is due to snow-cover metamorphism and global climatology of snow-cover and surface and atmospheric  temperature.</a:t>
            </a:r>
            <a:endParaRPr sz="2100" dirty="0">
              <a:solidFill>
                <a:schemeClr val="dk1"/>
              </a:solidFill>
            </a:endParaRPr>
          </a:p>
          <a:p>
            <a:pPr marL="457200" lvl="0" indent="-361950" algn="l" rtl="0">
              <a:spcBef>
                <a:spcPts val="0"/>
              </a:spcBef>
              <a:spcAft>
                <a:spcPts val="1200"/>
              </a:spcAft>
              <a:buClr>
                <a:schemeClr val="dk1"/>
              </a:buClr>
              <a:buSzPts val="2100"/>
              <a:buFont typeface="Calibri"/>
              <a:buChar char="●"/>
            </a:pPr>
            <a:r>
              <a:rPr lang="en-US" sz="2100" dirty="0">
                <a:solidFill>
                  <a:schemeClr val="dk1"/>
                </a:solidFill>
                <a:latin typeface="Calibri"/>
                <a:ea typeface="Calibri"/>
                <a:cs typeface="Calibri"/>
                <a:sym typeface="Calibri"/>
              </a:rPr>
              <a:t>To separate the snowfall and snow-cover signals, land and atmospheric emissivity values need to be studied.</a:t>
            </a:r>
            <a:endParaRPr sz="2100" dirty="0">
              <a:solidFill>
                <a:schemeClr val="dk1"/>
              </a:solidFill>
              <a:latin typeface="Calibri"/>
              <a:ea typeface="Calibri"/>
              <a:cs typeface="Calibri"/>
              <a:sym typeface="Calibri"/>
            </a:endParaRPr>
          </a:p>
        </p:txBody>
      </p:sp>
      <p:pic>
        <p:nvPicPr>
          <p:cNvPr id="94" name="Google Shape;94;p12"/>
          <p:cNvPicPr preferRelativeResize="0"/>
          <p:nvPr/>
        </p:nvPicPr>
        <p:blipFill>
          <a:blip r:embed="rId4">
            <a:alphaModFix/>
          </a:blip>
          <a:stretch>
            <a:fillRect/>
          </a:stretch>
        </p:blipFill>
        <p:spPr>
          <a:xfrm>
            <a:off x="519300" y="777240"/>
            <a:ext cx="5448300" cy="557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p:nvPr/>
        </p:nvSpPr>
        <p:spPr>
          <a:xfrm>
            <a:off x="0" y="0"/>
            <a:ext cx="12192000" cy="612183"/>
          </a:xfrm>
          <a:prstGeom prst="rect">
            <a:avLst/>
          </a:prstGeom>
          <a:solidFill>
            <a:srgbClr val="FFF2CC">
              <a:alpha val="43921"/>
            </a:srgbClr>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5"/>
          <p:cNvSpPr txBox="1">
            <a:spLocks noGrp="1"/>
          </p:cNvSpPr>
          <p:nvPr>
            <p:ph type="title"/>
          </p:nvPr>
        </p:nvSpPr>
        <p:spPr>
          <a:xfrm>
            <a:off x="137160" y="91440"/>
            <a:ext cx="10972800" cy="68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00000"/>
              </a:buClr>
              <a:buSzPts val="2800"/>
              <a:buFont typeface="Arial"/>
              <a:buNone/>
            </a:pPr>
            <a:r>
              <a:rPr lang="en-US" sz="2800"/>
              <a:t>Snow-Cover Emissivity -- Clear Sky</a:t>
            </a:r>
            <a:endParaRPr sz="2800"/>
          </a:p>
        </p:txBody>
      </p:sp>
      <p:sp>
        <p:nvSpPr>
          <p:cNvPr id="140" name="Google Shape;140;p15"/>
          <p:cNvSpPr txBox="1"/>
          <p:nvPr/>
        </p:nvSpPr>
        <p:spPr>
          <a:xfrm>
            <a:off x="5116830" y="2106373"/>
            <a:ext cx="7075170" cy="3939540"/>
          </a:xfrm>
          <a:prstGeom prst="rect">
            <a:avLst/>
          </a:prstGeom>
          <a:blipFill rotWithShape="1">
            <a:blip r:embed="rId3">
              <a:alphaModFix/>
            </a:blip>
            <a:stretch>
              <a:fillRect l="-773" t="-928" r="-774" b="-18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143" name="Google Shape;143;p15" descr="Image result for nasa logo"/>
          <p:cNvPicPr preferRelativeResize="0"/>
          <p:nvPr/>
        </p:nvPicPr>
        <p:blipFill rotWithShape="1">
          <a:blip r:embed="rId4">
            <a:alphaModFix/>
          </a:blip>
          <a:srcRect/>
          <a:stretch/>
        </p:blipFill>
        <p:spPr>
          <a:xfrm>
            <a:off x="11644311" y="6380629"/>
            <a:ext cx="570563" cy="477371"/>
          </a:xfrm>
          <a:prstGeom prst="rect">
            <a:avLst/>
          </a:prstGeom>
          <a:noFill/>
          <a:ln>
            <a:noFill/>
          </a:ln>
        </p:spPr>
      </p:pic>
      <p:pic>
        <p:nvPicPr>
          <p:cNvPr id="144" name="Google Shape;144;p15"/>
          <p:cNvPicPr preferRelativeResize="0"/>
          <p:nvPr/>
        </p:nvPicPr>
        <p:blipFill>
          <a:blip r:embed="rId5">
            <a:alphaModFix/>
          </a:blip>
          <a:stretch>
            <a:fillRect/>
          </a:stretch>
        </p:blipFill>
        <p:spPr>
          <a:xfrm>
            <a:off x="7278525" y="1187790"/>
            <a:ext cx="1838325" cy="561975"/>
          </a:xfrm>
          <a:prstGeom prst="rect">
            <a:avLst/>
          </a:prstGeom>
          <a:noFill/>
          <a:ln>
            <a:noFill/>
          </a:ln>
        </p:spPr>
      </p:pic>
      <p:pic>
        <p:nvPicPr>
          <p:cNvPr id="2" name="Picture 1">
            <a:extLst>
              <a:ext uri="{FF2B5EF4-FFF2-40B4-BE49-F238E27FC236}">
                <a16:creationId xmlns:a16="http://schemas.microsoft.com/office/drawing/2014/main" id="{166630FB-D837-446F-BCAE-7B70A0DBE733}"/>
              </a:ext>
            </a:extLst>
          </p:cNvPr>
          <p:cNvPicPr>
            <a:picLocks noChangeAspect="1"/>
          </p:cNvPicPr>
          <p:nvPr/>
        </p:nvPicPr>
        <p:blipFill>
          <a:blip r:embed="rId6"/>
          <a:stretch>
            <a:fillRect/>
          </a:stretch>
        </p:blipFill>
        <p:spPr>
          <a:xfrm>
            <a:off x="137160" y="1749765"/>
            <a:ext cx="5052767" cy="488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1248</Words>
  <Application>Microsoft Office PowerPoint</Application>
  <PresentationFormat>Widescreen</PresentationFormat>
  <Paragraphs>96</Paragraphs>
  <Slides>14</Slides>
  <Notes>14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Noto Sans Symbols</vt:lpstr>
      <vt:lpstr>Office Theme</vt:lpstr>
      <vt:lpstr>Quantitative Investigation of Radiometric Interactions between Snowfall, Snow Cover, and Cloud Liquid Water over Land</vt:lpstr>
      <vt:lpstr>Snowfall and Hydrologic Water Cycle</vt:lpstr>
      <vt:lpstr>Challenges in the passive microwave snowfall retrievals </vt:lpstr>
      <vt:lpstr>Snow Cover &amp; Snowfall Interactions </vt:lpstr>
      <vt:lpstr>Datasets</vt:lpstr>
      <vt:lpstr>Spatial and Marginal Distributions of SWE &amp; Average Surface Temperature (Ts)</vt:lpstr>
      <vt:lpstr>Multi-year average of Cloud LWP &amp; Atmospheric Temperature (Ta)</vt:lpstr>
      <vt:lpstr>Snow Cover, LWP, &amp; Snowfall Radiometric Interactions </vt:lpstr>
      <vt:lpstr>Snow-Cover Emissivity -- Clear Sky</vt:lpstr>
      <vt:lpstr>Atmospheric Emissivity -- Cloud LWP</vt:lpstr>
      <vt:lpstr>Atmospheric Emissivity -- Snowfall and Cloud LWP</vt:lpstr>
      <vt:lpstr>Findings</vt:lpstr>
      <vt:lpstr>Limitations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Investigation of Radiometric Interactions between Snowfall, Snow Cover, and Cloud Liquid Water over Land</dc:title>
  <dc:creator>Zeinab Takbiri</dc:creator>
  <cp:lastModifiedBy>Nazanin Takbiri</cp:lastModifiedBy>
  <cp:revision>15</cp:revision>
  <dcterms:created xsi:type="dcterms:W3CDTF">2018-06-18T15:11:26Z</dcterms:created>
  <dcterms:modified xsi:type="dcterms:W3CDTF">2021-09-09T16:01:21Z</dcterms:modified>
</cp:coreProperties>
</file>