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664" r:id="rId4"/>
    <p:sldId id="665" r:id="rId5"/>
    <p:sldId id="324" r:id="rId6"/>
    <p:sldId id="261" r:id="rId7"/>
    <p:sldId id="285" r:id="rId8"/>
    <p:sldId id="666" r:id="rId9"/>
    <p:sldId id="320" r:id="rId10"/>
    <p:sldId id="667" r:id="rId11"/>
    <p:sldId id="263" r:id="rId12"/>
    <p:sldId id="321" r:id="rId13"/>
    <p:sldId id="322" r:id="rId14"/>
    <p:sldId id="290" r:id="rId15"/>
    <p:sldId id="257" r:id="rId16"/>
    <p:sldId id="325" r:id="rId17"/>
    <p:sldId id="264" r:id="rId18"/>
    <p:sldId id="668" r:id="rId19"/>
    <p:sldId id="288" r:id="rId20"/>
    <p:sldId id="289" r:id="rId21"/>
    <p:sldId id="266" r:id="rId22"/>
    <p:sldId id="655" r:id="rId23"/>
    <p:sldId id="657" r:id="rId24"/>
    <p:sldId id="658" r:id="rId25"/>
    <p:sldId id="323" r:id="rId26"/>
    <p:sldId id="315" r:id="rId27"/>
    <p:sldId id="298" r:id="rId28"/>
    <p:sldId id="319" r:id="rId29"/>
    <p:sldId id="314" r:id="rId30"/>
    <p:sldId id="663" r:id="rId31"/>
    <p:sldId id="671" r:id="rId32"/>
    <p:sldId id="672" r:id="rId33"/>
    <p:sldId id="259" r:id="rId34"/>
    <p:sldId id="669" r:id="rId35"/>
    <p:sldId id="6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AF1C-3645-44FB-8164-F0444C91F180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9C1F-AE7A-42A8-8A27-5B71B2680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6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06486-C484-C740-BA5F-CD9666D797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06486-C484-C740-BA5F-CD9666D797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7136-92FB-42B8-9BCF-BC6F2EDD2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6584E-081C-4617-B395-06AD24DBA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71321-CE5B-4F2E-899D-ECC3C478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3B8C-A982-40E1-ACD1-CA6C59C4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82D16-61BB-4F47-8516-F3001F01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9335-C4A0-476F-88E0-00023F1E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DA5F1-BE62-48CF-B787-D741CF488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68CA4-8A27-44C9-92C5-1973241F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F16F-E615-4481-B975-5CA4C7EF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ABE66-4FDE-4E39-9029-6733FBB3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6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9C5E4-10A4-45E6-89E0-EE22A6FD3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4F5E-2E6F-48CE-BB9E-52170BD20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2846C-1E4C-4CCD-B056-EC7330E5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69A0-C4F4-473C-96EC-CDF0DB2E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FBB5D-1DCE-46FF-AB8F-ACB9217C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3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93D7-A2A9-406E-83E5-EC815B8F0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85315-16D9-484B-93EE-E4902DCB8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D7C2-8D84-4F4F-A897-1A980444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E06B3-336F-4F32-97F4-8FB867CD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83F7-7C06-497E-8363-8225CFA7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1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B007-6B79-4EAD-B17C-4E60EE9E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720000"/>
          </a:xfrm>
        </p:spPr>
        <p:txBody>
          <a:bodyPr>
            <a:normAutofit/>
          </a:bodyPr>
          <a:lstStyle>
            <a:lvl1pPr algn="ctr">
              <a:defRPr sz="3600" b="1" u="sng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68A7-2D54-4723-8E61-697F665A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000"/>
            <a:ext cx="10515600" cy="494296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646DE-0FC5-479E-B32C-10B4A472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10A5-DC20-4982-B3D6-C26BE137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F3F5-1CB6-4CDF-A80B-9A65F75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27E9-75AD-47D2-8C9F-C42A87E8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A1816-39B8-4201-8D49-246473A1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7E5C7-F40F-496F-B981-B3EC25B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351F9-7F89-4D20-BCD4-A8C7AD4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2F47-8468-4A79-A8F2-F1E3BDA0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2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CC10-C5C9-44A9-9BF1-1654093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3509-8355-4CD1-9333-C0B6094F1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9ACA-A53F-4FEF-AD3D-D8B65B66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4A349-E35C-4499-9CB8-5CC9395F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0D8A2-FF16-4AAC-9464-47F6ED65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80C1C-6459-43FD-A527-A4856B67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1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AD35-32D3-45CF-99E1-4D1FB941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4658-89DC-4BB8-9AE5-3953AD8F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467D5-5C1E-4AA5-9ACB-B66D2659B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51AF9-2B4D-4629-A4D5-C3B447333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3E4FC-A108-40AD-8961-463D3ED09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7D79B-5F9D-42A9-B481-424BCE08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AC6F4-0DE1-4873-939A-17260491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AF09C-78FA-4A29-B622-77F1BE43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4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B5CA-175D-44CB-9440-2696F97E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75F-D55B-400F-B2B6-14497D69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7ACFD-EF25-4D7F-8924-08C9A578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3B466-A5F4-4F84-B8F4-E99396ED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8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E4AFF-8571-4503-A023-D2AEC449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5F11D-E238-4710-86DC-E503A1B9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4471-B87D-4769-AA30-79A6D2F4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68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F5B5-4E8C-4DCA-ACAA-3C7AE8C1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3510-6001-461C-9BB1-1D2C9C20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8DCF-5279-4EA9-A53A-2C5C4713F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2AC37-B308-4DF3-849F-EA1D2471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EEE06-B663-4F0A-BEC8-A4AE2F83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65AE3-295C-4155-B760-A2339F78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1D09-6421-463E-8238-8FF9D9A7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8CC0-921C-49C1-994E-F56524FA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C269A-088E-4E7E-86E1-50F4EB5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252E-DFC6-4B77-8C4E-16ECE4DA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0CFC9-AACB-44BF-B4C5-45F88412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8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27B1-6B02-4B28-B8A1-AB39E8D7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A495C-3832-4A13-9838-02CB1364A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9CE2D-0E4F-4EF9-8674-47F7D5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CD228-C7AE-4929-88FE-A9FCBBF5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142A-9F50-4278-8F7C-8BB1036B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3B288-2440-4D83-8B8C-E62A7B7F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04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A851-C22E-4A46-B91E-D87557A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A06EE-A137-43F1-9F21-B52FA3603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FB15-9934-457D-B8F7-E655EA83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9E74-EE4B-40E3-B502-7C25181A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C38F-C987-4546-9C63-3F31AD22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8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A4FCC-841E-4781-A9C1-4375A81E0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51DF6-D085-43D4-BD51-B9541508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02DF-5CB4-4545-B780-6DB334B6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17E4-C659-4F74-A4CA-642B04A8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A6C7-0E39-4A96-BF30-55101D94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1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1DC8-5E32-41F1-855E-8A5BA192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05D66-5654-4A15-91DF-05110334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B771-D07A-472D-B549-517B7D35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AB9A9-0F69-4437-B5F0-ABF93FCD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C11F-E8E6-452E-B5B1-F12664D5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0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4941-9068-45B0-A0A3-905946A0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021F6-C566-4AAA-BE34-374CC8592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F16AF-95A1-460E-A542-536E0923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45C80-A806-4A19-A61D-FF0CEDD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051CD-23DE-4BA7-A8E5-0196076D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DFBDF-DEDB-4E64-BCDB-9708000C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6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0EC2-58B4-4BCC-A072-0248A2AE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6D33-8BB6-481A-88AD-099D857E3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716C6-DFFD-490A-B7FB-D07D06C84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E1F6B-CA48-438D-B59A-7634813E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18F60-BB32-4ABA-8E6F-5B717A579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A6774-75C4-43C3-ABA7-47AC083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8C8F6-7C22-45FA-A187-3FC9584E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AE45E-31C9-43D4-B55B-7CB3BD88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D4B2-CA5E-4818-A5E9-59738EC1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68CF5-776D-4F02-8D3D-893E810F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3286A-A751-4B4F-A586-43D5CE89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36898-FA95-41E1-B1B8-A3CB64E5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6DA79-2E33-4B10-9FB0-2CC4BA9B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3819F-6AEA-407E-8AB3-67CF5F7E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2A74E-43B3-4F8A-99F9-B48262B1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DC7D-8266-4FC6-A657-3608F2E7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8A3F-4874-4330-8573-423E05E4A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8FB09-C96F-496C-9FCA-AFE581715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2134D-559E-4F51-AE96-C68A7428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628FA-B7CD-44E4-91BE-81260DB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8BA5D-0F3F-48D2-B7AD-3AD12392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4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8A0-19FA-4F80-9863-DD528777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D1722-6564-4484-A996-B253D867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B06E9-B2E2-44B1-8BEA-FC08472D5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B8ECE-E754-479C-9E27-95A64980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CD469-5FB6-47CD-A314-0E1B7A86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D480-27F2-4CC1-8AB8-6BFD3126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6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EF020-0905-4DC1-AE12-5A50BFFC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15FC0-80EB-4A53-869C-867EEED6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3552-F105-43D7-A113-B9181D76E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6538-67E0-49DB-9F15-19C43059604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25B4-C0C5-46B5-B1C7-E164F89A3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69B7B-AAE6-4E28-831C-3A4DF2585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3B69-F853-40AA-B4BE-0FA4DD066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DF513-78B7-4B1C-8D2B-EC43BCC0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19CAE-9943-4CF4-AEDD-08C5FB511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67CD4-56E0-40DD-BD3C-6E7BD9817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D6A5-ECEF-4B80-83F7-744595C98B2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8807-26F4-4FF7-9B39-527910EA1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0210-2458-4DFF-A45A-3C6AB955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4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3.jpeg"/><Relationship Id="rId4" Type="http://schemas.openxmlformats.org/officeDocument/2006/relationships/image" Target="../media/image38.gif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3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10" Type="http://schemas.openxmlformats.org/officeDocument/2006/relationships/image" Target="../media/image3.jpeg"/><Relationship Id="rId4" Type="http://schemas.openxmlformats.org/officeDocument/2006/relationships/image" Target="../media/image53.gif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gif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10" Type="http://schemas.openxmlformats.org/officeDocument/2006/relationships/image" Target="../media/image3.jpeg"/><Relationship Id="rId4" Type="http://schemas.openxmlformats.org/officeDocument/2006/relationships/image" Target="../media/image59.gif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5.png"/><Relationship Id="rId7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0.gif"/><Relationship Id="rId7" Type="http://schemas.openxmlformats.org/officeDocument/2006/relationships/image" Target="../media/image74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10" Type="http://schemas.openxmlformats.org/officeDocument/2006/relationships/image" Target="../media/image3.jpeg"/><Relationship Id="rId4" Type="http://schemas.openxmlformats.org/officeDocument/2006/relationships/image" Target="../media/image71.gif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7.jpe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microsoft.com/office/2007/relationships/hdphoto" Target="../media/hdphoto1.wdp"/><Relationship Id="rId4" Type="http://schemas.openxmlformats.org/officeDocument/2006/relationships/image" Target="../media/image78.png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3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2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1DC34-3E72-4CD7-AA30-A210A0DD8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B8D41-6F00-4841-99AB-72EB48B6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455" y="1122363"/>
            <a:ext cx="7204364" cy="158389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Precipitation Retrieval and Profiling Scheme (PRPS)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959A5-8172-4128-A7ED-B59A61C2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429000"/>
            <a:ext cx="98552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Chris Kidd, </a:t>
            </a:r>
            <a:r>
              <a:rPr lang="en-US" sz="2800" dirty="0" err="1">
                <a:solidFill>
                  <a:schemeClr val="bg1"/>
                </a:solidFill>
              </a:rPr>
              <a:t>Toshi</a:t>
            </a:r>
            <a:r>
              <a:rPr lang="en-US" sz="2800" dirty="0">
                <a:solidFill>
                  <a:schemeClr val="bg1"/>
                </a:solidFill>
              </a:rPr>
              <a:t> Matsui &amp; Sarah </a:t>
            </a:r>
            <a:r>
              <a:rPr lang="en-US" sz="2800" dirty="0" err="1">
                <a:solidFill>
                  <a:schemeClr val="bg1"/>
                </a:solidFill>
              </a:rPr>
              <a:t>Ringerud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Earth System Science Interdisciplinary Center (ESSIC), University of Maryland &amp;</a:t>
            </a:r>
          </a:p>
          <a:p>
            <a:r>
              <a:rPr lang="en-US" i="1" dirty="0">
                <a:solidFill>
                  <a:schemeClr val="bg1"/>
                </a:solidFill>
              </a:rPr>
              <a:t>NASA/Goddard Space Flight Center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5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CA94425-9E85-4627-97EC-E04A93DD7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10829"/>
              </p:ext>
            </p:extLst>
          </p:nvPr>
        </p:nvGraphicFramePr>
        <p:xfrm>
          <a:off x="930274" y="1186815"/>
          <a:ext cx="1033145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484">
                  <a:extLst>
                    <a:ext uri="{9D8B030D-6E8A-4147-A177-3AD203B41FA5}">
                      <a16:colId xmlns:a16="http://schemas.microsoft.com/office/drawing/2014/main" val="1100151978"/>
                    </a:ext>
                  </a:extLst>
                </a:gridCol>
                <a:gridCol w="2360767">
                  <a:extLst>
                    <a:ext uri="{9D8B030D-6E8A-4147-A177-3AD203B41FA5}">
                      <a16:colId xmlns:a16="http://schemas.microsoft.com/office/drawing/2014/main" val="158230351"/>
                    </a:ext>
                  </a:extLst>
                </a:gridCol>
                <a:gridCol w="2029906">
                  <a:extLst>
                    <a:ext uri="{9D8B030D-6E8A-4147-A177-3AD203B41FA5}">
                      <a16:colId xmlns:a16="http://schemas.microsoft.com/office/drawing/2014/main" val="2840924027"/>
                    </a:ext>
                  </a:extLst>
                </a:gridCol>
                <a:gridCol w="1646575">
                  <a:extLst>
                    <a:ext uri="{9D8B030D-6E8A-4147-A177-3AD203B41FA5}">
                      <a16:colId xmlns:a16="http://schemas.microsoft.com/office/drawing/2014/main" val="3185318096"/>
                    </a:ext>
                  </a:extLst>
                </a:gridCol>
                <a:gridCol w="2114719">
                  <a:extLst>
                    <a:ext uri="{9D8B030D-6E8A-4147-A177-3AD203B41FA5}">
                      <a16:colId xmlns:a16="http://schemas.microsoft.com/office/drawing/2014/main" val="2964322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PRPS-sensor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Orbital matches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FOV matches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Resolution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Ancillary data?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PRPS-SAPHIR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3,237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14,115,806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5.4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TPW</a:t>
                      </a:r>
                      <a:r>
                        <a:rPr lang="en-US" sz="2400" baseline="30000" dirty="0"/>
                        <a:t>#</a:t>
                      </a:r>
                      <a:r>
                        <a:rPr lang="en-US" sz="2400" dirty="0"/>
                        <a:t>/T2m</a:t>
                      </a:r>
                      <a:r>
                        <a:rPr lang="en-US" sz="2400" baseline="30000" dirty="0"/>
                        <a:t>#</a:t>
                      </a:r>
                      <a:r>
                        <a:rPr lang="en-US" sz="2400" dirty="0"/>
                        <a:t>/LS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9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PRPS-MHS</a:t>
                      </a:r>
                      <a:r>
                        <a:rPr lang="en-US" sz="2400" baseline="30000" dirty="0"/>
                        <a:t>$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22,802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32,412,404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16.2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0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PRPS-ATMS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10,009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9,436,387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16.2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0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PRPS-SSMIS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14,386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31,718,079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16.2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90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PRPS-AMSR2</a:t>
                      </a:r>
                      <a:r>
                        <a:rPr lang="en-US" sz="2400" baseline="30000" dirty="0"/>
                        <a:t>*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3,812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14,804,012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16.2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PRPS-GMI</a:t>
                      </a:r>
                      <a:r>
                        <a:rPr lang="en-US" sz="2400" baseline="30000" dirty="0"/>
                        <a:t>*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3,812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14,802,012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16.2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5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PRPS-TMS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2,835,000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16.2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345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096619B-C41E-413E-ADC9-BE69D8B6610F}"/>
              </a:ext>
            </a:extLst>
          </p:cNvPr>
          <p:cNvSpPr txBox="1"/>
          <p:nvPr/>
        </p:nvSpPr>
        <p:spPr>
          <a:xfrm>
            <a:off x="930274" y="4844415"/>
            <a:ext cx="473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#</a:t>
            </a:r>
            <a:r>
              <a:rPr lang="en-US" dirty="0"/>
              <a:t> TPW/T2m used to match GPROF retrievals</a:t>
            </a:r>
          </a:p>
          <a:p>
            <a:r>
              <a:rPr lang="en-US" baseline="30000" dirty="0"/>
              <a:t>*</a:t>
            </a:r>
            <a:r>
              <a:rPr lang="en-US" dirty="0"/>
              <a:t> AMSR2 &amp; GMI use the same matched database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3F17A7-2594-4F6B-912E-F183F9273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97912"/>
              </p:ext>
            </p:extLst>
          </p:nvPr>
        </p:nvGraphicFramePr>
        <p:xfrm>
          <a:off x="7820720" y="4936078"/>
          <a:ext cx="3441005" cy="1279713"/>
        </p:xfrm>
        <a:graphic>
          <a:graphicData uri="http://schemas.openxmlformats.org/drawingml/2006/table">
            <a:tbl>
              <a:tblPr firstRow="1" bandRow="1"/>
              <a:tblGrid>
                <a:gridCol w="12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aseline="30000" dirty="0"/>
                        <a:t>$</a:t>
                      </a:r>
                      <a:r>
                        <a:rPr lang="en-US" sz="2000" dirty="0"/>
                        <a:t>METOPA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5,580</a:t>
                      </a: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8,029,736</a:t>
                      </a: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METOPB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5,806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8,353,189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NOAA18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5,770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8,255,956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NOAA19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5,783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8,168,129</a:t>
                      </a: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17B2C41-3D56-4D7F-B7D5-8F1C8478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1855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latin typeface="+mn-lt"/>
              </a:rPr>
              <a:t>A priori </a:t>
            </a:r>
            <a:r>
              <a:rPr lang="en-US" sz="3600" b="1" dirty="0">
                <a:latin typeface="+mn-lt"/>
              </a:rPr>
              <a:t>database orbit and FOV matches</a:t>
            </a:r>
            <a:endParaRPr lang="en-GB" sz="36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090A3-3A81-4ACB-9A29-D2C8E6E72D36}"/>
              </a:ext>
            </a:extLst>
          </p:cNvPr>
          <p:cNvSpPr txBox="1"/>
          <p:nvPr/>
        </p:nvSpPr>
        <p:spPr>
          <a:xfrm>
            <a:off x="1047748" y="5490746"/>
            <a:ext cx="61817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prstClr val="black"/>
                </a:solidFill>
              </a:rPr>
              <a:t>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 sun-synchronous GPM sensors intersects with other sensors frequently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8779D9-60F5-464C-AD77-875283C6556F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768F420C-11CB-4224-A069-2E847C357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11" name="Picture 10" descr="primarysm">
              <a:extLst>
                <a:ext uri="{FF2B5EF4-FFF2-40B4-BE49-F238E27FC236}">
                  <a16:creationId xmlns:a16="http://schemas.microsoft.com/office/drawing/2014/main" id="{D42E0BC2-713F-4773-90DA-388795E8E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asa_Logo1">
              <a:extLst>
                <a:ext uri="{FF2B5EF4-FFF2-40B4-BE49-F238E27FC236}">
                  <a16:creationId xmlns:a16="http://schemas.microsoft.com/office/drawing/2014/main" id="{6FD15D66-1E66-4828-AF47-5C6590C1D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C6BBBB25-AF3C-4941-BE84-2C98BA6EB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54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5E770A2-11AB-4ECA-B1EB-3BC80C2321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3600000" cy="18000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99DD95B-7D80-46DA-AB08-197B0DC43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00000"/>
            <a:ext cx="3599999" cy="1800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0EF7C09-FBB8-4F65-B347-74A15E9B2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00" y="2700000"/>
            <a:ext cx="3599999" cy="18000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7F01DF4-7058-4A0F-A9BC-0C19BFC957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0" y="4680000"/>
            <a:ext cx="3599999" cy="1800000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900D685-A5E1-4B4A-B7F7-C47DD7C74C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680000"/>
            <a:ext cx="3599999" cy="18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0E3179-D966-4739-8680-762E44524AAB}"/>
              </a:ext>
            </a:extLst>
          </p:cNvPr>
          <p:cNvSpPr txBox="1"/>
          <p:nvPr/>
        </p:nvSpPr>
        <p:spPr>
          <a:xfrm>
            <a:off x="4392842" y="5835426"/>
            <a:ext cx="381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of 6 closest database entries</a:t>
            </a:r>
          </a:p>
          <a:p>
            <a:r>
              <a:rPr lang="en-US" sz="2000" i="1" dirty="0"/>
              <a:t>(satellite names refer to database)</a:t>
            </a:r>
            <a:endParaRPr lang="en-GB" sz="20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C9393-E948-4E5F-9C6A-F01CC04BE1CE}"/>
              </a:ext>
            </a:extLst>
          </p:cNvPr>
          <p:cNvSpPr txBox="1"/>
          <p:nvPr/>
        </p:nvSpPr>
        <p:spPr>
          <a:xfrm>
            <a:off x="4360204" y="5455859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 July 2015 Ascending passes</a:t>
            </a:r>
            <a:endParaRPr lang="en-GB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9580C-708D-4ECE-BA22-20D232049714}"/>
              </a:ext>
            </a:extLst>
          </p:cNvPr>
          <p:cNvSpPr txBox="1"/>
          <p:nvPr/>
        </p:nvSpPr>
        <p:spPr>
          <a:xfrm rot="16200000">
            <a:off x="-2123757" y="3566018"/>
            <a:ext cx="528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NOAA-20 &amp; NPP                  </a:t>
            </a:r>
            <a:r>
              <a:rPr lang="en-US" dirty="0" err="1"/>
              <a:t>NPP</a:t>
            </a:r>
            <a:r>
              <a:rPr lang="en-US" dirty="0"/>
              <a:t>                          NOAA-20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CCE87B-0FE9-4729-A379-9A2806E669AB}"/>
              </a:ext>
            </a:extLst>
          </p:cNvPr>
          <p:cNvSpPr txBox="1"/>
          <p:nvPr/>
        </p:nvSpPr>
        <p:spPr>
          <a:xfrm>
            <a:off x="5946442" y="2330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10DB1D-0FC2-4089-925E-BD62CB675863}"/>
              </a:ext>
            </a:extLst>
          </p:cNvPr>
          <p:cNvSpPr txBox="1"/>
          <p:nvPr/>
        </p:nvSpPr>
        <p:spPr>
          <a:xfrm>
            <a:off x="2109840" y="350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1C4E0-0488-459B-BE6C-1A1D07F59E8B}"/>
              </a:ext>
            </a:extLst>
          </p:cNvPr>
          <p:cNvSpPr txBox="1"/>
          <p:nvPr/>
        </p:nvSpPr>
        <p:spPr>
          <a:xfrm>
            <a:off x="9541229" y="431533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DPR &amp; PR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E1EA2-88C1-4D08-B0AC-96C874AC978E}"/>
              </a:ext>
            </a:extLst>
          </p:cNvPr>
          <p:cNvSpPr txBox="1"/>
          <p:nvPr/>
        </p:nvSpPr>
        <p:spPr>
          <a:xfrm>
            <a:off x="3901619" y="-16331"/>
            <a:ext cx="494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Database size and extent</a:t>
            </a:r>
            <a:endParaRPr lang="en-GB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E6EDF-A2F0-472F-9089-4A3595B4208A}"/>
              </a:ext>
            </a:extLst>
          </p:cNvPr>
          <p:cNvSpPr txBox="1"/>
          <p:nvPr/>
        </p:nvSpPr>
        <p:spPr>
          <a:xfrm>
            <a:off x="4619625" y="780677"/>
            <a:ext cx="726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Different </a:t>
            </a:r>
            <a:r>
              <a:rPr lang="en-US" sz="2400" b="1" dirty="0" err="1"/>
              <a:t>radar:radiometer</a:t>
            </a:r>
            <a:r>
              <a:rPr lang="en-US" sz="2400" b="1" dirty="0"/>
              <a:t> databases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Greatest difference relates to representativeness, with subtle differences;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Database size has little impact above ca. 4M entries.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27C17-D41F-4D1F-8543-C11BE9B2876E}"/>
              </a:ext>
            </a:extLst>
          </p:cNvPr>
          <p:cNvSpPr txBox="1"/>
          <p:nvPr/>
        </p:nvSpPr>
        <p:spPr>
          <a:xfrm>
            <a:off x="8510081" y="3075057"/>
            <a:ext cx="3139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NOAA-20-DPR c.4M entries</a:t>
            </a:r>
          </a:p>
          <a:p>
            <a:r>
              <a:rPr lang="en-US" sz="2000" dirty="0"/>
              <a:t>Both-DPR+PR c. 18M entries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754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7CAE861-7AED-462A-8A20-5B16135B3C79}"/>
              </a:ext>
            </a:extLst>
          </p:cNvPr>
          <p:cNvGrpSpPr/>
          <p:nvPr/>
        </p:nvGrpSpPr>
        <p:grpSpPr>
          <a:xfrm>
            <a:off x="762000" y="1449068"/>
            <a:ext cx="11430000" cy="4487775"/>
            <a:chOff x="762000" y="1217802"/>
            <a:chExt cx="11430000" cy="4487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E85111-1EC5-48CF-8327-6334C3C00782}"/>
                </a:ext>
              </a:extLst>
            </p:cNvPr>
            <p:cNvSpPr/>
            <p:nvPr/>
          </p:nvSpPr>
          <p:spPr>
            <a:xfrm>
              <a:off x="11184939" y="2552700"/>
              <a:ext cx="940386" cy="20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894E4B-3E7D-4E99-AA69-B3252BC446DE}"/>
                </a:ext>
              </a:extLst>
            </p:cNvPr>
            <p:cNvSpPr/>
            <p:nvPr/>
          </p:nvSpPr>
          <p:spPr>
            <a:xfrm>
              <a:off x="11184939" y="4053637"/>
              <a:ext cx="940386" cy="20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33B903-19EB-459B-AC4E-F7B5038CE1CF}"/>
                </a:ext>
              </a:extLst>
            </p:cNvPr>
            <p:cNvSpPr/>
            <p:nvPr/>
          </p:nvSpPr>
          <p:spPr>
            <a:xfrm>
              <a:off x="11251614" y="4941469"/>
              <a:ext cx="940386" cy="582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2F49A-81A4-4A05-B982-91F44ABE82A3}"/>
                </a:ext>
              </a:extLst>
            </p:cNvPr>
            <p:cNvSpPr/>
            <p:nvPr/>
          </p:nvSpPr>
          <p:spPr>
            <a:xfrm>
              <a:off x="11251614" y="4510838"/>
              <a:ext cx="940386" cy="20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D19898-1684-4EFE-8607-9248DB833211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0573" y="1217802"/>
              <a:ext cx="3695700" cy="44877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26CEFC-E639-4BB3-8098-3097CF480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0" y="1266823"/>
              <a:ext cx="3771898" cy="44182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9AA039-0D73-494F-A4EA-43D3A1020D51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0574" y="1273639"/>
              <a:ext cx="3695700" cy="44114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41F21E-2FA3-480E-B67D-31F8CD6329E7}"/>
                </a:ext>
              </a:extLst>
            </p:cNvPr>
            <p:cNvSpPr/>
            <p:nvPr/>
          </p:nvSpPr>
          <p:spPr>
            <a:xfrm>
              <a:off x="7365416" y="3653865"/>
              <a:ext cx="940386" cy="1923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1ADDF6-AF05-4888-B420-96710D64D5EC}"/>
                </a:ext>
              </a:extLst>
            </p:cNvPr>
            <p:cNvGrpSpPr/>
            <p:nvPr/>
          </p:nvGrpSpPr>
          <p:grpSpPr>
            <a:xfrm>
              <a:off x="11184939" y="2552700"/>
              <a:ext cx="1007061" cy="2971293"/>
              <a:chOff x="11184939" y="2552700"/>
              <a:chExt cx="1007061" cy="297129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E68D79-94F8-479C-AD02-5247F1AB8714}"/>
                  </a:ext>
                </a:extLst>
              </p:cNvPr>
              <p:cNvSpPr/>
              <p:nvPr/>
            </p:nvSpPr>
            <p:spPr>
              <a:xfrm>
                <a:off x="11184939" y="2552700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306378-97D7-41E3-866B-52919BD0E439}"/>
                  </a:ext>
                </a:extLst>
              </p:cNvPr>
              <p:cNvSpPr/>
              <p:nvPr/>
            </p:nvSpPr>
            <p:spPr>
              <a:xfrm>
                <a:off x="11184939" y="4053637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FF0957-825C-4804-BACD-68B0B4CF2023}"/>
                  </a:ext>
                </a:extLst>
              </p:cNvPr>
              <p:cNvSpPr/>
              <p:nvPr/>
            </p:nvSpPr>
            <p:spPr>
              <a:xfrm>
                <a:off x="11251614" y="4941469"/>
                <a:ext cx="940386" cy="582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10FA80-A402-4823-9687-441C3A502BDE}"/>
                  </a:ext>
                </a:extLst>
              </p:cNvPr>
              <p:cNvSpPr/>
              <p:nvPr/>
            </p:nvSpPr>
            <p:spPr>
              <a:xfrm>
                <a:off x="11251614" y="4510838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09A740-44A3-49D9-89E4-3228692B93D0}"/>
                </a:ext>
              </a:extLst>
            </p:cNvPr>
            <p:cNvGrpSpPr/>
            <p:nvPr/>
          </p:nvGrpSpPr>
          <p:grpSpPr>
            <a:xfrm>
              <a:off x="3479215" y="1509763"/>
              <a:ext cx="1054686" cy="4087119"/>
              <a:chOff x="11137314" y="1485453"/>
              <a:chExt cx="1054686" cy="408711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11EC1E-F432-4A95-844B-469D97A3A226}"/>
                  </a:ext>
                </a:extLst>
              </p:cNvPr>
              <p:cNvSpPr/>
              <p:nvPr/>
            </p:nvSpPr>
            <p:spPr>
              <a:xfrm>
                <a:off x="11137314" y="2548687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71C2E11-452E-415F-B3B2-CD32A2444C2B}"/>
                  </a:ext>
                </a:extLst>
              </p:cNvPr>
              <p:cNvSpPr/>
              <p:nvPr/>
            </p:nvSpPr>
            <p:spPr>
              <a:xfrm>
                <a:off x="11137314" y="2948737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87DAE75-5AE9-4874-AB9E-C2274E0A661D}"/>
                  </a:ext>
                </a:extLst>
              </p:cNvPr>
              <p:cNvSpPr/>
              <p:nvPr/>
            </p:nvSpPr>
            <p:spPr>
              <a:xfrm>
                <a:off x="11137314" y="3429000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2B9A7D-081C-4B3B-ACB5-A85DBD74AE11}"/>
                  </a:ext>
                </a:extLst>
              </p:cNvPr>
              <p:cNvSpPr/>
              <p:nvPr/>
            </p:nvSpPr>
            <p:spPr>
              <a:xfrm>
                <a:off x="11137314" y="3809250"/>
                <a:ext cx="940386" cy="467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1CD5348-431B-4725-99B8-47A4EAA9FF7B}"/>
                  </a:ext>
                </a:extLst>
              </p:cNvPr>
              <p:cNvSpPr/>
              <p:nvPr/>
            </p:nvSpPr>
            <p:spPr>
              <a:xfrm>
                <a:off x="11251614" y="1485453"/>
                <a:ext cx="940386" cy="8632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07D366-816F-4521-BC38-51114E65FB1B}"/>
                  </a:ext>
                </a:extLst>
              </p:cNvPr>
              <p:cNvSpPr/>
              <p:nvPr/>
            </p:nvSpPr>
            <p:spPr>
              <a:xfrm>
                <a:off x="11137314" y="5372547"/>
                <a:ext cx="940386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AD8836-B726-412E-ACDC-80B736563E04}"/>
              </a:ext>
            </a:extLst>
          </p:cNvPr>
          <p:cNvSpPr txBox="1"/>
          <p:nvPr/>
        </p:nvSpPr>
        <p:spPr>
          <a:xfrm>
            <a:off x="0" y="96246"/>
            <a:ext cx="1220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Database Generation – period of record</a:t>
            </a:r>
            <a:endParaRPr lang="en-GB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4C6A8A-66C0-4615-BD7E-E5950EA4FF93}"/>
              </a:ext>
            </a:extLst>
          </p:cNvPr>
          <p:cNvSpPr txBox="1"/>
          <p:nvPr/>
        </p:nvSpPr>
        <p:spPr>
          <a:xfrm>
            <a:off x="0" y="828981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Climate-scale variations necessitate a representative period to generate the database</a:t>
            </a:r>
            <a:endParaRPr lang="en-GB" sz="2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A099B-D24E-4DD6-BF26-48D05CF40AB6}"/>
              </a:ext>
            </a:extLst>
          </p:cNvPr>
          <p:cNvSpPr txBox="1"/>
          <p:nvPr/>
        </p:nvSpPr>
        <p:spPr>
          <a:xfrm rot="16200000">
            <a:off x="-1860645" y="3376391"/>
            <a:ext cx="42239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Tb departures from  </a:t>
            </a:r>
            <a:r>
              <a:rPr lang="en-US" b="1" dirty="0" err="1"/>
              <a:t>longterm</a:t>
            </a:r>
            <a:r>
              <a:rPr lang="en-US" b="1" dirty="0"/>
              <a:t> Tb mean (K)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C20D4-7FBC-4758-B5E6-D962034489A5}"/>
              </a:ext>
            </a:extLst>
          </p:cNvPr>
          <p:cNvSpPr txBox="1"/>
          <p:nvPr/>
        </p:nvSpPr>
        <p:spPr>
          <a:xfrm>
            <a:off x="1768063" y="1520883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ATMS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F3965-289C-4DA7-94E8-E88D71E990BF}"/>
              </a:ext>
            </a:extLst>
          </p:cNvPr>
          <p:cNvSpPr txBox="1"/>
          <p:nvPr/>
        </p:nvSpPr>
        <p:spPr>
          <a:xfrm>
            <a:off x="5526355" y="152088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AMSR2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2DF26-9336-4CD2-95EC-B4771ED710AE}"/>
              </a:ext>
            </a:extLst>
          </p:cNvPr>
          <p:cNvSpPr txBox="1"/>
          <p:nvPr/>
        </p:nvSpPr>
        <p:spPr>
          <a:xfrm>
            <a:off x="9459351" y="155636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GMI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92263D-1705-4FEB-9592-1995C65DCE98}"/>
              </a:ext>
            </a:extLst>
          </p:cNvPr>
          <p:cNvSpPr txBox="1"/>
          <p:nvPr/>
        </p:nvSpPr>
        <p:spPr>
          <a:xfrm rot="16200000">
            <a:off x="-460422" y="3523677"/>
            <a:ext cx="2044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/>
              <a:t>(Mean Tbs 30°S-30°N)</a:t>
            </a:r>
            <a:endParaRPr lang="en-GB" sz="1600" b="1" i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5E9006-F532-48FC-85B1-C05958DAA911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F2B61E91-1FDA-4D05-8890-625FAA55E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41" name="Picture 40" descr="primarysm">
              <a:extLst>
                <a:ext uri="{FF2B5EF4-FFF2-40B4-BE49-F238E27FC236}">
                  <a16:creationId xmlns:a16="http://schemas.microsoft.com/office/drawing/2014/main" id="{704612B4-9CF8-4A3E-B7D4-C4A73A246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Nasa_Logo1">
              <a:extLst>
                <a:ext uri="{FF2B5EF4-FFF2-40B4-BE49-F238E27FC236}">
                  <a16:creationId xmlns:a16="http://schemas.microsoft.com/office/drawing/2014/main" id="{A1690D05-4A52-48F5-B2D8-349E99D40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754CEB90-BFA4-4F89-8C7D-1B7DC02A1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90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E74F-B302-4D75-AA73-0178A58A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Why individual sensors? </a:t>
            </a:r>
            <a:r>
              <a:rPr lang="en-US" sz="3200" b="1" i="1" dirty="0">
                <a:latin typeface="+mn-lt"/>
              </a:rPr>
              <a:t>Feedhorns have co-location differences</a:t>
            </a:r>
            <a:endParaRPr lang="en-GB" sz="3200" b="1" i="1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807ECD-E2A1-4226-90E7-82DB278479AE}"/>
              </a:ext>
            </a:extLst>
          </p:cNvPr>
          <p:cNvGrpSpPr/>
          <p:nvPr/>
        </p:nvGrpSpPr>
        <p:grpSpPr>
          <a:xfrm>
            <a:off x="258932" y="3246347"/>
            <a:ext cx="5752865" cy="2628415"/>
            <a:chOff x="258932" y="3472227"/>
            <a:chExt cx="5752865" cy="2628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B3A0E4-29EE-4683-A994-B0E295A18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932" y="3472227"/>
              <a:ext cx="5752865" cy="26284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31E13C-56D9-4998-922C-EA61BC295D6B}"/>
                </a:ext>
              </a:extLst>
            </p:cNvPr>
            <p:cNvSpPr txBox="1"/>
            <p:nvPr/>
          </p:nvSpPr>
          <p:spPr>
            <a:xfrm>
              <a:off x="809324" y="3694600"/>
              <a:ext cx="146546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NPP = ATMS on NPP</a:t>
              </a:r>
            </a:p>
            <a:p>
              <a:r>
                <a:rPr lang="en-US" sz="1000" dirty="0"/>
                <a:t>N20 = ATMS on NOAA20</a:t>
              </a:r>
              <a:endParaRPr lang="en-GB" sz="1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07194-A9E5-4C93-909C-CCFA70A1469E}"/>
                </a:ext>
              </a:extLst>
            </p:cNvPr>
            <p:cNvSpPr txBox="1"/>
            <p:nvPr/>
          </p:nvSpPr>
          <p:spPr>
            <a:xfrm>
              <a:off x="2371238" y="3617686"/>
              <a:ext cx="257634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S1-4 = Group S1 (23.8) - Group S4 (165.5/183)</a:t>
              </a:r>
            </a:p>
            <a:p>
              <a:r>
                <a:rPr lang="en-US" sz="1000" dirty="0"/>
                <a:t>S2-4 = Group S2 (31.4) - Group S4 (165.5/183)</a:t>
              </a:r>
            </a:p>
            <a:p>
              <a:r>
                <a:rPr lang="en-US" sz="1000" dirty="0"/>
                <a:t>S3-4 = Group S3 (88.2) - Group S4 (165.5/183)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926BBD-6D2A-4A31-B3C5-DE0FD68C08FA}"/>
              </a:ext>
            </a:extLst>
          </p:cNvPr>
          <p:cNvSpPr txBox="1"/>
          <p:nvPr/>
        </p:nvSpPr>
        <p:spPr>
          <a:xfrm>
            <a:off x="247884" y="832519"/>
            <a:ext cx="60434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u="sng" dirty="0"/>
              <a:t>GMI has a L1C-R </a:t>
            </a:r>
            <a:r>
              <a:rPr lang="en-US" sz="2400" dirty="0"/>
              <a:t>to ‘correct’ for co-location differences between LF/HF feedhorns</a:t>
            </a:r>
          </a:p>
          <a:p>
            <a:r>
              <a:rPr lang="en-US" sz="2400" b="1" dirty="0"/>
              <a:t>Other sensors don’t: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ATMS on NPP and NOAA-20 differ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Although &lt; 1 FOV, still significant shifts</a:t>
            </a: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22EC77-FC7C-494D-B452-ADE638EA3518}"/>
              </a:ext>
            </a:extLst>
          </p:cNvPr>
          <p:cNvGrpSpPr/>
          <p:nvPr/>
        </p:nvGrpSpPr>
        <p:grpSpPr>
          <a:xfrm>
            <a:off x="6258632" y="789771"/>
            <a:ext cx="5722270" cy="5445599"/>
            <a:chOff x="6258632" y="898631"/>
            <a:chExt cx="5722270" cy="54455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A40DC6-044C-481C-93F7-A01FB2AAF36C}"/>
                </a:ext>
              </a:extLst>
            </p:cNvPr>
            <p:cNvGrpSpPr/>
            <p:nvPr/>
          </p:nvGrpSpPr>
          <p:grpSpPr>
            <a:xfrm>
              <a:off x="6258632" y="898631"/>
              <a:ext cx="5722270" cy="3262714"/>
              <a:chOff x="6258632" y="898631"/>
              <a:chExt cx="5722270" cy="32627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5CD21CC-92C1-4FA8-9096-CC391C3D8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58632" y="1729628"/>
                <a:ext cx="5722270" cy="243171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B69A4D-B569-44AB-A8FC-F34032BD9C87}"/>
                  </a:ext>
                </a:extLst>
              </p:cNvPr>
              <p:cNvSpPr txBox="1"/>
              <p:nvPr/>
            </p:nvSpPr>
            <p:spPr>
              <a:xfrm>
                <a:off x="6258632" y="898631"/>
                <a:ext cx="55305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u="sng" dirty="0"/>
                  <a:t>More critical for SSMIS </a:t>
                </a:r>
                <a:r>
                  <a:rPr lang="en-US" sz="2400" dirty="0"/>
                  <a:t>with shifts of up to 4 scan lines and 4 scan positions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DFD2E1-F780-415F-A246-820E58AA79C5}"/>
                  </a:ext>
                </a:extLst>
              </p:cNvPr>
              <p:cNvSpPr txBox="1"/>
              <p:nvPr/>
            </p:nvSpPr>
            <p:spPr>
              <a:xfrm>
                <a:off x="9731829" y="1839203"/>
                <a:ext cx="1167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F16 SSMIS</a:t>
                </a:r>
                <a:endParaRPr lang="en-GB" b="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36B9AD-24C3-4724-8BEC-9865F7186031}"/>
                </a:ext>
              </a:extLst>
            </p:cNvPr>
            <p:cNvGrpSpPr/>
            <p:nvPr/>
          </p:nvGrpSpPr>
          <p:grpSpPr>
            <a:xfrm>
              <a:off x="6291310" y="3912513"/>
              <a:ext cx="5641758" cy="2431717"/>
              <a:chOff x="6291310" y="3912513"/>
              <a:chExt cx="5641758" cy="243171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4C4758D-ADFE-4AC3-817E-62E4416CF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91310" y="3912513"/>
                <a:ext cx="5641758" cy="243171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59174C-1ED0-4CC8-97C8-726735D9E207}"/>
                  </a:ext>
                </a:extLst>
              </p:cNvPr>
              <p:cNvSpPr txBox="1"/>
              <p:nvPr/>
            </p:nvSpPr>
            <p:spPr>
              <a:xfrm>
                <a:off x="9731828" y="3976679"/>
                <a:ext cx="1167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F18 SSMIS</a:t>
                </a:r>
                <a:endParaRPr lang="en-GB" b="1" dirty="0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510034-542B-45B3-8C11-CAC786F9C2EA}"/>
              </a:ext>
            </a:extLst>
          </p:cNvPr>
          <p:cNvSpPr txBox="1"/>
          <p:nvPr/>
        </p:nvSpPr>
        <p:spPr>
          <a:xfrm>
            <a:off x="1140823" y="6025762"/>
            <a:ext cx="1002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 SSMIS retrievals, about 4% variation depending upon co-location strategy</a:t>
            </a:r>
            <a:endParaRPr lang="en-GB" sz="24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1DD7F-CDEC-448F-BB4B-332F72B3E514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00C6DF61-F9EE-4001-9E61-3CE036393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22" name="Picture 21" descr="primarysm">
              <a:extLst>
                <a:ext uri="{FF2B5EF4-FFF2-40B4-BE49-F238E27FC236}">
                  <a16:creationId xmlns:a16="http://schemas.microsoft.com/office/drawing/2014/main" id="{6C9C064F-B9CA-49AB-B428-92E40AD65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Nasa_Logo1">
              <a:extLst>
                <a:ext uri="{FF2B5EF4-FFF2-40B4-BE49-F238E27FC236}">
                  <a16:creationId xmlns:a16="http://schemas.microsoft.com/office/drawing/2014/main" id="{A8ED787B-9FAF-4BB1-B2B2-D0C53F2C7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id="{E25F0B61-97BD-49CC-A0B6-71289D02C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4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0A0B57-6EDF-4957-BD8C-8301B167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6632"/>
            <a:ext cx="11365345" cy="7920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Database index files 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(MHS example)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0E63315-9145-4A1A-81B7-31D54F917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-813672" y="1260000"/>
            <a:ext cx="5400000" cy="540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8594D-565D-4B7D-ABB1-0E738D513029}"/>
              </a:ext>
            </a:extLst>
          </p:cNvPr>
          <p:cNvSpPr txBox="1"/>
          <p:nvPr/>
        </p:nvSpPr>
        <p:spPr>
          <a:xfrm>
            <a:off x="497605" y="908720"/>
            <a:ext cx="39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157          183.31±1    183.31±3     190.31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B3550-4F37-4F99-A233-FB9853931EBD}"/>
              </a:ext>
            </a:extLst>
          </p:cNvPr>
          <p:cNvCxnSpPr/>
          <p:nvPr/>
        </p:nvCxnSpPr>
        <p:spPr>
          <a:xfrm>
            <a:off x="3506328" y="1260000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21A437-7282-4257-93DF-4CE5ACF8AAF4}"/>
              </a:ext>
            </a:extLst>
          </p:cNvPr>
          <p:cNvCxnSpPr/>
          <p:nvPr/>
        </p:nvCxnSpPr>
        <p:spPr>
          <a:xfrm>
            <a:off x="2426328" y="1260000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CBFC4-5BC1-467F-8F6D-7AB2B5DEDECC}"/>
              </a:ext>
            </a:extLst>
          </p:cNvPr>
          <p:cNvCxnSpPr/>
          <p:nvPr/>
        </p:nvCxnSpPr>
        <p:spPr>
          <a:xfrm>
            <a:off x="1346328" y="1260000"/>
            <a:ext cx="0" cy="21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BDF1DF-1E90-4EF4-8E88-5C012180C651}"/>
              </a:ext>
            </a:extLst>
          </p:cNvPr>
          <p:cNvCxnSpPr/>
          <p:nvPr/>
        </p:nvCxnSpPr>
        <p:spPr>
          <a:xfrm flipH="1">
            <a:off x="2426328" y="4500000"/>
            <a:ext cx="2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B8279A-BD69-4AD4-91C2-DDD2DFDED7B3}"/>
              </a:ext>
            </a:extLst>
          </p:cNvPr>
          <p:cNvCxnSpPr/>
          <p:nvPr/>
        </p:nvCxnSpPr>
        <p:spPr>
          <a:xfrm flipH="1">
            <a:off x="1346328" y="3420000"/>
            <a:ext cx="32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81D1A2-EB39-4F9E-B105-F217EAD22C55}"/>
              </a:ext>
            </a:extLst>
          </p:cNvPr>
          <p:cNvCxnSpPr/>
          <p:nvPr/>
        </p:nvCxnSpPr>
        <p:spPr>
          <a:xfrm flipH="1">
            <a:off x="266328" y="2340000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1BBC46-970D-47BD-9586-362B297304E5}"/>
              </a:ext>
            </a:extLst>
          </p:cNvPr>
          <p:cNvSpPr txBox="1"/>
          <p:nvPr/>
        </p:nvSpPr>
        <p:spPr>
          <a:xfrm rot="5400000">
            <a:off x="2664487" y="3478633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89              157          183.31±1    183.31±3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5FBF4-8F74-4A5C-B116-B29CBE1D4E3B}"/>
              </a:ext>
            </a:extLst>
          </p:cNvPr>
          <p:cNvSpPr txBox="1"/>
          <p:nvPr/>
        </p:nvSpPr>
        <p:spPr>
          <a:xfrm>
            <a:off x="5435051" y="1396758"/>
            <a:ext cx="638749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Two channels used as index to database to identify suitable entries (for land &amp; sea).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DD0643-C396-4170-9977-BDAF940590FE}"/>
              </a:ext>
            </a:extLst>
          </p:cNvPr>
          <p:cNvSpPr/>
          <p:nvPr/>
        </p:nvSpPr>
        <p:spPr>
          <a:xfrm>
            <a:off x="3506328" y="1260000"/>
            <a:ext cx="1080000" cy="10800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DEF0706-6990-4088-8649-10856935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48" y="5622724"/>
            <a:ext cx="3571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3A03F2-5CF0-4268-8E6C-5A77AE4E58D7}"/>
              </a:ext>
            </a:extLst>
          </p:cNvPr>
          <p:cNvSpPr txBox="1"/>
          <p:nvPr/>
        </p:nvSpPr>
        <p:spPr>
          <a:xfrm>
            <a:off x="669474" y="5301208"/>
            <a:ext cx="27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DPR </a:t>
            </a:r>
            <a:r>
              <a:rPr lang="en-US" dirty="0" err="1"/>
              <a:t>rainrate</a:t>
            </a:r>
            <a:r>
              <a:rPr lang="en-US" dirty="0"/>
              <a:t> (mmh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9" name="Right Arrow 4">
            <a:extLst>
              <a:ext uri="{FF2B5EF4-FFF2-40B4-BE49-F238E27FC236}">
                <a16:creationId xmlns:a16="http://schemas.microsoft.com/office/drawing/2014/main" id="{BF07E535-7ED1-4315-B529-EB6F6EB65160}"/>
              </a:ext>
            </a:extLst>
          </p:cNvPr>
          <p:cNvSpPr/>
          <p:nvPr/>
        </p:nvSpPr>
        <p:spPr>
          <a:xfrm rot="10800000">
            <a:off x="4844253" y="1475964"/>
            <a:ext cx="462755" cy="64807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F4806-7A2A-4243-9926-C506F98049B7}"/>
              </a:ext>
            </a:extLst>
          </p:cNvPr>
          <p:cNvSpPr/>
          <p:nvPr/>
        </p:nvSpPr>
        <p:spPr>
          <a:xfrm>
            <a:off x="5604733" y="2968468"/>
            <a:ext cx="1362075" cy="1309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ED8350-4E22-40F8-B9B1-FB9D6A5E8A82}"/>
              </a:ext>
            </a:extLst>
          </p:cNvPr>
          <p:cNvSpPr/>
          <p:nvPr/>
        </p:nvSpPr>
        <p:spPr>
          <a:xfrm>
            <a:off x="5680933" y="3054193"/>
            <a:ext cx="1362075" cy="1309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069381-828B-496D-B3E4-F8B6A6F034F5}"/>
              </a:ext>
            </a:extLst>
          </p:cNvPr>
          <p:cNvSpPr/>
          <p:nvPr/>
        </p:nvSpPr>
        <p:spPr>
          <a:xfrm>
            <a:off x="5909532" y="3429000"/>
            <a:ext cx="1362075" cy="1309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EB0FEF-1CC8-4B9B-A924-0669A36052FC}"/>
              </a:ext>
            </a:extLst>
          </p:cNvPr>
          <p:cNvSpPr/>
          <p:nvPr/>
        </p:nvSpPr>
        <p:spPr>
          <a:xfrm>
            <a:off x="6004782" y="3505200"/>
            <a:ext cx="1362075" cy="1309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BB704-F56E-43EF-A53A-3B39C600CB8A}"/>
              </a:ext>
            </a:extLst>
          </p:cNvPr>
          <p:cNvSpPr/>
          <p:nvPr/>
        </p:nvSpPr>
        <p:spPr>
          <a:xfrm>
            <a:off x="7994469" y="2930444"/>
            <a:ext cx="1362075" cy="3380824"/>
          </a:xfrm>
          <a:prstGeom prst="rect">
            <a:avLst/>
          </a:prstGeom>
          <a:pattFill prst="dkHorz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4AE2F-D17E-4519-9F51-F08D8BFDD9B5}"/>
              </a:ext>
            </a:extLst>
          </p:cNvPr>
          <p:cNvSpPr/>
          <p:nvPr/>
        </p:nvSpPr>
        <p:spPr>
          <a:xfrm>
            <a:off x="7994469" y="3420000"/>
            <a:ext cx="1362075" cy="307531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31BF2B-2F85-450A-A56F-DBAC7DA39827}"/>
              </a:ext>
            </a:extLst>
          </p:cNvPr>
          <p:cNvSpPr txBox="1"/>
          <p:nvPr/>
        </p:nvSpPr>
        <p:spPr>
          <a:xfrm>
            <a:off x="5408432" y="41052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202AC9-D7DC-4274-AB36-55AF7A8C1A9E}"/>
              </a:ext>
            </a:extLst>
          </p:cNvPr>
          <p:cNvSpPr txBox="1"/>
          <p:nvPr/>
        </p:nvSpPr>
        <p:spPr>
          <a:xfrm>
            <a:off x="5547103" y="428394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C3355-6401-4E02-8ACF-3C199DEA2208}"/>
              </a:ext>
            </a:extLst>
          </p:cNvPr>
          <p:cNvSpPr txBox="1"/>
          <p:nvPr/>
        </p:nvSpPr>
        <p:spPr>
          <a:xfrm>
            <a:off x="5713232" y="4572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8C261C-2080-4CEC-94B6-0E203BF53A6E}"/>
              </a:ext>
            </a:extLst>
          </p:cNvPr>
          <p:cNvSpPr txBox="1"/>
          <p:nvPr/>
        </p:nvSpPr>
        <p:spPr>
          <a:xfrm>
            <a:off x="5851903" y="47316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C1C96E-57AA-471F-ADA6-3A8C7A505834}"/>
              </a:ext>
            </a:extLst>
          </p:cNvPr>
          <p:cNvSpPr txBox="1"/>
          <p:nvPr/>
        </p:nvSpPr>
        <p:spPr>
          <a:xfrm>
            <a:off x="5637032" y="2981325"/>
            <a:ext cx="6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start</a:t>
            </a:r>
            <a:endParaRPr lang="en-GB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7D03AA-D40D-4CDC-8C0C-7E7D4DF64D32}"/>
              </a:ext>
            </a:extLst>
          </p:cNvPr>
          <p:cNvSpPr txBox="1"/>
          <p:nvPr/>
        </p:nvSpPr>
        <p:spPr>
          <a:xfrm>
            <a:off x="5944303" y="342633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end</a:t>
            </a:r>
            <a:endParaRPr lang="en-GB" i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F44F6C-80C6-43E3-A2DA-A3C7568558D0}"/>
              </a:ext>
            </a:extLst>
          </p:cNvPr>
          <p:cNvSpPr/>
          <p:nvPr/>
        </p:nvSpPr>
        <p:spPr>
          <a:xfrm>
            <a:off x="6883668" y="3597166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2A4F6D9-43C0-4563-89DF-6F028181E4AD}"/>
              </a:ext>
            </a:extLst>
          </p:cNvPr>
          <p:cNvCxnSpPr>
            <a:cxnSpLocks/>
          </p:cNvCxnSpPr>
          <p:nvPr/>
        </p:nvCxnSpPr>
        <p:spPr>
          <a:xfrm>
            <a:off x="7009289" y="3720662"/>
            <a:ext cx="985180" cy="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DB8D6F2D-B261-47C7-BEFC-9FEA6E7D8718}"/>
              </a:ext>
            </a:extLst>
          </p:cNvPr>
          <p:cNvSpPr/>
          <p:nvPr/>
        </p:nvSpPr>
        <p:spPr>
          <a:xfrm>
            <a:off x="6590569" y="3134138"/>
            <a:ext cx="252000" cy="25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BC29C3-E3B8-4D59-AD69-1891F74706D8}"/>
              </a:ext>
            </a:extLst>
          </p:cNvPr>
          <p:cNvCxnSpPr>
            <a:cxnSpLocks/>
          </p:cNvCxnSpPr>
          <p:nvPr/>
        </p:nvCxnSpPr>
        <p:spPr>
          <a:xfrm>
            <a:off x="6728137" y="3260834"/>
            <a:ext cx="1266332" cy="168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F08BE8B-A989-4BA3-9143-21DFFC084172}"/>
              </a:ext>
            </a:extLst>
          </p:cNvPr>
          <p:cNvSpPr txBox="1"/>
          <p:nvPr/>
        </p:nvSpPr>
        <p:spPr>
          <a:xfrm>
            <a:off x="6391100" y="490857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range</a:t>
            </a:r>
            <a:endParaRPr lang="en-GB" i="1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315126-9403-4466-9AE7-2E41E290180D}"/>
              </a:ext>
            </a:extLst>
          </p:cNvPr>
          <p:cNvCxnSpPr>
            <a:cxnSpLocks/>
          </p:cNvCxnSpPr>
          <p:nvPr/>
        </p:nvCxnSpPr>
        <p:spPr>
          <a:xfrm flipV="1">
            <a:off x="6735184" y="3857297"/>
            <a:ext cx="234691" cy="1130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2BFC11E-A3DF-4FEC-9321-EC6AA4452FAD}"/>
              </a:ext>
            </a:extLst>
          </p:cNvPr>
          <p:cNvSpPr txBox="1"/>
          <p:nvPr/>
        </p:nvSpPr>
        <p:spPr>
          <a:xfrm>
            <a:off x="9442871" y="2918506"/>
            <a:ext cx="26351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Two land/sea arrays, each bin containing start/end location of database entries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1FFAC2-83EB-4E38-A0D8-C27341DD55B9}"/>
              </a:ext>
            </a:extLst>
          </p:cNvPr>
          <p:cNvSpPr txBox="1"/>
          <p:nvPr/>
        </p:nvSpPr>
        <p:spPr>
          <a:xfrm>
            <a:off x="7295883" y="464804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75K</a:t>
            </a:r>
            <a:endParaRPr lang="en-GB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242086-9C10-4AE8-8701-7D8C8DA5726D}"/>
              </a:ext>
            </a:extLst>
          </p:cNvPr>
          <p:cNvSpPr txBox="1"/>
          <p:nvPr/>
        </p:nvSpPr>
        <p:spPr>
          <a:xfrm>
            <a:off x="5351418" y="264594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75K</a:t>
            </a:r>
            <a:endParaRPr lang="en-GB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9E94A5-BD07-4B4B-B3EB-5A94108D3363}"/>
              </a:ext>
            </a:extLst>
          </p:cNvPr>
          <p:cNvSpPr txBox="1"/>
          <p:nvPr/>
        </p:nvSpPr>
        <p:spPr>
          <a:xfrm>
            <a:off x="6665854" y="263559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325K</a:t>
            </a:r>
            <a:endParaRPr lang="en-GB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B97E02-3E8C-4EA9-9CDD-4E8985BDA6D5}"/>
              </a:ext>
            </a:extLst>
          </p:cNvPr>
          <p:cNvSpPr txBox="1"/>
          <p:nvPr/>
        </p:nvSpPr>
        <p:spPr>
          <a:xfrm>
            <a:off x="7271607" y="333525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325K</a:t>
            </a:r>
            <a:endParaRPr lang="en-GB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69AF3-1B96-45D0-A53F-ECE841562801}"/>
              </a:ext>
            </a:extLst>
          </p:cNvPr>
          <p:cNvSpPr txBox="1"/>
          <p:nvPr/>
        </p:nvSpPr>
        <p:spPr>
          <a:xfrm>
            <a:off x="5215507" y="5268218"/>
            <a:ext cx="270947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Index file is a simple 2D text array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18BEDC-FB9B-4466-98D0-90CFB4DFC062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50" name="Text Box 5">
              <a:extLst>
                <a:ext uri="{FF2B5EF4-FFF2-40B4-BE49-F238E27FC236}">
                  <a16:creationId xmlns:a16="http://schemas.microsoft.com/office/drawing/2014/main" id="{9ABA3E10-8B03-42B2-907A-A92E67C67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51" name="Picture 50" descr="primarysm">
              <a:extLst>
                <a:ext uri="{FF2B5EF4-FFF2-40B4-BE49-F238E27FC236}">
                  <a16:creationId xmlns:a16="http://schemas.microsoft.com/office/drawing/2014/main" id="{E415FF2B-F0D4-44F4-BC34-997139E52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 descr="Nasa_Logo1">
              <a:extLst>
                <a:ext uri="{FF2B5EF4-FFF2-40B4-BE49-F238E27FC236}">
                  <a16:creationId xmlns:a16="http://schemas.microsoft.com/office/drawing/2014/main" id="{09103CF1-D956-4331-8BFF-504DF8A58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id="{2DED699C-F36F-43A5-8224-C67AD9A72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5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EBA6-4E6C-4B8F-92B7-3DDE7D47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96" y="107369"/>
            <a:ext cx="10696689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Observation-database entry selection</a:t>
            </a:r>
            <a:endParaRPr lang="en-GB" sz="36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06030-E782-42F0-9700-BC291A68A8BE}"/>
              </a:ext>
            </a:extLst>
          </p:cNvPr>
          <p:cNvSpPr txBox="1"/>
          <p:nvPr/>
        </p:nvSpPr>
        <p:spPr>
          <a:xfrm>
            <a:off x="336063" y="761323"/>
            <a:ext cx="575993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Databases and associated index are loaded into memory (for efficiency).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Each sensor observation is compared to database entries to find </a:t>
            </a:r>
            <a:r>
              <a:rPr lang="en-GB" sz="2400" dirty="0"/>
              <a:t>closest match (mean of closest 6 as well as most likely </a:t>
            </a:r>
            <a:r>
              <a:rPr lang="en-GB" sz="2400" dirty="0" err="1"/>
              <a:t>precip</a:t>
            </a:r>
            <a:r>
              <a:rPr lang="en-GB" sz="2400" dirty="0"/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6664" y="3144483"/>
            <a:ext cx="5703277" cy="2727594"/>
            <a:chOff x="6729046" y="3579421"/>
            <a:chExt cx="5168775" cy="23340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1D9E8B-8A76-434E-A894-93CF67AB1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9046" y="3579421"/>
              <a:ext cx="5099921" cy="23340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C0FC90-1DBE-47C1-A2CE-A4C90D106DD9}"/>
                </a:ext>
              </a:extLst>
            </p:cNvPr>
            <p:cNvSpPr txBox="1"/>
            <p:nvPr/>
          </p:nvSpPr>
          <p:spPr>
            <a:xfrm>
              <a:off x="10628923" y="5667260"/>
              <a:ext cx="1268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i="1" dirty="0"/>
                <a:t>Kidd, </a:t>
              </a:r>
              <a:r>
                <a:rPr lang="en-US" sz="1000" i="1" dirty="0" err="1"/>
                <a:t>MicroRad</a:t>
              </a:r>
              <a:r>
                <a:rPr lang="en-US" sz="1000" i="1" dirty="0"/>
                <a:t> 2016</a:t>
              </a:r>
              <a:endParaRPr lang="en-GB" sz="1000" i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B1457F-9AE3-4F63-B0AC-CD89D6C1B5B3}"/>
              </a:ext>
            </a:extLst>
          </p:cNvPr>
          <p:cNvGrpSpPr/>
          <p:nvPr/>
        </p:nvGrpSpPr>
        <p:grpSpPr>
          <a:xfrm>
            <a:off x="6314830" y="754017"/>
            <a:ext cx="5541107" cy="3453776"/>
            <a:chOff x="6314830" y="796057"/>
            <a:chExt cx="5541107" cy="34537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203" y="2291851"/>
              <a:ext cx="4842945" cy="1957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255316" y="2438705"/>
              <a:ext cx="16601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1088284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PRPS-SAPHIR v02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506030-E782-42F0-9700-BC291A68A8BE}"/>
                </a:ext>
              </a:extLst>
            </p:cNvPr>
            <p:cNvSpPr txBox="1"/>
            <p:nvPr/>
          </p:nvSpPr>
          <p:spPr>
            <a:xfrm>
              <a:off x="6314830" y="796057"/>
              <a:ext cx="5541107" cy="149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 algn="just" defTabSz="1088284">
                <a:lnSpc>
                  <a:spcPct val="95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</a:rPr>
                <a:t>Cross-track scan position issues (</a:t>
              </a:r>
              <a:r>
                <a:rPr lang="en-US" sz="2000" i="1" dirty="0">
                  <a:solidFill>
                    <a:prstClr val="black"/>
                  </a:solidFill>
                </a:rPr>
                <a:t>variable EIA - resolution, path length, profile weightings</a:t>
              </a:r>
              <a:r>
                <a:rPr lang="en-US" sz="2400" dirty="0">
                  <a:solidFill>
                    <a:prstClr val="black"/>
                  </a:solidFill>
                </a:rPr>
                <a:t>) are handled by only considering DB scan positions within ±n scan positions of obs.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649B0C-1CCC-4366-8055-65DF1542047D}"/>
              </a:ext>
            </a:extLst>
          </p:cNvPr>
          <p:cNvGrpSpPr/>
          <p:nvPr/>
        </p:nvGrpSpPr>
        <p:grpSpPr>
          <a:xfrm>
            <a:off x="6517238" y="4302097"/>
            <a:ext cx="5441176" cy="1930025"/>
            <a:chOff x="81336" y="3967075"/>
            <a:chExt cx="6155438" cy="24344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15D271-3593-4121-96E6-66C4A2A09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29" y="3967075"/>
              <a:ext cx="2776560" cy="19637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053EF3-579E-409A-B7BE-835036DE2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6689" y="3967075"/>
              <a:ext cx="2776559" cy="19637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7E497E-2DF5-408C-9003-E0635AA4E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4315" y="4229100"/>
              <a:ext cx="662459" cy="112362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821F18-24E6-4D9A-92EC-FDE07426F82C}"/>
                </a:ext>
              </a:extLst>
            </p:cNvPr>
            <p:cNvSpPr txBox="1"/>
            <p:nvPr/>
          </p:nvSpPr>
          <p:spPr>
            <a:xfrm>
              <a:off x="747277" y="4015501"/>
              <a:ext cx="182780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/>
                <a:t>GPROF-ATMS NOAA-20 2018</a:t>
              </a:r>
              <a:endParaRPr lang="en-GB" sz="12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DB96D6-A487-4577-9901-59ECDF7E921B}"/>
                </a:ext>
              </a:extLst>
            </p:cNvPr>
            <p:cNvSpPr txBox="1"/>
            <p:nvPr/>
          </p:nvSpPr>
          <p:spPr>
            <a:xfrm>
              <a:off x="3523837" y="4015501"/>
              <a:ext cx="171066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/>
                <a:t>PRPS-ATMS NOAA-20 2018</a:t>
              </a:r>
              <a:endParaRPr lang="en-GB" sz="1200" b="1" dirty="0"/>
            </a:p>
          </p:txBody>
        </p:sp>
        <p:sp>
          <p:nvSpPr>
            <p:cNvPr id="22" name="Arrow: Down 20">
              <a:extLst>
                <a:ext uri="{FF2B5EF4-FFF2-40B4-BE49-F238E27FC236}">
                  <a16:creationId xmlns:a16="http://schemas.microsoft.com/office/drawing/2014/main" id="{CC2861E6-BD50-4A1A-AD54-B690C215EF63}"/>
                </a:ext>
              </a:extLst>
            </p:cNvPr>
            <p:cNvSpPr/>
            <p:nvPr/>
          </p:nvSpPr>
          <p:spPr>
            <a:xfrm>
              <a:off x="1996549" y="4283829"/>
              <a:ext cx="161172" cy="48687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9182EC26-B3DA-44FE-B7F8-9199B6239DF1}"/>
                </a:ext>
              </a:extLst>
            </p:cNvPr>
            <p:cNvSpPr/>
            <p:nvPr/>
          </p:nvSpPr>
          <p:spPr>
            <a:xfrm>
              <a:off x="1661181" y="4278818"/>
              <a:ext cx="161172" cy="48687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E51FC5-5858-443E-9402-BD4998573D10}"/>
                </a:ext>
              </a:extLst>
            </p:cNvPr>
            <p:cNvSpPr txBox="1"/>
            <p:nvPr/>
          </p:nvSpPr>
          <p:spPr>
            <a:xfrm>
              <a:off x="81336" y="5935686"/>
              <a:ext cx="5627505" cy="465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GPROF (interpolated) has a double peak – </a:t>
              </a:r>
              <a:r>
                <a:rPr lang="en-US" i="1" dirty="0" err="1"/>
                <a:t>Yalei</a:t>
              </a:r>
              <a:r>
                <a:rPr lang="en-US" i="1" dirty="0"/>
                <a:t> You</a:t>
              </a:r>
              <a:endParaRPr lang="en-GB" i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4748" y="5872077"/>
            <a:ext cx="5028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Different DB entry selection = different versions of reality…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E9E99F-EEC0-481B-9F3A-F6966A5162A5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F54B4003-5A4F-4830-B010-9FCDDA94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3" name="Picture 32" descr="primarysm">
              <a:extLst>
                <a:ext uri="{FF2B5EF4-FFF2-40B4-BE49-F238E27FC236}">
                  <a16:creationId xmlns:a16="http://schemas.microsoft.com/office/drawing/2014/main" id="{0DEEF87B-7936-4B6B-9F31-AD42B4360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Nasa_Logo1">
              <a:extLst>
                <a:ext uri="{FF2B5EF4-FFF2-40B4-BE49-F238E27FC236}">
                  <a16:creationId xmlns:a16="http://schemas.microsoft.com/office/drawing/2014/main" id="{1FF8EF92-46B3-478A-830F-8FB51CE1C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28D7A9AC-C101-4041-B3B3-4D0EA3A24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3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99D6F7-6D8B-4EC3-9594-EE67BBB9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361" y="796912"/>
            <a:ext cx="5400000" cy="277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F4209B3-017D-4286-AC7F-741ECC27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93" y="781037"/>
            <a:ext cx="5400000" cy="27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9AC4815-7F59-437F-8618-46F1C1D9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93" y="3692808"/>
            <a:ext cx="5400000" cy="267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B75AF4-A015-4460-938A-44BF73E2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96" y="107369"/>
            <a:ext cx="10696689" cy="6736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Some results…</a:t>
            </a:r>
            <a:endParaRPr lang="en-GB" sz="36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6B0FE-4C96-4C3D-A79A-2119BCAE5938}"/>
              </a:ext>
            </a:extLst>
          </p:cNvPr>
          <p:cNvSpPr txBox="1"/>
          <p:nvPr/>
        </p:nvSpPr>
        <p:spPr>
          <a:xfrm>
            <a:off x="6271361" y="3945573"/>
            <a:ext cx="5399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results available – sometimes very good agreement with GPROF, other times, not – somewhat perplexing! (see Central Africa)</a:t>
            </a:r>
            <a:endParaRPr lang="en-GB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1EF276-EAFE-4E5E-BB28-BD007D878A7D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E904EE7B-550B-4A7F-8C0D-F44CDDCF2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9" name="Picture 8" descr="primarysm">
              <a:extLst>
                <a:ext uri="{FF2B5EF4-FFF2-40B4-BE49-F238E27FC236}">
                  <a16:creationId xmlns:a16="http://schemas.microsoft.com/office/drawing/2014/main" id="{091970FC-B103-445B-B6EC-36D006460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asa_Logo1">
              <a:extLst>
                <a:ext uri="{FF2B5EF4-FFF2-40B4-BE49-F238E27FC236}">
                  <a16:creationId xmlns:a16="http://schemas.microsoft.com/office/drawing/2014/main" id="{041CF8EC-C603-40DC-8936-303F8BE4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6A34BAE8-CD29-48D9-9D6F-F3303A7A5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27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B75AF4-A015-4460-938A-44BF73E2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96" y="201959"/>
            <a:ext cx="10696689" cy="6736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Useful implementations of PRPS</a:t>
            </a:r>
            <a:endParaRPr lang="en-GB" sz="36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E9C40-C62B-4DA0-B967-015D1524213F}"/>
              </a:ext>
            </a:extLst>
          </p:cNvPr>
          <p:cNvSpPr txBox="1"/>
          <p:nvPr/>
        </p:nvSpPr>
        <p:spPr>
          <a:xfrm>
            <a:off x="515007" y="1063772"/>
            <a:ext cx="111094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Simplicity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code is relatively short – so it’s easier to read from end to end;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Retrieval is a single program – no external routines or libraries;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Very adaptable for testing different configurations, e.g. channel combinations, channel loss, etc.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Efficient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Code is efficient – e.g. can process 7 months of TROPICS data in about 50 minutes;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Quick processing and assessment of different scenarios.</a:t>
            </a:r>
            <a:endParaRPr lang="en-GB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A16780-9B08-436E-BF2D-5554B30CF0FF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95A8B645-63F1-4413-84F1-D9227368D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8" name="Picture 7" descr="primarysm">
              <a:extLst>
                <a:ext uri="{FF2B5EF4-FFF2-40B4-BE49-F238E27FC236}">
                  <a16:creationId xmlns:a16="http://schemas.microsoft.com/office/drawing/2014/main" id="{94D3099A-C47A-4DCE-BCDA-EDF8DF9E4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Nasa_Logo1">
              <a:extLst>
                <a:ext uri="{FF2B5EF4-FFF2-40B4-BE49-F238E27FC236}">
                  <a16:creationId xmlns:a16="http://schemas.microsoft.com/office/drawing/2014/main" id="{88D90CD3-033B-461E-8BF9-779EFD9AB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92419B93-BDD0-427E-80FB-80DAE5EF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75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3DFBA9C-F995-402F-A11F-C637B7FE9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ADAA0-A3D2-4694-A882-D3E902A17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34" y="664998"/>
            <a:ext cx="11433131" cy="5090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437EB-214E-46C4-839B-4A3784D8244C}"/>
              </a:ext>
            </a:extLst>
          </p:cNvPr>
          <p:cNvSpPr txBox="1"/>
          <p:nvPr/>
        </p:nvSpPr>
        <p:spPr>
          <a:xfrm rot="16200000">
            <a:off x="-385483" y="2259106"/>
            <a:ext cx="123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E716B-6D6B-47D4-83DC-B65F99A9E279}"/>
              </a:ext>
            </a:extLst>
          </p:cNvPr>
          <p:cNvSpPr txBox="1"/>
          <p:nvPr/>
        </p:nvSpPr>
        <p:spPr>
          <a:xfrm>
            <a:off x="0" y="180000"/>
            <a:ext cx="1219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combination performance: Correlation</a:t>
            </a:r>
            <a:endParaRPr kumimoji="0" lang="en-GB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F7EDD-3CB4-4CD7-AD28-C4101087E465}"/>
              </a:ext>
            </a:extLst>
          </p:cNvPr>
          <p:cNvSpPr txBox="1"/>
          <p:nvPr/>
        </p:nvSpPr>
        <p:spPr>
          <a:xfrm>
            <a:off x="625110" y="5719117"/>
            <a:ext cx="1094177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ocean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18+37+89 combination is nearly as good as all channels (10-183 GHz)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land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addition of the 23 GHz channel improves the 18+37+89 combination.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39B11-4116-45F9-9253-D36023651117}"/>
              </a:ext>
            </a:extLst>
          </p:cNvPr>
          <p:cNvSpPr txBox="1"/>
          <p:nvPr/>
        </p:nvSpPr>
        <p:spPr>
          <a:xfrm rot="16200000">
            <a:off x="776529" y="2084517"/>
            <a:ext cx="72455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GHz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ECBA-78AA-4879-BBEB-EB23E79F2175}"/>
              </a:ext>
            </a:extLst>
          </p:cNvPr>
          <p:cNvSpPr txBox="1"/>
          <p:nvPr/>
        </p:nvSpPr>
        <p:spPr>
          <a:xfrm rot="16200000">
            <a:off x="1497801" y="2190119"/>
            <a:ext cx="72455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 GHz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D6B90-E470-4E5E-BA9B-0EBB0A2D69AF}"/>
              </a:ext>
            </a:extLst>
          </p:cNvPr>
          <p:cNvSpPr txBox="1"/>
          <p:nvPr/>
        </p:nvSpPr>
        <p:spPr>
          <a:xfrm rot="16200000">
            <a:off x="2780905" y="1827841"/>
            <a:ext cx="72455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GHz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30664-F4D1-4023-81FD-75036F9F2405}"/>
              </a:ext>
            </a:extLst>
          </p:cNvPr>
          <p:cNvSpPr txBox="1"/>
          <p:nvPr/>
        </p:nvSpPr>
        <p:spPr>
          <a:xfrm rot="16200000">
            <a:off x="5743146" y="3522502"/>
            <a:ext cx="70570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SAPHIR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12C54-FD63-494E-91DB-B2A6BBAF45FD}"/>
              </a:ext>
            </a:extLst>
          </p:cNvPr>
          <p:cNvSpPr txBox="1"/>
          <p:nvPr/>
        </p:nvSpPr>
        <p:spPr>
          <a:xfrm rot="16200000">
            <a:off x="6144571" y="3071669"/>
            <a:ext cx="45685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6ACE8-252A-4284-9132-85F2E6B8A4A1}"/>
              </a:ext>
            </a:extLst>
          </p:cNvPr>
          <p:cNvSpPr txBox="1"/>
          <p:nvPr/>
        </p:nvSpPr>
        <p:spPr>
          <a:xfrm rot="16200000">
            <a:off x="6307864" y="2614812"/>
            <a:ext cx="54624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12D15-F026-447B-9E35-FDB1F7001234}"/>
              </a:ext>
            </a:extLst>
          </p:cNvPr>
          <p:cNvSpPr txBox="1"/>
          <p:nvPr/>
        </p:nvSpPr>
        <p:spPr>
          <a:xfrm rot="16200000">
            <a:off x="10105910" y="2139299"/>
            <a:ext cx="65979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GPROF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A96AD-1B95-4F30-B729-EEA78B87E4E5}"/>
              </a:ext>
            </a:extLst>
          </p:cNvPr>
          <p:cNvSpPr txBox="1"/>
          <p:nvPr/>
        </p:nvSpPr>
        <p:spPr>
          <a:xfrm rot="16200000">
            <a:off x="11130619" y="1926330"/>
            <a:ext cx="39914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59AA4-155C-45FF-BEF7-A453E52BD237}"/>
              </a:ext>
            </a:extLst>
          </p:cNvPr>
          <p:cNvSpPr txBox="1"/>
          <p:nvPr/>
        </p:nvSpPr>
        <p:spPr>
          <a:xfrm>
            <a:off x="8934102" y="3436909"/>
            <a:ext cx="1021498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nimrod DB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BEF40-31C0-45A0-9D40-3BDE27AC964D}"/>
              </a:ext>
            </a:extLst>
          </p:cNvPr>
          <p:cNvSpPr txBox="1"/>
          <p:nvPr/>
        </p:nvSpPr>
        <p:spPr>
          <a:xfrm>
            <a:off x="1293371" y="720000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F3BC3-555B-4124-B201-9E5CC5D16813}"/>
              </a:ext>
            </a:extLst>
          </p:cNvPr>
          <p:cNvSpPr txBox="1"/>
          <p:nvPr/>
        </p:nvSpPr>
        <p:spPr>
          <a:xfrm>
            <a:off x="3373647" y="720000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4B6F25-316D-440D-8BD9-2C04B629D2A8}"/>
              </a:ext>
            </a:extLst>
          </p:cNvPr>
          <p:cNvSpPr txBox="1"/>
          <p:nvPr/>
        </p:nvSpPr>
        <p:spPr>
          <a:xfrm>
            <a:off x="5522800" y="720000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375F64-D578-4BBD-BB07-39011C0D7205}"/>
              </a:ext>
            </a:extLst>
          </p:cNvPr>
          <p:cNvSpPr txBox="1"/>
          <p:nvPr/>
        </p:nvSpPr>
        <p:spPr>
          <a:xfrm>
            <a:off x="7370353" y="720000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0222B9-361E-49F1-A845-ED7B8FD48D0C}"/>
              </a:ext>
            </a:extLst>
          </p:cNvPr>
          <p:cNvSpPr txBox="1"/>
          <p:nvPr/>
        </p:nvSpPr>
        <p:spPr>
          <a:xfrm>
            <a:off x="8852306" y="664998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A4E55D-56A0-46AA-989C-0A0151DFE4D4}"/>
              </a:ext>
            </a:extLst>
          </p:cNvPr>
          <p:cNvSpPr txBox="1"/>
          <p:nvPr/>
        </p:nvSpPr>
        <p:spPr>
          <a:xfrm>
            <a:off x="10176422" y="938269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57C9DB-57C8-40B9-B2CF-5D9E189E7268}"/>
              </a:ext>
            </a:extLst>
          </p:cNvPr>
          <p:cNvSpPr txBox="1"/>
          <p:nvPr/>
        </p:nvSpPr>
        <p:spPr>
          <a:xfrm>
            <a:off x="11065322" y="708980"/>
            <a:ext cx="42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94BFF9-DB37-4E4D-8373-7CD700E48972}"/>
              </a:ext>
            </a:extLst>
          </p:cNvPr>
          <p:cNvCxnSpPr/>
          <p:nvPr/>
        </p:nvCxnSpPr>
        <p:spPr>
          <a:xfrm>
            <a:off x="720000" y="1350000"/>
            <a:ext cx="1090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102979-7891-4378-BD7D-A0BE258493D7}"/>
              </a:ext>
            </a:extLst>
          </p:cNvPr>
          <p:cNvSpPr txBox="1"/>
          <p:nvPr/>
        </p:nvSpPr>
        <p:spPr>
          <a:xfrm>
            <a:off x="647898" y="1261434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DPR 15x15km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32021AF-5D69-4762-B0D8-E69BF8CE8B24}"/>
              </a:ext>
            </a:extLst>
          </p:cNvPr>
          <p:cNvSpPr/>
          <p:nvPr/>
        </p:nvSpPr>
        <p:spPr>
          <a:xfrm rot="10800000">
            <a:off x="7707609" y="2430240"/>
            <a:ext cx="215217" cy="57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B1EDDAA-1EC8-4309-9D06-45F1438CBA64}"/>
              </a:ext>
            </a:extLst>
          </p:cNvPr>
          <p:cNvSpPr/>
          <p:nvPr/>
        </p:nvSpPr>
        <p:spPr>
          <a:xfrm rot="10800000">
            <a:off x="7475015" y="1561117"/>
            <a:ext cx="215217" cy="57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0F39B5-3AD9-416E-9ED7-540B4287E7D4}"/>
              </a:ext>
            </a:extLst>
          </p:cNvPr>
          <p:cNvSpPr txBox="1"/>
          <p:nvPr/>
        </p:nvSpPr>
        <p:spPr>
          <a:xfrm>
            <a:off x="7267957" y="18938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795995-9D46-4271-8F87-C7253E56288E}"/>
              </a:ext>
            </a:extLst>
          </p:cNvPr>
          <p:cNvSpPr txBox="1"/>
          <p:nvPr/>
        </p:nvSpPr>
        <p:spPr>
          <a:xfrm>
            <a:off x="7518166" y="2847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AF9B209-569E-4529-9FC0-999E9D350151}"/>
              </a:ext>
            </a:extLst>
          </p:cNvPr>
          <p:cNvSpPr/>
          <p:nvPr/>
        </p:nvSpPr>
        <p:spPr>
          <a:xfrm rot="5400000">
            <a:off x="9347946" y="3547700"/>
            <a:ext cx="193808" cy="10644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98C5-5E5C-48FF-BF55-DE250475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Background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3764-CCDD-4846-A2BC-763FA1EF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832757"/>
            <a:ext cx="11359243" cy="50138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Originally </a:t>
            </a:r>
            <a:r>
              <a:rPr lang="en-US" i="1" dirty="0">
                <a:latin typeface="+mn-lt"/>
              </a:rPr>
              <a:t>(2014) </a:t>
            </a:r>
            <a:r>
              <a:rPr lang="en-US" dirty="0">
                <a:latin typeface="+mn-lt"/>
              </a:rPr>
              <a:t>developed out of the need to expand GPROF to other GPM constellation sensors – i.e. cross-track sensors.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Initially developed for the MHS sensors within the GPROF ‘specifications’.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</a:t>
            </a:r>
            <a:r>
              <a:rPr lang="en-US" dirty="0">
                <a:latin typeface="+mn-lt"/>
              </a:rPr>
              <a:t>etrievals for the at-launch GPM MHS products used a MMF-derived database (aka GPROF-MHS PPS V03) – </a:t>
            </a:r>
            <a:r>
              <a:rPr lang="en-US" i="1" spc="-40" dirty="0">
                <a:latin typeface="+mn-lt"/>
              </a:rPr>
              <a:t>see Kidd et al. 2017</a:t>
            </a:r>
            <a:r>
              <a:rPr lang="en-US" spc="-40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pc="-40" dirty="0"/>
              <a:t>GPROF PPS V04+ took over the MHS &amp; ATMS retrievals using the common GMI-based database.</a:t>
            </a:r>
            <a:endParaRPr lang="en-US" spc="-4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PRPS refined for SAPHIR (</a:t>
            </a:r>
            <a:r>
              <a:rPr lang="en-GB" dirty="0">
                <a:latin typeface="+mn-lt"/>
              </a:rPr>
              <a:t>PPS V06 product) – </a:t>
            </a:r>
            <a:r>
              <a:rPr lang="en-GB" i="1" dirty="0">
                <a:latin typeface="+mn-lt"/>
              </a:rPr>
              <a:t>see Kidd et al 2021</a:t>
            </a:r>
            <a:r>
              <a:rPr lang="en-GB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PRPS adapted for all PMW sensors (imagers and sounders).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B3744F-606E-423A-AEF9-94259C2159F8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E30156F3-0A5F-4EBF-B3A6-33CEF0A86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9" name="Picture 8" descr="primarysm">
              <a:extLst>
                <a:ext uri="{FF2B5EF4-FFF2-40B4-BE49-F238E27FC236}">
                  <a16:creationId xmlns:a16="http://schemas.microsoft.com/office/drawing/2014/main" id="{887E4A0E-503F-4FA9-A12D-E2B8911B1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asa_Logo1">
              <a:extLst>
                <a:ext uri="{FF2B5EF4-FFF2-40B4-BE49-F238E27FC236}">
                  <a16:creationId xmlns:a16="http://schemas.microsoft.com/office/drawing/2014/main" id="{BD27A7F5-1E1C-4AD2-89A2-E69203CD5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3C9E89A-FAB3-43C4-B9C1-8412AECE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7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7087B-ADE2-49F6-8699-80E80FD1C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86"/>
          <a:stretch/>
        </p:blipFill>
        <p:spPr>
          <a:xfrm>
            <a:off x="179832" y="912117"/>
            <a:ext cx="2880000" cy="2218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5071C-9CAD-4BF2-BAC9-8C768141F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8"/>
          <a:stretch/>
        </p:blipFill>
        <p:spPr>
          <a:xfrm>
            <a:off x="179512" y="3289738"/>
            <a:ext cx="2880000" cy="2393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C6EDB-606B-43D8-AEC8-326E5C915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63"/>
          <a:stretch/>
        </p:blipFill>
        <p:spPr>
          <a:xfrm>
            <a:off x="3131840" y="3300248"/>
            <a:ext cx="2880000" cy="2382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41031-A50E-48E8-89DC-7CB24259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86"/>
          <a:stretch/>
        </p:blipFill>
        <p:spPr>
          <a:xfrm>
            <a:off x="3131840" y="912117"/>
            <a:ext cx="2880000" cy="2218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88258-F424-4EDD-8201-A86EDA2461A2}"/>
              </a:ext>
            </a:extLst>
          </p:cNvPr>
          <p:cNvSpPr txBox="1"/>
          <p:nvPr/>
        </p:nvSpPr>
        <p:spPr>
          <a:xfrm>
            <a:off x="876144" y="5323348"/>
            <a:ext cx="131959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10+183 GHz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78661-C107-412B-B6AE-5998A1F775CC}"/>
              </a:ext>
            </a:extLst>
          </p:cNvPr>
          <p:cNvSpPr txBox="1"/>
          <p:nvPr/>
        </p:nvSpPr>
        <p:spPr>
          <a:xfrm>
            <a:off x="3444591" y="5330349"/>
            <a:ext cx="213552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10+18+166+183 GHz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324D1-0D58-4BE1-A1C0-8D260B6810A7}"/>
              </a:ext>
            </a:extLst>
          </p:cNvPr>
          <p:cNvSpPr txBox="1"/>
          <p:nvPr/>
        </p:nvSpPr>
        <p:spPr>
          <a:xfrm>
            <a:off x="3750203" y="2762565"/>
            <a:ext cx="155202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24+37+89 GHz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4CFA9-3490-420D-A6D3-09594990C326}"/>
              </a:ext>
            </a:extLst>
          </p:cNvPr>
          <p:cNvSpPr txBox="1"/>
          <p:nvPr/>
        </p:nvSpPr>
        <p:spPr>
          <a:xfrm>
            <a:off x="425804" y="2785991"/>
            <a:ext cx="236795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18+24+37+89+166 GHz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52A1C-02BF-4F6E-9703-4C0AC3819A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86"/>
          <a:stretch/>
        </p:blipFill>
        <p:spPr>
          <a:xfrm>
            <a:off x="6084168" y="937307"/>
            <a:ext cx="2880000" cy="2218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2AD5F4-E91F-4DDC-9CFF-7B5998341471}"/>
              </a:ext>
            </a:extLst>
          </p:cNvPr>
          <p:cNvSpPr txBox="1"/>
          <p:nvPr/>
        </p:nvSpPr>
        <p:spPr>
          <a:xfrm>
            <a:off x="6702211" y="2769655"/>
            <a:ext cx="180690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PRPS all channels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F62A8-ADCF-4F8E-A2AD-80C15F4F35C0}"/>
              </a:ext>
            </a:extLst>
          </p:cNvPr>
          <p:cNvSpPr txBox="1"/>
          <p:nvPr/>
        </p:nvSpPr>
        <p:spPr>
          <a:xfrm>
            <a:off x="6138348" y="3397464"/>
            <a:ext cx="2825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GMI retrievals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PRPS retrievals here are totally unconstrained based upon full 14 M DPR-GMI entry database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B16CF879-0BE2-4624-A9CA-E6D74481C4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880" y="889485"/>
            <a:ext cx="2952328" cy="2218015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FC81B101-9BF4-4FDA-A420-FB915B0B0F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880" y="3246903"/>
            <a:ext cx="2952328" cy="22681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1921CED-7465-4458-A2FC-994E35EFC63B}"/>
              </a:ext>
            </a:extLst>
          </p:cNvPr>
          <p:cNvSpPr txBox="1">
            <a:spLocks/>
          </p:cNvSpPr>
          <p:nvPr/>
        </p:nvSpPr>
        <p:spPr>
          <a:xfrm>
            <a:off x="1969368" y="71046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Hurricane Dorian 2019-09-01 S20:20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D4663A-8957-42C4-8BE3-92C8975C8B0D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E6A01E52-6C0B-427C-BC8B-B66AEE17A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19" name="Picture 18" descr="primarysm">
              <a:extLst>
                <a:ext uri="{FF2B5EF4-FFF2-40B4-BE49-F238E27FC236}">
                  <a16:creationId xmlns:a16="http://schemas.microsoft.com/office/drawing/2014/main" id="{800A2B9B-E3F0-45CF-BF35-CCD79989F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Nasa_Logo1">
              <a:extLst>
                <a:ext uri="{FF2B5EF4-FFF2-40B4-BE49-F238E27FC236}">
                  <a16:creationId xmlns:a16="http://schemas.microsoft.com/office/drawing/2014/main" id="{191EB793-1BFE-4247-809F-1F7B4F022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3F4FE4C7-7571-4F2E-9792-EE2C18988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07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133B7-11E8-48C9-880F-1DFC2F3C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07278" cy="6858000"/>
          </a:xfrm>
          <a:prstGeom prst="rect">
            <a:avLst/>
          </a:prstGeom>
        </p:spPr>
      </p:pic>
      <p:pic>
        <p:nvPicPr>
          <p:cNvPr id="16" name="Picture 1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5CB5A679-2E97-4DEF-AEB6-A28C0298E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69" r="17540" b="6284"/>
          <a:stretch/>
        </p:blipFill>
        <p:spPr>
          <a:xfrm>
            <a:off x="-105707" y="0"/>
            <a:ext cx="7605454" cy="6905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A6D6E-190B-4F2D-870C-3D1D87CC819A}"/>
              </a:ext>
            </a:extLst>
          </p:cNvPr>
          <p:cNvSpPr txBox="1"/>
          <p:nvPr/>
        </p:nvSpPr>
        <p:spPr>
          <a:xfrm>
            <a:off x="7722217" y="651117"/>
            <a:ext cx="42431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GMI L2A-CLIM GPROF2017</a:t>
            </a:r>
          </a:p>
          <a:p>
            <a:pPr algn="ctr"/>
            <a:r>
              <a:rPr lang="en-US" sz="2400" dirty="0"/>
              <a:t>Mean daily precipitation rate</a:t>
            </a:r>
          </a:p>
          <a:p>
            <a:pPr algn="ctr"/>
            <a:r>
              <a:rPr lang="en-US" sz="2400" dirty="0"/>
              <a:t>20210101-20211129</a:t>
            </a:r>
          </a:p>
          <a:p>
            <a:pPr algn="ctr"/>
            <a:r>
              <a:rPr lang="en-US" sz="2400" dirty="0"/>
              <a:t>0.1x0.1 degree resolution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9C8F8-8291-4C69-960B-9AF4D8F35A54}"/>
              </a:ext>
            </a:extLst>
          </p:cNvPr>
          <p:cNvSpPr txBox="1"/>
          <p:nvPr/>
        </p:nvSpPr>
        <p:spPr>
          <a:xfrm>
            <a:off x="7597956" y="2486246"/>
            <a:ext cx="28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Manchester, Leeds, Sheffield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D7567-F8FF-4E8A-86EA-61C21C774D9B}"/>
              </a:ext>
            </a:extLst>
          </p:cNvPr>
          <p:cNvSpPr txBox="1"/>
          <p:nvPr/>
        </p:nvSpPr>
        <p:spPr>
          <a:xfrm>
            <a:off x="7891591" y="2997755"/>
            <a:ext cx="228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Birmingham, Coventry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4A7B5-01C5-4362-A911-78F007C5F2E4}"/>
              </a:ext>
            </a:extLst>
          </p:cNvPr>
          <p:cNvSpPr txBox="1"/>
          <p:nvPr/>
        </p:nvSpPr>
        <p:spPr>
          <a:xfrm>
            <a:off x="7788375" y="4270640"/>
            <a:ext cx="3058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London</a:t>
            </a:r>
          </a:p>
          <a:p>
            <a:r>
              <a:rPr lang="en-US" sz="1600" i="1" dirty="0"/>
              <a:t>(100% of GMI </a:t>
            </a:r>
          </a:p>
          <a:p>
            <a:r>
              <a:rPr lang="en-US" sz="1600" i="1" dirty="0"/>
              <a:t>FOVs over London are RFI flagged)</a:t>
            </a:r>
            <a:endParaRPr lang="en-GB" sz="1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D342E-EDE2-43FA-86E5-834270F25B6E}"/>
              </a:ext>
            </a:extLst>
          </p:cNvPr>
          <p:cNvSpPr txBox="1"/>
          <p:nvPr/>
        </p:nvSpPr>
        <p:spPr>
          <a:xfrm>
            <a:off x="7612985" y="3560355"/>
            <a:ext cx="357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(Black in these areas shows no data)</a:t>
            </a:r>
            <a:endParaRPr lang="en-GB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1F84AF-8852-480B-B50F-C650B8ACF526}"/>
              </a:ext>
            </a:extLst>
          </p:cNvPr>
          <p:cNvCxnSpPr>
            <a:cxnSpLocks/>
          </p:cNvCxnSpPr>
          <p:nvPr/>
        </p:nvCxnSpPr>
        <p:spPr>
          <a:xfrm flipH="1">
            <a:off x="5437695" y="2698439"/>
            <a:ext cx="2175290" cy="15132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68A63-88A7-4BCA-B56C-4CF890348D7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281283" y="3182421"/>
            <a:ext cx="2610308" cy="15762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A48D5D-C705-4874-AF00-C7CD9E9EC6D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180770" y="4701527"/>
            <a:ext cx="1607605" cy="54117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4C51319-D3D9-4DA2-8B55-F2118885BEAF}"/>
              </a:ext>
            </a:extLst>
          </p:cNvPr>
          <p:cNvSpPr/>
          <p:nvPr/>
        </p:nvSpPr>
        <p:spPr>
          <a:xfrm rot="20921008">
            <a:off x="4259378" y="4130552"/>
            <a:ext cx="1142568" cy="4775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6DFE43-61B7-4017-B4B2-5E2EF05673A5}"/>
              </a:ext>
            </a:extLst>
          </p:cNvPr>
          <p:cNvSpPr/>
          <p:nvPr/>
        </p:nvSpPr>
        <p:spPr>
          <a:xfrm>
            <a:off x="4408062" y="4654860"/>
            <a:ext cx="899487" cy="4775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461FF8-0E52-457F-8B3A-4DBCE086BD17}"/>
              </a:ext>
            </a:extLst>
          </p:cNvPr>
          <p:cNvSpPr/>
          <p:nvPr/>
        </p:nvSpPr>
        <p:spPr>
          <a:xfrm>
            <a:off x="5281283" y="5136337"/>
            <a:ext cx="899487" cy="4775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1D1547-340F-41EE-84B0-ACCB1BFE3D77}"/>
              </a:ext>
            </a:extLst>
          </p:cNvPr>
          <p:cNvSpPr txBox="1"/>
          <p:nvPr/>
        </p:nvSpPr>
        <p:spPr>
          <a:xfrm>
            <a:off x="7788375" y="5229101"/>
            <a:ext cx="4195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u="sng" dirty="0"/>
              <a:t>RFI identification </a:t>
            </a:r>
            <a:r>
              <a:rPr lang="en-US" sz="2400" dirty="0"/>
              <a:t>and exclusion </a:t>
            </a:r>
            <a:r>
              <a:rPr lang="en-US" sz="2400" u="sng" dirty="0"/>
              <a:t>is not perfect </a:t>
            </a:r>
            <a:r>
              <a:rPr lang="en-US" sz="2400" dirty="0"/>
              <a:t>– and certainly would preclude any urban-area precipitation studies.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6949E-6856-4D4A-A1B0-58C8982DC474}"/>
              </a:ext>
            </a:extLst>
          </p:cNvPr>
          <p:cNvSpPr txBox="1"/>
          <p:nvPr/>
        </p:nvSpPr>
        <p:spPr>
          <a:xfrm>
            <a:off x="7236413" y="-1666"/>
            <a:ext cx="4955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u="sng" spc="-50" dirty="0"/>
              <a:t>RFI Impacts on Precipitation</a:t>
            </a:r>
            <a:endParaRPr lang="en-GB" sz="3200" b="1" u="sng" spc="-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77841-8C0D-42CF-A77D-6E23DD3ADD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828" y="3990043"/>
            <a:ext cx="2854831" cy="8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9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ree, colorful&#10;&#10;Description automatically generated">
            <a:extLst>
              <a:ext uri="{FF2B5EF4-FFF2-40B4-BE49-F238E27FC236}">
                <a16:creationId xmlns:a16="http://schemas.microsoft.com/office/drawing/2014/main" id="{A260BC3E-A518-41B1-8539-27B15B806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72" r="17466" b="6722"/>
          <a:stretch/>
        </p:blipFill>
        <p:spPr>
          <a:xfrm>
            <a:off x="0" y="0"/>
            <a:ext cx="7499746" cy="6851965"/>
          </a:xfrm>
          <a:prstGeom prst="rect">
            <a:avLst/>
          </a:prstGeom>
        </p:spPr>
      </p:pic>
      <p:pic>
        <p:nvPicPr>
          <p:cNvPr id="20" name="Picture 19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71857FA-0D03-4A53-80E0-341058C7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1" r="17615" b="6668"/>
          <a:stretch/>
        </p:blipFill>
        <p:spPr>
          <a:xfrm>
            <a:off x="-1" y="6035"/>
            <a:ext cx="7499747" cy="6851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A6D6E-190B-4F2D-870C-3D1D87CC819A}"/>
              </a:ext>
            </a:extLst>
          </p:cNvPr>
          <p:cNvSpPr txBox="1"/>
          <p:nvPr/>
        </p:nvSpPr>
        <p:spPr>
          <a:xfrm>
            <a:off x="8039122" y="652497"/>
            <a:ext cx="37986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PRPS-V02</a:t>
            </a:r>
          </a:p>
          <a:p>
            <a:pPr algn="ctr"/>
            <a:r>
              <a:rPr lang="en-US" sz="2400" dirty="0"/>
              <a:t>Mean daily precipitation rate</a:t>
            </a:r>
          </a:p>
          <a:p>
            <a:pPr algn="ctr"/>
            <a:r>
              <a:rPr lang="en-US" sz="2400" dirty="0"/>
              <a:t>20210101-20211231</a:t>
            </a:r>
          </a:p>
          <a:p>
            <a:pPr algn="ctr"/>
            <a:r>
              <a:rPr lang="en-US" sz="2400" dirty="0"/>
              <a:t>0.1x0.1 degree resolution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9C8F8-8291-4C69-960B-9AF4D8F35A54}"/>
              </a:ext>
            </a:extLst>
          </p:cNvPr>
          <p:cNvSpPr txBox="1"/>
          <p:nvPr/>
        </p:nvSpPr>
        <p:spPr>
          <a:xfrm>
            <a:off x="7597956" y="2486246"/>
            <a:ext cx="28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Manchester, Leeds, Sheffield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D7567-F8FF-4E8A-86EA-61C21C774D9B}"/>
              </a:ext>
            </a:extLst>
          </p:cNvPr>
          <p:cNvSpPr txBox="1"/>
          <p:nvPr/>
        </p:nvSpPr>
        <p:spPr>
          <a:xfrm>
            <a:off x="7892460" y="3312777"/>
            <a:ext cx="228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Birmingham, Coventry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4A7B5-01C5-4362-A911-78F007C5F2E4}"/>
              </a:ext>
            </a:extLst>
          </p:cNvPr>
          <p:cNvSpPr txBox="1"/>
          <p:nvPr/>
        </p:nvSpPr>
        <p:spPr>
          <a:xfrm>
            <a:off x="7835392" y="449228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London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D342E-EDE2-43FA-86E5-834270F25B6E}"/>
              </a:ext>
            </a:extLst>
          </p:cNvPr>
          <p:cNvSpPr txBox="1"/>
          <p:nvPr/>
        </p:nvSpPr>
        <p:spPr>
          <a:xfrm>
            <a:off x="7630946" y="3850422"/>
            <a:ext cx="357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(Black in these areas shows no data)</a:t>
            </a:r>
            <a:endParaRPr lang="en-GB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1F84AF-8852-480B-B50F-C650B8ACF526}"/>
              </a:ext>
            </a:extLst>
          </p:cNvPr>
          <p:cNvCxnSpPr>
            <a:cxnSpLocks/>
          </p:cNvCxnSpPr>
          <p:nvPr/>
        </p:nvCxnSpPr>
        <p:spPr>
          <a:xfrm flipH="1">
            <a:off x="5437695" y="2698439"/>
            <a:ext cx="2175290" cy="15132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68A63-88A7-4BCA-B56C-4CF890348D7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325510" y="3497443"/>
            <a:ext cx="2566950" cy="13463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A48D5D-C705-4874-AF00-C7CD9E9EC6D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250388" y="4676953"/>
            <a:ext cx="1585004" cy="6179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4C51319-D3D9-4DA2-8B55-F2118885BEAF}"/>
              </a:ext>
            </a:extLst>
          </p:cNvPr>
          <p:cNvSpPr/>
          <p:nvPr/>
        </p:nvSpPr>
        <p:spPr>
          <a:xfrm rot="20921008">
            <a:off x="4259378" y="4130552"/>
            <a:ext cx="1142568" cy="4775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6DFE43-61B7-4017-B4B2-5E2EF05673A5}"/>
              </a:ext>
            </a:extLst>
          </p:cNvPr>
          <p:cNvSpPr/>
          <p:nvPr/>
        </p:nvSpPr>
        <p:spPr>
          <a:xfrm>
            <a:off x="4408062" y="4654860"/>
            <a:ext cx="899487" cy="4775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461FF8-0E52-457F-8B3A-4DBCE086BD17}"/>
              </a:ext>
            </a:extLst>
          </p:cNvPr>
          <p:cNvSpPr/>
          <p:nvPr/>
        </p:nvSpPr>
        <p:spPr>
          <a:xfrm>
            <a:off x="5281283" y="5136337"/>
            <a:ext cx="899487" cy="4775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1D1547-340F-41EE-84B0-ACCB1BFE3D77}"/>
              </a:ext>
            </a:extLst>
          </p:cNvPr>
          <p:cNvSpPr txBox="1"/>
          <p:nvPr/>
        </p:nvSpPr>
        <p:spPr>
          <a:xfrm>
            <a:off x="7499746" y="5064152"/>
            <a:ext cx="4692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RFI effects can be reduced by excluding affected channels –</a:t>
            </a:r>
          </a:p>
          <a:p>
            <a:pPr algn="ctr"/>
            <a:r>
              <a:rPr lang="en-US" sz="2400" b="1" dirty="0"/>
              <a:t>Good RFI detection of the brightness temperatures is needed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97FBE4-7F06-4C42-A64B-6CB10EE3E278}"/>
              </a:ext>
            </a:extLst>
          </p:cNvPr>
          <p:cNvSpPr txBox="1"/>
          <p:nvPr/>
        </p:nvSpPr>
        <p:spPr>
          <a:xfrm>
            <a:off x="7236413" y="-1666"/>
            <a:ext cx="4955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u="sng" spc="-50" dirty="0"/>
              <a:t>RFI Impacts on Precipitation</a:t>
            </a:r>
            <a:endParaRPr lang="en-GB" sz="3200" b="1" u="sng" spc="-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8E464A-139C-4F75-9650-054F623480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562" y="4381069"/>
            <a:ext cx="2854831" cy="8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A57901-A9DA-4788-97DF-74FAFF3BFA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6" y="1139318"/>
            <a:ext cx="5040720" cy="25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152FE-399F-4D36-B634-0AAD667B4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26" y="3818924"/>
            <a:ext cx="5040000" cy="25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A9311-D695-48CF-9B79-AAEC3F55C64E}"/>
              </a:ext>
            </a:extLst>
          </p:cNvPr>
          <p:cNvSpPr txBox="1"/>
          <p:nvPr/>
        </p:nvSpPr>
        <p:spPr>
          <a:xfrm>
            <a:off x="107573" y="3375293"/>
            <a:ext cx="512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 r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etrievals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23.8 GHz channel.</a:t>
            </a:r>
            <a:endParaRPr lang="en-GB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F3119-40F1-4610-A405-0E358A1D9B24}"/>
              </a:ext>
            </a:extLst>
          </p:cNvPr>
          <p:cNvSpPr txBox="1"/>
          <p:nvPr/>
        </p:nvSpPr>
        <p:spPr>
          <a:xfrm>
            <a:off x="149009" y="6025704"/>
            <a:ext cx="507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 retrievals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excluding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23.8 GHz channel.</a:t>
            </a:r>
            <a:endParaRPr lang="en-GB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CE30F-4C27-4375-8EA5-3CE7508B9221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8173" y="3264584"/>
            <a:ext cx="3046095" cy="2960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CD0A9-2E47-4650-8EE0-CEC080B0525D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1632" y="3264584"/>
            <a:ext cx="3002280" cy="293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2B63A7-80A5-4500-B1F1-13BB4B49B019}"/>
              </a:ext>
            </a:extLst>
          </p:cNvPr>
          <p:cNvSpPr txBox="1"/>
          <p:nvPr/>
        </p:nvSpPr>
        <p:spPr>
          <a:xfrm>
            <a:off x="5238996" y="2970331"/>
            <a:ext cx="695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 retrievals with/without the 23.8 GHz. (NOAA NPP ATMS, July 2015).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4A277-CBD3-4E3C-9811-1A7B1193DBE0}"/>
              </a:ext>
            </a:extLst>
          </p:cNvPr>
          <p:cNvSpPr txBox="1"/>
          <p:nvPr/>
        </p:nvSpPr>
        <p:spPr>
          <a:xfrm>
            <a:off x="5385699" y="787180"/>
            <a:ext cx="66595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RFI at frequencies around 24 GHz has the potential to impact precipitation retrievals.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differences are often subtle but, </a:t>
            </a:r>
            <a:r>
              <a:rPr lang="en-US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excludin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23.8 GHz on ATMS (23/31/89/3x183 retrieval) would be equivalent to an increase in noise resulting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loss of about 37.5% of the number of observations.</a:t>
            </a:r>
            <a:endParaRPr lang="en-GB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73C2B-6134-4843-A139-0D5A641FF1FF}"/>
              </a:ext>
            </a:extLst>
          </p:cNvPr>
          <p:cNvSpPr txBox="1"/>
          <p:nvPr/>
        </p:nvSpPr>
        <p:spPr>
          <a:xfrm>
            <a:off x="507400" y="98841"/>
            <a:ext cx="1121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/>
              <a:t>Precipitation retrieval with/without the 23.8 GHz channel</a:t>
            </a:r>
            <a:endParaRPr lang="en-GB" sz="3600" b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C6124-CAB0-46CC-9A41-7796D3B44715}"/>
              </a:ext>
            </a:extLst>
          </p:cNvPr>
          <p:cNvSpPr txBox="1"/>
          <p:nvPr/>
        </p:nvSpPr>
        <p:spPr>
          <a:xfrm>
            <a:off x="5439996" y="6014075"/>
            <a:ext cx="3053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0" bIns="0" rtlCol="0">
            <a:spAutoFit/>
          </a:bodyPr>
          <a:lstStyle/>
          <a:p>
            <a:r>
              <a:rPr lang="en-US" sz="1400" b="1" dirty="0"/>
              <a:t>0.00        0.01        0.10        10.0       100.0</a:t>
            </a:r>
            <a:endParaRPr lang="en-GB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3FD82-9710-4136-882C-2C92F806C05D}"/>
              </a:ext>
            </a:extLst>
          </p:cNvPr>
          <p:cNvSpPr txBox="1"/>
          <p:nvPr/>
        </p:nvSpPr>
        <p:spPr>
          <a:xfrm>
            <a:off x="8937316" y="6009510"/>
            <a:ext cx="3053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0" bIns="0" rtlCol="0">
            <a:spAutoFit/>
          </a:bodyPr>
          <a:lstStyle/>
          <a:p>
            <a:r>
              <a:rPr lang="en-US" sz="1400" b="1" dirty="0"/>
              <a:t>0.00        0.01        0.10        10.0       100.0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7D479-D866-4DE6-90D1-8338C58DCC4E}"/>
              </a:ext>
            </a:extLst>
          </p:cNvPr>
          <p:cNvSpPr txBox="1"/>
          <p:nvPr/>
        </p:nvSpPr>
        <p:spPr>
          <a:xfrm rot="16200000">
            <a:off x="7489975" y="4639876"/>
            <a:ext cx="3053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0" bIns="0" rtlCol="0">
            <a:spAutoFit/>
          </a:bodyPr>
          <a:lstStyle/>
          <a:p>
            <a:r>
              <a:rPr lang="en-US" sz="1400" b="1" dirty="0"/>
              <a:t>0.00        0.01        0.10        10.0       100.0</a:t>
            </a:r>
            <a:endParaRPr lang="en-GB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02FA0-D419-4E0D-9EA1-384445D02CC7}"/>
              </a:ext>
            </a:extLst>
          </p:cNvPr>
          <p:cNvSpPr txBox="1"/>
          <p:nvPr/>
        </p:nvSpPr>
        <p:spPr>
          <a:xfrm rot="16200000">
            <a:off x="4028509" y="4651547"/>
            <a:ext cx="3053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0" bIns="0" rtlCol="0">
            <a:spAutoFit/>
          </a:bodyPr>
          <a:lstStyle/>
          <a:p>
            <a:r>
              <a:rPr lang="en-US" sz="1400" b="1" dirty="0"/>
              <a:t>0.00        0.01        0.10        10.0       100.0</a:t>
            </a:r>
            <a:endParaRPr lang="en-GB" sz="1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14A052-9DF7-4212-93E8-5B9E49530CF7}"/>
              </a:ext>
            </a:extLst>
          </p:cNvPr>
          <p:cNvSpPr/>
          <p:nvPr/>
        </p:nvSpPr>
        <p:spPr>
          <a:xfrm>
            <a:off x="8314245" y="3307557"/>
            <a:ext cx="292516" cy="270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11B2C-F047-4C44-ADAF-A14131181173}"/>
              </a:ext>
            </a:extLst>
          </p:cNvPr>
          <p:cNvSpPr/>
          <p:nvPr/>
        </p:nvSpPr>
        <p:spPr>
          <a:xfrm>
            <a:off x="11757005" y="3307557"/>
            <a:ext cx="292516" cy="270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F90FA3-009A-4F2E-91D1-A5A8D5CBC684}"/>
              </a:ext>
            </a:extLst>
          </p:cNvPr>
          <p:cNvSpPr txBox="1"/>
          <p:nvPr/>
        </p:nvSpPr>
        <p:spPr>
          <a:xfrm>
            <a:off x="114887" y="799181"/>
            <a:ext cx="5124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NOAA NPP ATMS sensor July 2015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1F2E1-2F98-4B84-B525-B34502157E27}"/>
              </a:ext>
            </a:extLst>
          </p:cNvPr>
          <p:cNvSpPr txBox="1"/>
          <p:nvPr/>
        </p:nvSpPr>
        <p:spPr>
          <a:xfrm>
            <a:off x="5663117" y="3375293"/>
            <a:ext cx="151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Instantaneous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7EED6-06D1-4DAE-B894-7A27E68215D7}"/>
              </a:ext>
            </a:extLst>
          </p:cNvPr>
          <p:cNvSpPr txBox="1"/>
          <p:nvPr/>
        </p:nvSpPr>
        <p:spPr>
          <a:xfrm>
            <a:off x="9140894" y="3359904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0F35DD-EE45-4D09-B29A-E98C694DA2A4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31" name="Text Box 5">
              <a:extLst>
                <a:ext uri="{FF2B5EF4-FFF2-40B4-BE49-F238E27FC236}">
                  <a16:creationId xmlns:a16="http://schemas.microsoft.com/office/drawing/2014/main" id="{552F6AD6-F1CD-4B8E-AE52-D18A8510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2" name="Picture 31" descr="primarysm">
              <a:extLst>
                <a:ext uri="{FF2B5EF4-FFF2-40B4-BE49-F238E27FC236}">
                  <a16:creationId xmlns:a16="http://schemas.microsoft.com/office/drawing/2014/main" id="{A7331151-D9AC-46E8-A931-ED9CA1BFA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Nasa_Logo1">
              <a:extLst>
                <a:ext uri="{FF2B5EF4-FFF2-40B4-BE49-F238E27FC236}">
                  <a16:creationId xmlns:a16="http://schemas.microsoft.com/office/drawing/2014/main" id="{726A199B-E9B7-4734-9103-61FAF5298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5DE2A06A-5105-45BE-BB29-89F57FC77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87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C4F70-F7EC-41D3-BCAB-2DE86E459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6" t="25000" r="16666" b="25000"/>
          <a:stretch/>
        </p:blipFill>
        <p:spPr>
          <a:xfrm>
            <a:off x="288000" y="564375"/>
            <a:ext cx="3696000" cy="2772000"/>
          </a:xfrm>
          <a:prstGeom prst="rect">
            <a:avLst/>
          </a:prstGeom>
        </p:spPr>
      </p:pic>
      <p:pic>
        <p:nvPicPr>
          <p:cNvPr id="8" name="Picture 7" descr="Map&#10;&#10;Description automatically generated with low confidence">
            <a:extLst>
              <a:ext uri="{FF2B5EF4-FFF2-40B4-BE49-F238E27FC236}">
                <a16:creationId xmlns:a16="http://schemas.microsoft.com/office/drawing/2014/main" id="{165E96A9-3810-416E-B36B-15479A590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6" t="25000" r="16666" b="25000"/>
          <a:stretch/>
        </p:blipFill>
        <p:spPr>
          <a:xfrm>
            <a:off x="4248000" y="564375"/>
            <a:ext cx="3696000" cy="2772000"/>
          </a:xfrm>
          <a:prstGeom prst="rect">
            <a:avLst/>
          </a:prstGeom>
        </p:spPr>
      </p:pic>
      <p:pic>
        <p:nvPicPr>
          <p:cNvPr id="12" name="Picture 11" descr="Map&#10;&#10;Description automatically generated with low confidence">
            <a:extLst>
              <a:ext uri="{FF2B5EF4-FFF2-40B4-BE49-F238E27FC236}">
                <a16:creationId xmlns:a16="http://schemas.microsoft.com/office/drawing/2014/main" id="{B73AE4C8-94A1-46C5-A0B8-89BAF959F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6" t="25000" r="16666" b="25000"/>
          <a:stretch/>
        </p:blipFill>
        <p:spPr>
          <a:xfrm>
            <a:off x="8208000" y="564375"/>
            <a:ext cx="3696000" cy="2772000"/>
          </a:xfrm>
          <a:prstGeom prst="rect">
            <a:avLst/>
          </a:prstGeom>
        </p:spPr>
      </p:pic>
      <p:pic>
        <p:nvPicPr>
          <p:cNvPr id="23" name="Picture 22" descr="A picture containing map&#10;&#10;Description automatically generated">
            <a:extLst>
              <a:ext uri="{FF2B5EF4-FFF2-40B4-BE49-F238E27FC236}">
                <a16:creationId xmlns:a16="http://schemas.microsoft.com/office/drawing/2014/main" id="{1B16BEA7-C26E-465F-9332-CBB834D335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6" t="25000" r="16666" b="25000"/>
          <a:stretch/>
        </p:blipFill>
        <p:spPr>
          <a:xfrm>
            <a:off x="288000" y="3408375"/>
            <a:ext cx="3696000" cy="2772000"/>
          </a:xfrm>
          <a:prstGeom prst="rect">
            <a:avLst/>
          </a:prstGeom>
        </p:spPr>
      </p:pic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2F9B173F-0248-429B-80DF-FCF5688BB2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6" t="25000" r="16666" b="25000"/>
          <a:stretch/>
        </p:blipFill>
        <p:spPr>
          <a:xfrm>
            <a:off x="8208000" y="3408375"/>
            <a:ext cx="3696000" cy="2772000"/>
          </a:xfrm>
          <a:prstGeom prst="rect">
            <a:avLst/>
          </a:prstGeom>
        </p:spPr>
      </p:pic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6CE927EC-8ECC-489B-B14A-C8E8638449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6" t="25000" r="16666" b="25000"/>
          <a:stretch/>
        </p:blipFill>
        <p:spPr>
          <a:xfrm>
            <a:off x="4248000" y="3408375"/>
            <a:ext cx="3696000" cy="27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2572D-AA4A-491C-B68C-DE57C5C6C58C}"/>
              </a:ext>
            </a:extLst>
          </p:cNvPr>
          <p:cNvSpPr txBox="1"/>
          <p:nvPr/>
        </p:nvSpPr>
        <p:spPr>
          <a:xfrm>
            <a:off x="1698641" y="-16331"/>
            <a:ext cx="879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Assessing new instrumentation and channels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31453-71CB-4425-B298-EFA4067C548D}"/>
              </a:ext>
            </a:extLst>
          </p:cNvPr>
          <p:cNvSpPr txBox="1"/>
          <p:nvPr/>
        </p:nvSpPr>
        <p:spPr>
          <a:xfrm>
            <a:off x="288000" y="2012936"/>
            <a:ext cx="1089529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“COWVR”</a:t>
            </a:r>
          </a:p>
          <a:p>
            <a:pPr algn="ctr"/>
            <a:r>
              <a:rPr lang="en-US" sz="1600" b="1" dirty="0"/>
              <a:t>18,23,37</a:t>
            </a:r>
          </a:p>
          <a:p>
            <a:r>
              <a:rPr lang="en-US" sz="1600" dirty="0"/>
              <a:t>ME -0.18</a:t>
            </a:r>
          </a:p>
          <a:p>
            <a:r>
              <a:rPr lang="en-US" sz="1600" dirty="0"/>
              <a:t>Ratio 0.91</a:t>
            </a:r>
          </a:p>
          <a:p>
            <a:r>
              <a:rPr lang="en-US" sz="1600" dirty="0"/>
              <a:t>CC 0.488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406462-963C-4D6F-9A63-6E5E0DA74981}"/>
              </a:ext>
            </a:extLst>
          </p:cNvPr>
          <p:cNvSpPr txBox="1"/>
          <p:nvPr/>
        </p:nvSpPr>
        <p:spPr>
          <a:xfrm>
            <a:off x="4240113" y="2012936"/>
            <a:ext cx="122020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“TEMPEST”</a:t>
            </a:r>
          </a:p>
          <a:p>
            <a:pPr algn="ctr"/>
            <a:r>
              <a:rPr lang="en-US" sz="1600" b="1" dirty="0"/>
              <a:t>89-166</a:t>
            </a:r>
          </a:p>
          <a:p>
            <a:r>
              <a:rPr lang="en-US" sz="1600" dirty="0"/>
              <a:t>ME -1.12</a:t>
            </a:r>
          </a:p>
          <a:p>
            <a:r>
              <a:rPr lang="en-US" sz="1600" dirty="0"/>
              <a:t>Ratio 0.44</a:t>
            </a:r>
          </a:p>
          <a:p>
            <a:r>
              <a:rPr lang="en-US" sz="1600" dirty="0"/>
              <a:t>CC 0.469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742CD-3CF5-40A8-9FDD-9E24EB420B58}"/>
              </a:ext>
            </a:extLst>
          </p:cNvPr>
          <p:cNvSpPr txBox="1"/>
          <p:nvPr/>
        </p:nvSpPr>
        <p:spPr>
          <a:xfrm>
            <a:off x="8208119" y="2252319"/>
            <a:ext cx="1054071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“STP-H8”</a:t>
            </a:r>
          </a:p>
          <a:p>
            <a:r>
              <a:rPr lang="en-US" sz="1600" dirty="0"/>
              <a:t>ME -0.32</a:t>
            </a:r>
          </a:p>
          <a:p>
            <a:r>
              <a:rPr lang="en-US" sz="1600" dirty="0"/>
              <a:t>Ratio 0.84</a:t>
            </a:r>
          </a:p>
          <a:p>
            <a:r>
              <a:rPr lang="en-US" sz="1600" dirty="0"/>
              <a:t>CC 0.488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BB1F44-340A-4FB0-AA41-F30D1CB38B46}"/>
              </a:ext>
            </a:extLst>
          </p:cNvPr>
          <p:cNvSpPr txBox="1"/>
          <p:nvPr/>
        </p:nvSpPr>
        <p:spPr>
          <a:xfrm>
            <a:off x="287999" y="4880623"/>
            <a:ext cx="102752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PRPS</a:t>
            </a:r>
          </a:p>
          <a:p>
            <a:pPr algn="ctr"/>
            <a:r>
              <a:rPr lang="en-US" sz="1600" b="1" dirty="0"/>
              <a:t>10-183</a:t>
            </a:r>
          </a:p>
          <a:p>
            <a:r>
              <a:rPr lang="en-US" sz="1600" dirty="0"/>
              <a:t>ME 0.152</a:t>
            </a:r>
          </a:p>
          <a:p>
            <a:r>
              <a:rPr lang="en-US" sz="1600" dirty="0"/>
              <a:t>Ratio 1.05</a:t>
            </a:r>
          </a:p>
          <a:p>
            <a:r>
              <a:rPr lang="en-US" sz="1600" dirty="0"/>
              <a:t>CC 0.572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93B3E0-4D48-4BCE-AA17-E393F3F11AA4}"/>
              </a:ext>
            </a:extLst>
          </p:cNvPr>
          <p:cNvSpPr txBox="1"/>
          <p:nvPr/>
        </p:nvSpPr>
        <p:spPr>
          <a:xfrm>
            <a:off x="4248000" y="4854810"/>
            <a:ext cx="102752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GPROF</a:t>
            </a:r>
          </a:p>
          <a:p>
            <a:pPr algn="ctr"/>
            <a:r>
              <a:rPr lang="en-US" sz="1600" b="1" dirty="0"/>
              <a:t>10-183</a:t>
            </a:r>
          </a:p>
          <a:p>
            <a:r>
              <a:rPr lang="en-US" sz="1600" dirty="0"/>
              <a:t>ME 0.32</a:t>
            </a:r>
          </a:p>
          <a:p>
            <a:r>
              <a:rPr lang="en-US" sz="1600" dirty="0"/>
              <a:t>Ratio 1.21</a:t>
            </a:r>
          </a:p>
          <a:p>
            <a:r>
              <a:rPr lang="en-US" sz="1600" dirty="0"/>
              <a:t>CC 0.625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B13263-9C51-45AD-B0B7-7F144421F4ED}"/>
              </a:ext>
            </a:extLst>
          </p:cNvPr>
          <p:cNvSpPr txBox="1"/>
          <p:nvPr/>
        </p:nvSpPr>
        <p:spPr>
          <a:xfrm>
            <a:off x="8208000" y="5839695"/>
            <a:ext cx="53893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DPR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3FDBB8-CE50-4BAF-BFFA-1D128BFE601D}"/>
              </a:ext>
            </a:extLst>
          </p:cNvPr>
          <p:cNvSpPr txBox="1"/>
          <p:nvPr/>
        </p:nvSpPr>
        <p:spPr>
          <a:xfrm>
            <a:off x="2315413" y="6050247"/>
            <a:ext cx="7561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Hurricane Ida (Cat.4)  GMI 17:41UTC 29-Aug-2021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233AC6-B1D7-41BA-9F01-35B30C06A4B8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1863A6CD-9636-4332-9539-795AEB350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26" name="Picture 25" descr="primarysm">
              <a:extLst>
                <a:ext uri="{FF2B5EF4-FFF2-40B4-BE49-F238E27FC236}">
                  <a16:creationId xmlns:a16="http://schemas.microsoft.com/office/drawing/2014/main" id="{361F019E-6225-4D4C-91DB-07FA31703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Nasa_Logo1">
              <a:extLst>
                <a:ext uri="{FF2B5EF4-FFF2-40B4-BE49-F238E27FC236}">
                  <a16:creationId xmlns:a16="http://schemas.microsoft.com/office/drawing/2014/main" id="{5BF2D1D2-1D21-424A-B4A0-D05020695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D3A4C0DD-777C-44B8-8F2F-72748F52D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80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2572D-AA4A-491C-B68C-DE57C5C6C58C}"/>
              </a:ext>
            </a:extLst>
          </p:cNvPr>
          <p:cNvSpPr txBox="1"/>
          <p:nvPr/>
        </p:nvSpPr>
        <p:spPr>
          <a:xfrm>
            <a:off x="2790942" y="6029511"/>
            <a:ext cx="660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Hurricane Iota (Cat.4)  GMI 12:45UTC 16-Nov-2020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775D3B-C8AA-4A8F-989A-8A56603734DC}"/>
              </a:ext>
            </a:extLst>
          </p:cNvPr>
          <p:cNvGrpSpPr/>
          <p:nvPr/>
        </p:nvGrpSpPr>
        <p:grpSpPr>
          <a:xfrm>
            <a:off x="178942" y="615225"/>
            <a:ext cx="11797283" cy="5492225"/>
            <a:chOff x="178942" y="824197"/>
            <a:chExt cx="11797283" cy="5492225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17905476-C535-413D-A32E-A2A9DEE41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2" t="14581" r="6252" b="22915"/>
            <a:stretch/>
          </p:blipFill>
          <p:spPr>
            <a:xfrm>
              <a:off x="4201237" y="838485"/>
              <a:ext cx="3780000" cy="2700000"/>
            </a:xfrm>
            <a:prstGeom prst="rect">
              <a:avLst/>
            </a:prstGeom>
          </p:spPr>
        </p:pic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CCBF4A39-53E0-400C-8F50-11AD3E854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0" t="14581" r="6250" b="22916"/>
            <a:stretch/>
          </p:blipFill>
          <p:spPr>
            <a:xfrm>
              <a:off x="189678" y="824197"/>
              <a:ext cx="3780000" cy="2700000"/>
            </a:xfrm>
            <a:prstGeom prst="rect">
              <a:avLst/>
            </a:prstGeom>
          </p:spPr>
        </p:pic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3C5CF24E-0084-4A6E-A39A-3D0004FE6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0" t="14581" r="6250" b="22916"/>
            <a:stretch/>
          </p:blipFill>
          <p:spPr>
            <a:xfrm>
              <a:off x="180000" y="3614685"/>
              <a:ext cx="3780000" cy="2700000"/>
            </a:xfrm>
            <a:prstGeom prst="rect">
              <a:avLst/>
            </a:prstGeom>
          </p:spPr>
        </p:pic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6E137FBF-C8E8-4123-96BF-DD453B033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0" t="14584" r="6250" b="22918"/>
            <a:stretch/>
          </p:blipFill>
          <p:spPr>
            <a:xfrm>
              <a:off x="8196225" y="3614685"/>
              <a:ext cx="3780000" cy="2700000"/>
            </a:xfrm>
            <a:prstGeom prst="rect">
              <a:avLst/>
            </a:prstGeom>
          </p:spPr>
        </p:pic>
        <p:pic>
          <p:nvPicPr>
            <p:cNvPr id="13" name="Picture 12" descr="Map&#10;&#10;Description automatically generated">
              <a:extLst>
                <a:ext uri="{FF2B5EF4-FFF2-40B4-BE49-F238E27FC236}">
                  <a16:creationId xmlns:a16="http://schemas.microsoft.com/office/drawing/2014/main" id="{0A3E706F-42ED-4E49-AD81-0A9A84C33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0" t="14581" r="6250" b="22916"/>
            <a:stretch/>
          </p:blipFill>
          <p:spPr>
            <a:xfrm>
              <a:off x="8196225" y="838485"/>
              <a:ext cx="3780000" cy="2700000"/>
            </a:xfrm>
            <a:prstGeom prst="rect">
              <a:avLst/>
            </a:prstGeom>
          </p:spPr>
        </p:pic>
        <p:pic>
          <p:nvPicPr>
            <p:cNvPr id="15" name="Picture 14" descr="Map&#10;&#10;Description automatically generated">
              <a:extLst>
                <a:ext uri="{FF2B5EF4-FFF2-40B4-BE49-F238E27FC236}">
                  <a16:creationId xmlns:a16="http://schemas.microsoft.com/office/drawing/2014/main" id="{1D1A39B0-BC8C-4284-9D19-C31A78AC0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0" t="14581" r="6250" b="22916"/>
            <a:stretch/>
          </p:blipFill>
          <p:spPr>
            <a:xfrm>
              <a:off x="4201237" y="3614685"/>
              <a:ext cx="3780000" cy="270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31453-71CB-4425-B298-EFA4067C548D}"/>
                </a:ext>
              </a:extLst>
            </p:cNvPr>
            <p:cNvSpPr txBox="1"/>
            <p:nvPr/>
          </p:nvSpPr>
          <p:spPr>
            <a:xfrm>
              <a:off x="178942" y="2046869"/>
              <a:ext cx="1133644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“COWVR”</a:t>
              </a:r>
            </a:p>
            <a:p>
              <a:pPr algn="ctr"/>
              <a:r>
                <a:rPr lang="en-US" b="1" dirty="0"/>
                <a:t>18,23,37</a:t>
              </a:r>
            </a:p>
            <a:p>
              <a:r>
                <a:rPr lang="en-US" dirty="0"/>
                <a:t>ME -0.02</a:t>
              </a:r>
            </a:p>
            <a:p>
              <a:r>
                <a:rPr lang="en-US" dirty="0"/>
                <a:t>Ratio 0.99</a:t>
              </a:r>
            </a:p>
            <a:p>
              <a:r>
                <a:rPr lang="en-US" dirty="0"/>
                <a:t>CC 0.468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406462-963C-4D6F-9A63-6E5E0DA74981}"/>
                </a:ext>
              </a:extLst>
            </p:cNvPr>
            <p:cNvSpPr txBox="1"/>
            <p:nvPr/>
          </p:nvSpPr>
          <p:spPr>
            <a:xfrm>
              <a:off x="4201237" y="2077029"/>
              <a:ext cx="1277081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“TEMPEST”</a:t>
              </a:r>
            </a:p>
            <a:p>
              <a:pPr algn="ctr"/>
              <a:r>
                <a:rPr lang="en-US" b="1" dirty="0"/>
                <a:t>89-166</a:t>
              </a:r>
            </a:p>
            <a:p>
              <a:r>
                <a:rPr lang="en-US" dirty="0"/>
                <a:t>ME -0.70</a:t>
              </a:r>
            </a:p>
            <a:p>
              <a:r>
                <a:rPr lang="en-US" dirty="0"/>
                <a:t>Ratio 0.51</a:t>
              </a:r>
            </a:p>
            <a:p>
              <a:r>
                <a:rPr lang="en-US" dirty="0"/>
                <a:t>CC 0.469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9742CD-3CF5-40A8-9FDD-9E24EB420B58}"/>
                </a:ext>
              </a:extLst>
            </p:cNvPr>
            <p:cNvSpPr txBox="1"/>
            <p:nvPr/>
          </p:nvSpPr>
          <p:spPr>
            <a:xfrm>
              <a:off x="8208662" y="2339796"/>
              <a:ext cx="1131528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“STP-H8”</a:t>
              </a:r>
            </a:p>
            <a:p>
              <a:r>
                <a:rPr lang="en-US" dirty="0"/>
                <a:t>ME -0.04</a:t>
              </a:r>
            </a:p>
            <a:p>
              <a:r>
                <a:rPr lang="en-US" dirty="0"/>
                <a:t>Ratio 0.97</a:t>
              </a:r>
            </a:p>
            <a:p>
              <a:r>
                <a:rPr lang="en-US" dirty="0"/>
                <a:t>CC 0.488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BB1F44-340A-4FB0-AA41-F30D1CB38B46}"/>
                </a:ext>
              </a:extLst>
            </p:cNvPr>
            <p:cNvSpPr txBox="1"/>
            <p:nvPr/>
          </p:nvSpPr>
          <p:spPr>
            <a:xfrm>
              <a:off x="180000" y="4839094"/>
              <a:ext cx="1131528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PRPS</a:t>
              </a:r>
            </a:p>
            <a:p>
              <a:pPr algn="ctr"/>
              <a:r>
                <a:rPr lang="en-US" b="1" dirty="0"/>
                <a:t>10-183</a:t>
              </a:r>
            </a:p>
            <a:p>
              <a:r>
                <a:rPr lang="en-US" dirty="0"/>
                <a:t>ME 0.15</a:t>
              </a:r>
            </a:p>
            <a:p>
              <a:r>
                <a:rPr lang="en-US" dirty="0"/>
                <a:t>Ratio 1.11</a:t>
              </a:r>
            </a:p>
            <a:p>
              <a:r>
                <a:rPr lang="en-US" dirty="0"/>
                <a:t>CC 0.487</a:t>
              </a:r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93B3E0-4D48-4BCE-AA17-E393F3F11AA4}"/>
                </a:ext>
              </a:extLst>
            </p:cNvPr>
            <p:cNvSpPr txBox="1"/>
            <p:nvPr/>
          </p:nvSpPr>
          <p:spPr>
            <a:xfrm>
              <a:off x="4188112" y="4837355"/>
              <a:ext cx="1131528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GPROF</a:t>
              </a:r>
            </a:p>
            <a:p>
              <a:pPr algn="ctr"/>
              <a:r>
                <a:rPr lang="en-US" b="1" dirty="0"/>
                <a:t>10-183</a:t>
              </a:r>
            </a:p>
            <a:p>
              <a:r>
                <a:rPr lang="en-US" dirty="0"/>
                <a:t>ME 0.30</a:t>
              </a:r>
            </a:p>
            <a:p>
              <a:r>
                <a:rPr lang="en-US" dirty="0"/>
                <a:t>Ratio 1.21</a:t>
              </a:r>
            </a:p>
            <a:p>
              <a:r>
                <a:rPr lang="en-US" dirty="0"/>
                <a:t>CC 0.513</a:t>
              </a:r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B13263-9C51-45AD-B0B7-7F144421F4ED}"/>
                </a:ext>
              </a:extLst>
            </p:cNvPr>
            <p:cNvSpPr txBox="1"/>
            <p:nvPr/>
          </p:nvSpPr>
          <p:spPr>
            <a:xfrm>
              <a:off x="8196225" y="5945351"/>
              <a:ext cx="58381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DPR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52DED37-B7C2-47B5-9265-624380F893C6}"/>
              </a:ext>
            </a:extLst>
          </p:cNvPr>
          <p:cNvSpPr txBox="1"/>
          <p:nvPr/>
        </p:nvSpPr>
        <p:spPr>
          <a:xfrm>
            <a:off x="1698641" y="-16331"/>
            <a:ext cx="879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Assessing new instrumentation and channels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92659D-11D2-482A-B798-99956F855F98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81710C81-C3A2-4F80-B0FE-4B4D8750D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1" name="Picture 30" descr="primarysm">
              <a:extLst>
                <a:ext uri="{FF2B5EF4-FFF2-40B4-BE49-F238E27FC236}">
                  <a16:creationId xmlns:a16="http://schemas.microsoft.com/office/drawing/2014/main" id="{EE3BD1FD-06AD-4A54-87A1-AD5F79D51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Nasa_Logo1">
              <a:extLst>
                <a:ext uri="{FF2B5EF4-FFF2-40B4-BE49-F238E27FC236}">
                  <a16:creationId xmlns:a16="http://schemas.microsoft.com/office/drawing/2014/main" id="{D3C31505-9B5F-48A6-AED8-C85B1F470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FA041B2A-F019-4CEC-88BF-C3E597FDC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40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39804-4ECD-134A-9A4F-AAB9DCF0DD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982" y="322094"/>
            <a:ext cx="5270910" cy="21693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B84516-9552-124C-8B60-43C271C5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79" y="180000"/>
            <a:ext cx="6480531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+mn-lt"/>
              </a:rPr>
              <a:t>Ensemble Adjustment Approach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549D3C-5474-E942-B68C-C548671E7BF2}"/>
              </a:ext>
            </a:extLst>
          </p:cNvPr>
          <p:cNvCxnSpPr/>
          <p:nvPr/>
        </p:nvCxnSpPr>
        <p:spPr>
          <a:xfrm>
            <a:off x="8427157" y="5029198"/>
            <a:ext cx="108005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EF93CF-647F-B248-B879-C3C34EFC6BAA}"/>
              </a:ext>
            </a:extLst>
          </p:cNvPr>
          <p:cNvSpPr txBox="1"/>
          <p:nvPr/>
        </p:nvSpPr>
        <p:spPr>
          <a:xfrm>
            <a:off x="9575501" y="4753962"/>
            <a:ext cx="26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Obs</a:t>
            </a:r>
            <a:r>
              <a:rPr lang="en-US" sz="2400" dirty="0"/>
              <a:t> (MWHS II-DPR)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C6A935-D3E9-5E44-8BCE-E5D4D6A7CDCC}"/>
              </a:ext>
            </a:extLst>
          </p:cNvPr>
          <p:cNvCxnSpPr/>
          <p:nvPr/>
        </p:nvCxnSpPr>
        <p:spPr>
          <a:xfrm>
            <a:off x="7705493" y="5526632"/>
            <a:ext cx="1080058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4CAC1C-C140-3E44-BA81-421587F94034}"/>
              </a:ext>
            </a:extLst>
          </p:cNvPr>
          <p:cNvCxnSpPr/>
          <p:nvPr/>
        </p:nvCxnSpPr>
        <p:spPr>
          <a:xfrm>
            <a:off x="6915384" y="6047103"/>
            <a:ext cx="1080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D5A412-0C07-5F45-AB64-0AB76A698EF7}"/>
              </a:ext>
            </a:extLst>
          </p:cNvPr>
          <p:cNvSpPr txBox="1"/>
          <p:nvPr/>
        </p:nvSpPr>
        <p:spPr>
          <a:xfrm>
            <a:off x="8882181" y="5279266"/>
            <a:ext cx="327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Sim (MMF-Forward)</a:t>
            </a:r>
            <a:r>
              <a:rPr lang="en-US" sz="2400" baseline="-25000" dirty="0">
                <a:solidFill>
                  <a:srgbClr val="0432FF"/>
                </a:solidFill>
              </a:rPr>
              <a:t>best fit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58AE20-1858-6646-BE8F-CC8418BC203D}"/>
              </a:ext>
            </a:extLst>
          </p:cNvPr>
          <p:cNvSpPr txBox="1"/>
          <p:nvPr/>
        </p:nvSpPr>
        <p:spPr>
          <a:xfrm>
            <a:off x="8098545" y="5786838"/>
            <a:ext cx="338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 (MMF-Forward)</a:t>
            </a:r>
            <a:r>
              <a:rPr lang="en-US" sz="2400" baseline="-25000" dirty="0">
                <a:solidFill>
                  <a:srgbClr val="FF0000"/>
                </a:solidFill>
              </a:rPr>
              <a:t>worst fit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28E1C3-CEAC-AB4A-80C6-BB521631DE5E}"/>
              </a:ext>
            </a:extLst>
          </p:cNvPr>
          <p:cNvSpPr txBox="1"/>
          <p:nvPr/>
        </p:nvSpPr>
        <p:spPr>
          <a:xfrm>
            <a:off x="7401911" y="1440651"/>
            <a:ext cx="64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Best </a:t>
            </a:r>
          </a:p>
          <a:p>
            <a:pPr algn="ctr"/>
            <a:r>
              <a:rPr lang="en-US" dirty="0"/>
              <a:t>Fit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E6C23-0689-074F-83F4-6C5496FDAD1F}"/>
              </a:ext>
            </a:extLst>
          </p:cNvPr>
          <p:cNvSpPr txBox="1"/>
          <p:nvPr/>
        </p:nvSpPr>
        <p:spPr>
          <a:xfrm>
            <a:off x="10522474" y="1536856"/>
            <a:ext cx="742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Worst</a:t>
            </a:r>
          </a:p>
          <a:p>
            <a:pPr algn="ctr"/>
            <a:r>
              <a:rPr lang="en-US" dirty="0"/>
              <a:t> Fit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4A01AD-28F4-4A4A-86F2-CB7F3F41F678}"/>
              </a:ext>
            </a:extLst>
          </p:cNvPr>
          <p:cNvSpPr txBox="1"/>
          <p:nvPr/>
        </p:nvSpPr>
        <p:spPr>
          <a:xfrm>
            <a:off x="7728155" y="117986"/>
            <a:ext cx="298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RMSE= sqrt[ Tb(</a:t>
            </a:r>
            <a:r>
              <a:rPr lang="en-US" dirty="0" err="1"/>
              <a:t>obs</a:t>
            </a:r>
            <a:r>
              <a:rPr lang="en-US" dirty="0"/>
              <a:t>)-Tb(sim) 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3F873F-6680-9A44-AFC3-7CC1E3B0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77" y="846857"/>
            <a:ext cx="6859374" cy="3356443"/>
          </a:xfrm>
        </p:spPr>
        <p:txBody>
          <a:bodyPr>
            <a:normAutofit/>
          </a:bodyPr>
          <a:lstStyle/>
          <a:p>
            <a:r>
              <a:rPr lang="en-US" sz="2200" dirty="0"/>
              <a:t>Derive mean Tb as a function of surface precipitation</a:t>
            </a:r>
          </a:p>
          <a:p>
            <a:pPr lvl="1"/>
            <a:r>
              <a:rPr lang="en-US" sz="2200" dirty="0" err="1"/>
              <a:t>Obs</a:t>
            </a:r>
            <a:r>
              <a:rPr lang="en-US" sz="2200" dirty="0"/>
              <a:t> (MWHS II-DPR): </a:t>
            </a:r>
            <a:r>
              <a:rPr lang="en-US" sz="2200" dirty="0" err="1"/>
              <a:t>Tb</a:t>
            </a:r>
            <a:r>
              <a:rPr lang="en-US" sz="2200" baseline="-25000" dirty="0" err="1"/>
              <a:t>MHWS</a:t>
            </a:r>
            <a:r>
              <a:rPr lang="en-US" sz="2200" dirty="0"/>
              <a:t> – </a:t>
            </a:r>
            <a:r>
              <a:rPr lang="en-US" sz="2200" dirty="0" err="1"/>
              <a:t>Precip</a:t>
            </a:r>
            <a:r>
              <a:rPr lang="en-US" sz="2200" baseline="-25000" dirty="0" err="1"/>
              <a:t>DPR</a:t>
            </a:r>
            <a:r>
              <a:rPr lang="en-US" sz="22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Sim (MMF-Forward): </a:t>
            </a:r>
            <a:r>
              <a:rPr lang="en-US" sz="2200" dirty="0" err="1"/>
              <a:t>Tb</a:t>
            </a:r>
            <a:r>
              <a:rPr lang="en-US" sz="2200" baseline="-25000" dirty="0" err="1"/>
              <a:t>MMF-Foward</a:t>
            </a:r>
            <a:r>
              <a:rPr lang="en-US" sz="2200" dirty="0"/>
              <a:t> – </a:t>
            </a:r>
            <a:r>
              <a:rPr lang="en-US" sz="2200" dirty="0" err="1"/>
              <a:t>Precip</a:t>
            </a:r>
            <a:r>
              <a:rPr lang="en-US" sz="2200" baseline="-25000" dirty="0" err="1"/>
              <a:t>MMF</a:t>
            </a:r>
            <a:r>
              <a:rPr lang="en-US" sz="2200" dirty="0"/>
              <a:t> </a:t>
            </a:r>
          </a:p>
          <a:p>
            <a:r>
              <a:rPr lang="en-US" sz="2200" dirty="0"/>
              <a:t>Calibrate model (MMF) hydrometeor mass toward best fits of Tb against the observed (MWHS II) Tb-</a:t>
            </a:r>
            <a:r>
              <a:rPr lang="en-US" sz="2200" dirty="0" err="1"/>
              <a:t>Precip</a:t>
            </a:r>
            <a:r>
              <a:rPr lang="en-US" sz="2200" dirty="0"/>
              <a:t> composites.</a:t>
            </a:r>
          </a:p>
          <a:p>
            <a:pPr lvl="1"/>
            <a:r>
              <a:rPr lang="en-US" sz="2200" dirty="0"/>
              <a:t>Rain % (</a:t>
            </a:r>
            <a:r>
              <a:rPr lang="en-US" sz="2200" dirty="0" err="1"/>
              <a:t>dqr</a:t>
            </a:r>
            <a:r>
              <a:rPr lang="en-US" sz="2200" dirty="0"/>
              <a:t> x 10) 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Snow  % (</a:t>
            </a:r>
            <a:r>
              <a:rPr lang="en-US" sz="2200" dirty="0" err="1"/>
              <a:t>dqs</a:t>
            </a:r>
            <a:r>
              <a:rPr lang="en-US" sz="2200" dirty="0"/>
              <a:t> x 10)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2D95B-5362-7A45-A26B-5E152F094F52}"/>
              </a:ext>
            </a:extLst>
          </p:cNvPr>
          <p:cNvSpPr txBox="1"/>
          <p:nvPr/>
        </p:nvSpPr>
        <p:spPr>
          <a:xfrm>
            <a:off x="7668422" y="877085"/>
            <a:ext cx="3181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RMSE from 100 forward simulations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51E2E7-AA0C-2940-82C9-51EBC1D20CF6}"/>
              </a:ext>
            </a:extLst>
          </p:cNvPr>
          <p:cNvSpPr txBox="1"/>
          <p:nvPr/>
        </p:nvSpPr>
        <p:spPr>
          <a:xfrm>
            <a:off x="11067729" y="18416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26515-B98F-9049-9A94-77737AE5B6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912" y="2660345"/>
            <a:ext cx="4080788" cy="14900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8F4D98-E250-A040-99CB-E4EB6412A3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246" y="3356976"/>
            <a:ext cx="3802979" cy="15070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AF6F3A-318D-0846-955F-7D12D1FF2A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429" y="4027828"/>
            <a:ext cx="3987452" cy="1672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ECAAEC-B0A0-5B47-8C8D-0DA6347634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9" y="4507804"/>
            <a:ext cx="4324326" cy="183142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AED38C5-E8E7-4706-B18F-EBAA4F4E5126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5AF414C1-0B3A-4D3A-A644-963E85236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5" name="Picture 34" descr="primarysm">
              <a:extLst>
                <a:ext uri="{FF2B5EF4-FFF2-40B4-BE49-F238E27FC236}">
                  <a16:creationId xmlns:a16="http://schemas.microsoft.com/office/drawing/2014/main" id="{4998854D-3D6B-4C4C-B2AD-3AC1DB92B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Nasa_Logo1">
              <a:extLst>
                <a:ext uri="{FF2B5EF4-FFF2-40B4-BE49-F238E27FC236}">
                  <a16:creationId xmlns:a16="http://schemas.microsoft.com/office/drawing/2014/main" id="{0A1062FF-6F26-4B42-AAA0-4E575CC57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7A9B3ED8-188A-4F3F-9580-559731552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54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7DBEDC7-CE7E-40A6-B7A6-4D60BF99F3B0}"/>
              </a:ext>
            </a:extLst>
          </p:cNvPr>
          <p:cNvSpPr txBox="1"/>
          <p:nvPr/>
        </p:nvSpPr>
        <p:spPr>
          <a:xfrm>
            <a:off x="10790260" y="661234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 DSC</a:t>
            </a:r>
          </a:p>
          <a:p>
            <a:r>
              <a:rPr lang="en-US" dirty="0"/>
              <a:t>16:24:03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FEF57-E545-4448-9B9C-EE10A308BA48}"/>
              </a:ext>
            </a:extLst>
          </p:cNvPr>
          <p:cNvSpPr txBox="1"/>
          <p:nvPr/>
        </p:nvSpPr>
        <p:spPr>
          <a:xfrm>
            <a:off x="10791863" y="2873106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MOC DSC</a:t>
            </a:r>
          </a:p>
          <a:p>
            <a:r>
              <a:rPr lang="en-US" dirty="0"/>
              <a:t>15:37:13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7C880-60C0-48E4-A405-3267F2E0BFBA}"/>
              </a:ext>
            </a:extLst>
          </p:cNvPr>
          <p:cNvSpPr txBox="1"/>
          <p:nvPr/>
        </p:nvSpPr>
        <p:spPr>
          <a:xfrm>
            <a:off x="10790260" y="5141106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N19 DSC</a:t>
            </a:r>
          </a:p>
          <a:p>
            <a:r>
              <a:rPr lang="en-US" dirty="0"/>
              <a:t>12:58:29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C353D-1540-48DD-9D0C-DF98499C5E26}"/>
              </a:ext>
            </a:extLst>
          </p:cNvPr>
          <p:cNvSpPr txBox="1"/>
          <p:nvPr/>
        </p:nvSpPr>
        <p:spPr>
          <a:xfrm>
            <a:off x="8628749" y="-42907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MMF database</a:t>
            </a:r>
            <a:endParaRPr lang="en-GB" dirty="0"/>
          </a:p>
        </p:txBody>
      </p:sp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CC593670-4037-4C0F-BC13-10499924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r="51515"/>
          <a:stretch/>
        </p:blipFill>
        <p:spPr>
          <a:xfrm>
            <a:off x="5013935" y="283101"/>
            <a:ext cx="2700000" cy="202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 descr="Map&#10;&#10;Description automatically generated">
            <a:extLst>
              <a:ext uri="{FF2B5EF4-FFF2-40B4-BE49-F238E27FC236}">
                <a16:creationId xmlns:a16="http://schemas.microsoft.com/office/drawing/2014/main" id="{5D197565-ACFE-41B9-9F00-67AB06C95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r="51515"/>
          <a:stretch/>
        </p:blipFill>
        <p:spPr>
          <a:xfrm>
            <a:off x="5013935" y="2320363"/>
            <a:ext cx="2700000" cy="202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Map&#10;&#10;Description automatically generated">
            <a:extLst>
              <a:ext uri="{FF2B5EF4-FFF2-40B4-BE49-F238E27FC236}">
                <a16:creationId xmlns:a16="http://schemas.microsoft.com/office/drawing/2014/main" id="{6B5B5AAC-0641-4966-88DC-3ECD1FD27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r="51515"/>
          <a:stretch/>
        </p:blipFill>
        <p:spPr>
          <a:xfrm>
            <a:off x="5013935" y="4351291"/>
            <a:ext cx="2700000" cy="202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 descr="Map&#10;&#10;Description automatically generated with medium confidence">
            <a:extLst>
              <a:ext uri="{FF2B5EF4-FFF2-40B4-BE49-F238E27FC236}">
                <a16:creationId xmlns:a16="http://schemas.microsoft.com/office/drawing/2014/main" id="{05CD4DA3-C957-46C5-B438-ECDCBCB610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50000" r="51517" b="-3"/>
          <a:stretch/>
        </p:blipFill>
        <p:spPr>
          <a:xfrm>
            <a:off x="8073935" y="4351291"/>
            <a:ext cx="2700000" cy="202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 descr="Map&#10;&#10;Description automatically generated">
            <a:extLst>
              <a:ext uri="{FF2B5EF4-FFF2-40B4-BE49-F238E27FC236}">
                <a16:creationId xmlns:a16="http://schemas.microsoft.com/office/drawing/2014/main" id="{544EDF38-A1CB-4117-96CD-E9288A03F6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50000" r="51517" b="-3"/>
          <a:stretch/>
        </p:blipFill>
        <p:spPr>
          <a:xfrm>
            <a:off x="8073935" y="291567"/>
            <a:ext cx="2700000" cy="202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 descr="Map&#10;&#10;Description automatically generated">
            <a:extLst>
              <a:ext uri="{FF2B5EF4-FFF2-40B4-BE49-F238E27FC236}">
                <a16:creationId xmlns:a16="http://schemas.microsoft.com/office/drawing/2014/main" id="{E3102CAD-BA33-47DE-B60E-EF1919D78A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50000" r="51517" b="-3"/>
          <a:stretch/>
        </p:blipFill>
        <p:spPr>
          <a:xfrm>
            <a:off x="8073935" y="2328832"/>
            <a:ext cx="2700000" cy="202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6C353D-1540-48DD-9D0C-DF98499C5E26}"/>
              </a:ext>
            </a:extLst>
          </p:cNvPr>
          <p:cNvSpPr txBox="1"/>
          <p:nvPr/>
        </p:nvSpPr>
        <p:spPr>
          <a:xfrm>
            <a:off x="5665416" y="-47691"/>
            <a:ext cx="153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MHS database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2030412" y="1934658"/>
            <a:ext cx="2700000" cy="2394332"/>
            <a:chOff x="2082769" y="2173904"/>
            <a:chExt cx="2700000" cy="2394332"/>
          </a:xfrm>
        </p:grpSpPr>
        <p:pic>
          <p:nvPicPr>
            <p:cNvPr id="46" name="Picture 45" descr="Map&#10;&#10;Description automatically generated">
              <a:extLst>
                <a:ext uri="{FF2B5EF4-FFF2-40B4-BE49-F238E27FC236}">
                  <a16:creationId xmlns:a16="http://schemas.microsoft.com/office/drawing/2014/main" id="{AD066985-E75C-41D9-9066-69A147B45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95" t="50000" r="51449"/>
            <a:stretch/>
          </p:blipFill>
          <p:spPr>
            <a:xfrm>
              <a:off x="2082769" y="2543236"/>
              <a:ext cx="2700000" cy="202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6C353D-1540-48DD-9D0C-DF98499C5E26}"/>
                </a:ext>
              </a:extLst>
            </p:cNvPr>
            <p:cNvSpPr txBox="1"/>
            <p:nvPr/>
          </p:nvSpPr>
          <p:spPr>
            <a:xfrm>
              <a:off x="3034890" y="2173904"/>
              <a:ext cx="830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GPROF</a:t>
              </a:r>
              <a:endParaRPr lang="en-GB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05154" y="4507535"/>
            <a:ext cx="3028781" cy="493841"/>
            <a:chOff x="1844144" y="4817868"/>
            <a:chExt cx="3028781" cy="493841"/>
          </a:xfrm>
        </p:grpSpPr>
        <p:grpSp>
          <p:nvGrpSpPr>
            <p:cNvPr id="2" name="Group 1"/>
            <p:cNvGrpSpPr/>
            <p:nvPr/>
          </p:nvGrpSpPr>
          <p:grpSpPr>
            <a:xfrm>
              <a:off x="1844144" y="4817868"/>
              <a:ext cx="3028781" cy="299878"/>
              <a:chOff x="427219" y="720000"/>
              <a:chExt cx="3028781" cy="29987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E2570E-4AAC-457F-B91C-04E01E7BE7D7}"/>
                  </a:ext>
                </a:extLst>
              </p:cNvPr>
              <p:cNvSpPr/>
              <p:nvPr/>
            </p:nvSpPr>
            <p:spPr>
              <a:xfrm>
                <a:off x="576472" y="720000"/>
                <a:ext cx="288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141D1C-A663-4491-BE1A-EC06A362B7AB}"/>
                  </a:ext>
                </a:extLst>
              </p:cNvPr>
              <p:cNvSpPr/>
              <p:nvPr/>
            </p:nvSpPr>
            <p:spPr>
              <a:xfrm>
                <a:off x="864000" y="720000"/>
                <a:ext cx="288000" cy="144000"/>
              </a:xfrm>
              <a:prstGeom prst="rect">
                <a:avLst/>
              </a:prstGeom>
              <a:solidFill>
                <a:srgbClr val="FFEBB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1A2C030-68D3-40E8-99FA-0B4E00BBCD77}"/>
                  </a:ext>
                </a:extLst>
              </p:cNvPr>
              <p:cNvSpPr/>
              <p:nvPr/>
            </p:nvSpPr>
            <p:spPr>
              <a:xfrm>
                <a:off x="1152000" y="720000"/>
                <a:ext cx="288000" cy="144000"/>
              </a:xfrm>
              <a:prstGeom prst="rect">
                <a:avLst/>
              </a:prstGeom>
              <a:solidFill>
                <a:srgbClr val="DCFFC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3BDA36-5C7E-4B97-BF27-7773C0D5C8BE}"/>
                  </a:ext>
                </a:extLst>
              </p:cNvPr>
              <p:cNvSpPr/>
              <p:nvPr/>
            </p:nvSpPr>
            <p:spPr>
              <a:xfrm>
                <a:off x="1440000" y="720000"/>
                <a:ext cx="288000" cy="144000"/>
              </a:xfrm>
              <a:prstGeom prst="rect">
                <a:avLst/>
              </a:prstGeom>
              <a:solidFill>
                <a:srgbClr val="96FF9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669A457-297C-4DD9-B572-E78FCC08D4F6}"/>
                  </a:ext>
                </a:extLst>
              </p:cNvPr>
              <p:cNvSpPr/>
              <p:nvPr/>
            </p:nvSpPr>
            <p:spPr>
              <a:xfrm>
                <a:off x="1728000" y="720000"/>
                <a:ext cx="288000" cy="144000"/>
              </a:xfrm>
              <a:prstGeom prst="rect">
                <a:avLst/>
              </a:prstGeom>
              <a:solidFill>
                <a:srgbClr val="64FF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34CB81-8B86-4821-8100-4AEC9CEBB676}"/>
                  </a:ext>
                </a:extLst>
              </p:cNvPr>
              <p:cNvSpPr/>
              <p:nvPr/>
            </p:nvSpPr>
            <p:spPr>
              <a:xfrm>
                <a:off x="2016000" y="720000"/>
                <a:ext cx="288000" cy="144000"/>
              </a:xfrm>
              <a:prstGeom prst="rect">
                <a:avLst/>
              </a:prstGeom>
              <a:solidFill>
                <a:srgbClr val="00C8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33DBE7-B887-4ABB-9FA5-FFD927BAAD0F}"/>
                  </a:ext>
                </a:extLst>
              </p:cNvPr>
              <p:cNvSpPr/>
              <p:nvPr/>
            </p:nvSpPr>
            <p:spPr>
              <a:xfrm>
                <a:off x="2304000" y="720000"/>
                <a:ext cx="288000" cy="144000"/>
              </a:xfrm>
              <a:prstGeom prst="rect">
                <a:avLst/>
              </a:prstGeom>
              <a:solidFill>
                <a:srgbClr val="0064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216EF6-2239-47C7-B6FA-7885C1DD2368}"/>
                  </a:ext>
                </a:extLst>
              </p:cNvPr>
              <p:cNvSpPr/>
              <p:nvPr/>
            </p:nvSpPr>
            <p:spPr>
              <a:xfrm>
                <a:off x="2592000" y="720000"/>
                <a:ext cx="288000" cy="144000"/>
              </a:xfrm>
              <a:prstGeom prst="rect">
                <a:avLst/>
              </a:prstGeom>
              <a:solidFill>
                <a:srgbClr val="9664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BB9A51-0904-4467-A9D1-2728CDE5F2AC}"/>
                  </a:ext>
                </a:extLst>
              </p:cNvPr>
              <p:cNvSpPr/>
              <p:nvPr/>
            </p:nvSpPr>
            <p:spPr>
              <a:xfrm>
                <a:off x="2880000" y="720000"/>
                <a:ext cx="288000" cy="144000"/>
              </a:xfrm>
              <a:prstGeom prst="rect">
                <a:avLst/>
              </a:prstGeom>
              <a:solidFill>
                <a:srgbClr val="DC64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004F1C5-4AB4-436C-A275-DBD8E29F3BDB}"/>
                  </a:ext>
                </a:extLst>
              </p:cNvPr>
              <p:cNvSpPr/>
              <p:nvPr/>
            </p:nvSpPr>
            <p:spPr>
              <a:xfrm>
                <a:off x="3168000" y="720000"/>
                <a:ext cx="288000" cy="1440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113B2B-AAA2-40E5-9739-54407A6A17A0}"/>
                  </a:ext>
                </a:extLst>
              </p:cNvPr>
              <p:cNvSpPr txBox="1"/>
              <p:nvPr/>
            </p:nvSpPr>
            <p:spPr>
              <a:xfrm>
                <a:off x="427219" y="819823"/>
                <a:ext cx="293862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0.0        0.05       0.1        0.25       0.5         1.0        2.5         5.0         10.        25.</a:t>
                </a:r>
                <a:endParaRPr lang="en-GB" sz="700" dirty="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6C353D-1540-48DD-9D0C-DF98499C5E26}"/>
                </a:ext>
              </a:extLst>
            </p:cNvPr>
            <p:cNvSpPr txBox="1"/>
            <p:nvPr/>
          </p:nvSpPr>
          <p:spPr>
            <a:xfrm>
              <a:off x="2196093" y="5003932"/>
              <a:ext cx="245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Precipitation Intensity (mm/</a:t>
              </a:r>
              <a:r>
                <a:rPr lang="en-US" sz="1400" dirty="0" err="1"/>
                <a:t>hr</a:t>
              </a:r>
              <a:r>
                <a:rPr lang="en-US" sz="1400" dirty="0"/>
                <a:t>)</a:t>
              </a:r>
              <a:endParaRPr lang="en-GB" sz="14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70021" y="18051"/>
            <a:ext cx="438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Database Comparison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449" y="829925"/>
            <a:ext cx="4149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GPROF – 400M database entries</a:t>
            </a:r>
          </a:p>
          <a:p>
            <a:r>
              <a:rPr lang="en-US" sz="2200" dirty="0"/>
              <a:t>PRPS-MHS – 20M database entries</a:t>
            </a:r>
          </a:p>
          <a:p>
            <a:r>
              <a:rPr lang="en-US" sz="2200" dirty="0"/>
              <a:t>PRPS-MMF – 9M database entries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449" y="5040501"/>
            <a:ext cx="4562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GPROF – smooth – missing data in eye</a:t>
            </a:r>
          </a:p>
          <a:p>
            <a:r>
              <a:rPr lang="en-US" sz="2200" dirty="0"/>
              <a:t>MHS – noisier  - retrieves eye</a:t>
            </a:r>
          </a:p>
          <a:p>
            <a:r>
              <a:rPr lang="en-US" sz="2200" dirty="0"/>
              <a:t>MMF – very noisy – retrieves eye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4A9F44-43DE-4C65-9E25-51F0320399B4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60" name="Text Box 5">
              <a:extLst>
                <a:ext uri="{FF2B5EF4-FFF2-40B4-BE49-F238E27FC236}">
                  <a16:creationId xmlns:a16="http://schemas.microsoft.com/office/drawing/2014/main" id="{39CE2F94-4F5B-4A91-A563-14F9021BC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61" name="Picture 60" descr="primarysm">
              <a:extLst>
                <a:ext uri="{FF2B5EF4-FFF2-40B4-BE49-F238E27FC236}">
                  <a16:creationId xmlns:a16="http://schemas.microsoft.com/office/drawing/2014/main" id="{3B2DC20C-0EFF-4393-AA57-EAEE94B69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 descr="Nasa_Logo1">
              <a:extLst>
                <a:ext uri="{FF2B5EF4-FFF2-40B4-BE49-F238E27FC236}">
                  <a16:creationId xmlns:a16="http://schemas.microsoft.com/office/drawing/2014/main" id="{58D85EDC-FF0D-4F4E-B69F-586069BE0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8">
              <a:extLst>
                <a:ext uri="{FF2B5EF4-FFF2-40B4-BE49-F238E27FC236}">
                  <a16:creationId xmlns:a16="http://schemas.microsoft.com/office/drawing/2014/main" id="{549243F0-00E0-4114-A18A-83E9DFDFE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325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1BC75-1296-4CAD-AF29-13D1E5DFF5D8}"/>
              </a:ext>
            </a:extLst>
          </p:cNvPr>
          <p:cNvSpPr txBox="1"/>
          <p:nvPr/>
        </p:nvSpPr>
        <p:spPr>
          <a:xfrm>
            <a:off x="4681554" y="50534"/>
            <a:ext cx="181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TROPICS</a:t>
            </a:r>
            <a:endParaRPr lang="en-GB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E764C-DE99-443C-9186-37239B940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45" y="2197216"/>
            <a:ext cx="6558747" cy="2254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CED8EF-D408-44F1-AABD-15519F5F1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090" y="1212289"/>
            <a:ext cx="4518847" cy="2649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402" y="1023601"/>
            <a:ext cx="7284688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Each TROPICs satellite is a 3U </a:t>
            </a:r>
            <a:r>
              <a:rPr lang="en-US" dirty="0" err="1"/>
              <a:t>cubesat</a:t>
            </a:r>
            <a:r>
              <a:rPr lang="en-US" dirty="0"/>
              <a:t> with a </a:t>
            </a:r>
            <a:r>
              <a:rPr lang="en-US" b="1" dirty="0"/>
              <a:t>cross-track 91-204 GHz </a:t>
            </a:r>
            <a:r>
              <a:rPr lang="en-US" dirty="0"/>
              <a:t>passive microwave radiometer.</a:t>
            </a: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Pathfinder</a:t>
            </a:r>
            <a:r>
              <a:rPr lang="en-US" dirty="0"/>
              <a:t> </a:t>
            </a:r>
            <a:r>
              <a:rPr lang="en-US" b="1" dirty="0"/>
              <a:t>launched</a:t>
            </a:r>
            <a:r>
              <a:rPr lang="en-US" dirty="0"/>
              <a:t> </a:t>
            </a:r>
            <a:r>
              <a:rPr lang="en-US" b="1" dirty="0"/>
              <a:t>30</a:t>
            </a:r>
            <a:r>
              <a:rPr lang="en-US" b="1" baseline="30000" dirty="0"/>
              <a:t>th</a:t>
            </a:r>
            <a:r>
              <a:rPr lang="en-US" b="1" dirty="0"/>
              <a:t> June 2021</a:t>
            </a:r>
            <a:r>
              <a:rPr lang="en-US" dirty="0"/>
              <a:t> into a </a:t>
            </a:r>
            <a:r>
              <a:rPr lang="en-US" b="1" dirty="0"/>
              <a:t>sun-synchronous polar orbit</a:t>
            </a:r>
            <a:r>
              <a:rPr lang="en-US" dirty="0"/>
              <a:t>.</a:t>
            </a:r>
          </a:p>
          <a:p>
            <a:pPr marL="180000" indent="-1800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Six constellation satellites </a:t>
            </a:r>
            <a:r>
              <a:rPr lang="en-US" dirty="0"/>
              <a:t>from</a:t>
            </a:r>
            <a:r>
              <a:rPr lang="en-US" b="1" dirty="0"/>
              <a:t> 2022 </a:t>
            </a:r>
            <a:r>
              <a:rPr lang="en-US" dirty="0"/>
              <a:t>in</a:t>
            </a:r>
            <a:r>
              <a:rPr lang="en-US" b="1" dirty="0"/>
              <a:t> 3 low inclination orbital planes.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5410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Time-Resolved Observations of Precipitation structure and storm Intensity with a Constellation of </a:t>
            </a:r>
            <a:r>
              <a:rPr lang="en-US" i="1" dirty="0" err="1"/>
              <a:t>Smallsats</a:t>
            </a:r>
            <a:endParaRPr lang="en-US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5004F-A468-485F-803B-709AAB042D59}"/>
              </a:ext>
            </a:extLst>
          </p:cNvPr>
          <p:cNvGrpSpPr/>
          <p:nvPr/>
        </p:nvGrpSpPr>
        <p:grpSpPr>
          <a:xfrm>
            <a:off x="393845" y="2352583"/>
            <a:ext cx="6893041" cy="2122225"/>
            <a:chOff x="393845" y="2352583"/>
            <a:chExt cx="6893041" cy="21222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6B3922-E8F5-4144-B8C6-B3DBA02763CB}"/>
                </a:ext>
              </a:extLst>
            </p:cNvPr>
            <p:cNvSpPr txBox="1"/>
            <p:nvPr/>
          </p:nvSpPr>
          <p:spPr>
            <a:xfrm>
              <a:off x="393845" y="3920810"/>
              <a:ext cx="689304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Hurricane Sam 1</a:t>
              </a:r>
              <a:r>
                <a:rPr lang="en-US" baseline="30000" dirty="0"/>
                <a:t>st</a:t>
              </a:r>
              <a:r>
                <a:rPr lang="en-US" dirty="0"/>
                <a:t> October 2021 </a:t>
              </a:r>
              <a:r>
                <a:rPr lang="en-US" sz="1600" dirty="0"/>
                <a:t>as viewed by the TROPICS pathfinder </a:t>
              </a:r>
            </a:p>
            <a:p>
              <a:r>
                <a:rPr lang="en-US" sz="1200" dirty="0"/>
                <a:t>TROPICS01.BRTT.L1B.Orbit01414.V02-01.ST20211001-180106.ET20211001-193623.CT20211002-115426.nc</a:t>
              </a:r>
              <a:endParaRPr lang="en-GB" sz="1200" dirty="0"/>
            </a:p>
          </p:txBody>
        </p:sp>
        <p:pic>
          <p:nvPicPr>
            <p:cNvPr id="7" name="Picture 6" descr="A black and white photo of a curtain&#10;&#10;Description automatically generated with low confidence">
              <a:extLst>
                <a:ext uri="{FF2B5EF4-FFF2-40B4-BE49-F238E27FC236}">
                  <a16:creationId xmlns:a16="http://schemas.microsoft.com/office/drawing/2014/main" id="{C5315061-437A-41F2-9EEB-0207B5927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820" y="2352583"/>
              <a:ext cx="6276841" cy="1545159"/>
            </a:xfrm>
            <a:prstGeom prst="rect">
              <a:avLst/>
            </a:prstGeom>
          </p:spPr>
        </p:pic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9BEBF7C-7E88-4D6D-A939-C88669EB0A84}"/>
              </a:ext>
            </a:extLst>
          </p:cNvPr>
          <p:cNvCxnSpPr>
            <a:cxnSpLocks/>
          </p:cNvCxnSpPr>
          <p:nvPr/>
        </p:nvCxnSpPr>
        <p:spPr>
          <a:xfrm rot="5400000">
            <a:off x="11046687" y="2119584"/>
            <a:ext cx="1365341" cy="0"/>
          </a:xfrm>
          <a:prstGeom prst="bentConnector3">
            <a:avLst/>
          </a:prstGeom>
          <a:ln>
            <a:solidFill>
              <a:srgbClr val="FFFF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2A3957-1CC0-4DF1-8BC3-BF469E77C25E}"/>
              </a:ext>
            </a:extLst>
          </p:cNvPr>
          <p:cNvCxnSpPr>
            <a:cxnSpLocks/>
          </p:cNvCxnSpPr>
          <p:nvPr/>
        </p:nvCxnSpPr>
        <p:spPr>
          <a:xfrm flipV="1">
            <a:off x="11471910" y="2836545"/>
            <a:ext cx="190500" cy="17145"/>
          </a:xfrm>
          <a:prstGeom prst="line">
            <a:avLst/>
          </a:prstGeom>
          <a:ln>
            <a:solidFill>
              <a:srgbClr val="FFFF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624C43-6946-4D90-85AB-F8C57687E9E7}"/>
              </a:ext>
            </a:extLst>
          </p:cNvPr>
          <p:cNvCxnSpPr>
            <a:cxnSpLocks/>
          </p:cNvCxnSpPr>
          <p:nvPr/>
        </p:nvCxnSpPr>
        <p:spPr>
          <a:xfrm>
            <a:off x="11134725" y="2830830"/>
            <a:ext cx="304800" cy="22860"/>
          </a:xfrm>
          <a:prstGeom prst="line">
            <a:avLst/>
          </a:prstGeom>
          <a:ln>
            <a:solidFill>
              <a:srgbClr val="FFFF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90A872-496B-41F1-B498-2D509E6E1590}"/>
              </a:ext>
            </a:extLst>
          </p:cNvPr>
          <p:cNvSpPr txBox="1"/>
          <p:nvPr/>
        </p:nvSpPr>
        <p:spPr>
          <a:xfrm rot="312111">
            <a:off x="11050522" y="2798444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10cm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E55E6-CE78-49DE-B1C7-1B94A4FF7DA3}"/>
              </a:ext>
            </a:extLst>
          </p:cNvPr>
          <p:cNvSpPr txBox="1"/>
          <p:nvPr/>
        </p:nvSpPr>
        <p:spPr>
          <a:xfrm rot="21271053">
            <a:off x="11370563" y="281177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10cm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5D0028-4077-4CCE-81A4-DE4EC765B952}"/>
              </a:ext>
            </a:extLst>
          </p:cNvPr>
          <p:cNvSpPr txBox="1"/>
          <p:nvPr/>
        </p:nvSpPr>
        <p:spPr>
          <a:xfrm rot="5400000">
            <a:off x="11556294" y="2068382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34cm</a:t>
            </a:r>
            <a:endParaRPr lang="en-GB" sz="1000" dirty="0">
              <a:solidFill>
                <a:srgbClr val="FFFF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E88165-CC8B-4C8B-812D-2802D6C4F024}"/>
              </a:ext>
            </a:extLst>
          </p:cNvPr>
          <p:cNvGrpSpPr/>
          <p:nvPr/>
        </p:nvGrpSpPr>
        <p:grpSpPr>
          <a:xfrm>
            <a:off x="328042" y="4197809"/>
            <a:ext cx="11732996" cy="2254253"/>
            <a:chOff x="328042" y="4197809"/>
            <a:chExt cx="11732996" cy="2254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548844-7A3A-4992-A18E-6B94FD7F7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66031" y="4537058"/>
              <a:ext cx="4043082" cy="18430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CFC17-1131-4821-9C99-AB40CC99B84F}"/>
                </a:ext>
              </a:extLst>
            </p:cNvPr>
            <p:cNvSpPr txBox="1"/>
            <p:nvPr/>
          </p:nvSpPr>
          <p:spPr>
            <a:xfrm>
              <a:off x="7371987" y="4197809"/>
              <a:ext cx="4689051" cy="22542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At-launch PRPS retrieval scheme based upon MHS 4-channel observational data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Assessment of initial results switched database to a  4-channel ATMS-based observational database. 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O</a:t>
              </a:r>
              <a:r>
                <a:rPr lang="en-US" baseline="-25000" dirty="0"/>
                <a:t>2</a:t>
              </a:r>
              <a:r>
                <a:rPr lang="en-US" dirty="0"/>
                <a:t> band observations not currently exploited – plans once sufficient DPR-TMS matches.</a:t>
              </a:r>
              <a:endParaRPr lang="en-GB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172DF1-E490-4783-B936-5FCC61D2D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042" y="4537058"/>
              <a:ext cx="3461030" cy="18141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984569-3BE7-4AE5-B2D1-A805313918D2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9D7045F7-CABE-474C-AD98-78FEE3234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2" name="Picture 31" descr="primarysm">
              <a:extLst>
                <a:ext uri="{FF2B5EF4-FFF2-40B4-BE49-F238E27FC236}">
                  <a16:creationId xmlns:a16="http://schemas.microsoft.com/office/drawing/2014/main" id="{EAE56603-4438-4C69-B379-91A9043F1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Nasa_Logo1">
              <a:extLst>
                <a:ext uri="{FF2B5EF4-FFF2-40B4-BE49-F238E27FC236}">
                  <a16:creationId xmlns:a16="http://schemas.microsoft.com/office/drawing/2014/main" id="{CB48EB1F-76A0-4C87-96CB-7F6A21238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4494A126-F293-4563-80A6-A6321FDC0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5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EFD3BD-F42D-46AE-9F0C-7CF3F4AA6E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0" y="735752"/>
            <a:ext cx="3360332" cy="27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18995B-D189-41C3-A61B-8FFE23F6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26" y="718916"/>
            <a:ext cx="2941093" cy="28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8BB02A-026A-44BC-A92E-6AD358EFFA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489" y="718916"/>
            <a:ext cx="3360333" cy="28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A80540-6890-4220-80B2-EAECAC7C494D}"/>
              </a:ext>
            </a:extLst>
          </p:cNvPr>
          <p:cNvCxnSpPr>
            <a:cxnSpLocks/>
          </p:cNvCxnSpPr>
          <p:nvPr/>
        </p:nvCxnSpPr>
        <p:spPr>
          <a:xfrm flipH="1">
            <a:off x="999808" y="1030920"/>
            <a:ext cx="2342201" cy="215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8A81E-954D-4B96-917A-753AC85F906C}"/>
              </a:ext>
            </a:extLst>
          </p:cNvPr>
          <p:cNvGrpSpPr/>
          <p:nvPr/>
        </p:nvGrpSpPr>
        <p:grpSpPr>
          <a:xfrm>
            <a:off x="3453046" y="718916"/>
            <a:ext cx="2715773" cy="2880000"/>
            <a:chOff x="5861490" y="550752"/>
            <a:chExt cx="2715773" cy="288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1FDFCB-596B-4456-8AF6-8C1BB69D4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1490" y="550752"/>
              <a:ext cx="2715773" cy="28800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F117D9-276D-4769-AD11-014B37CC6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1063" y="860730"/>
              <a:ext cx="2342201" cy="215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8E3DDD-FC7E-4F32-AAC2-31CA5A622B16}"/>
              </a:ext>
            </a:extLst>
          </p:cNvPr>
          <p:cNvCxnSpPr>
            <a:cxnSpLocks/>
          </p:cNvCxnSpPr>
          <p:nvPr/>
        </p:nvCxnSpPr>
        <p:spPr>
          <a:xfrm flipH="1">
            <a:off x="9045617" y="1032438"/>
            <a:ext cx="2342201" cy="215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6696093-CE32-4E1D-A940-F2474D669399}"/>
              </a:ext>
            </a:extLst>
          </p:cNvPr>
          <p:cNvGrpSpPr/>
          <p:nvPr/>
        </p:nvGrpSpPr>
        <p:grpSpPr>
          <a:xfrm>
            <a:off x="6119705" y="726715"/>
            <a:ext cx="2675047" cy="2880000"/>
            <a:chOff x="3186443" y="550752"/>
            <a:chExt cx="2675047" cy="288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A00C93-BC46-45E8-BC42-B754A8402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6443" y="550752"/>
              <a:ext cx="2675047" cy="2880000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B9C2F8-FBBC-4A2C-9DC1-D0EFC478A2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3303" y="854148"/>
              <a:ext cx="2342201" cy="215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2242C6-17D4-488F-9170-3351DB7E1EC9}"/>
              </a:ext>
            </a:extLst>
          </p:cNvPr>
          <p:cNvSpPr txBox="1"/>
          <p:nvPr/>
        </p:nvSpPr>
        <p:spPr>
          <a:xfrm rot="16200000">
            <a:off x="-608441" y="1889481"/>
            <a:ext cx="19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TMS vs MHS </a:t>
            </a:r>
            <a:r>
              <a:rPr lang="en-US" dirty="0" err="1"/>
              <a:t>Tb:RR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2DA299-5D0C-42CD-9B36-AB7F552AA35C}"/>
              </a:ext>
            </a:extLst>
          </p:cNvPr>
          <p:cNvGrpSpPr/>
          <p:nvPr/>
        </p:nvGrpSpPr>
        <p:grpSpPr>
          <a:xfrm>
            <a:off x="179564" y="3610863"/>
            <a:ext cx="12026225" cy="2715767"/>
            <a:chOff x="179564" y="3610863"/>
            <a:chExt cx="12026225" cy="27157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CCD6C2-0AF4-44DE-B3E5-17C66DEC4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9674" y="3610863"/>
              <a:ext cx="3356115" cy="270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1241E31-0D19-4A33-BC20-730FE7F45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649" y="3616225"/>
              <a:ext cx="2957876" cy="27104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BA46B4-1755-40DB-9AB6-77CB8925B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8334" y="3620293"/>
              <a:ext cx="2717756" cy="270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0D4C83-6956-4BAD-B59B-17DD278D8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3815" y="3611681"/>
              <a:ext cx="2670640" cy="2702175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3373E3-8D01-4FE3-898C-8410FABEB8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7310" y="3843000"/>
              <a:ext cx="2342201" cy="215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8B05EB-9E60-42CE-B90A-809CB15D25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0198" y="3855658"/>
              <a:ext cx="2342201" cy="215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3FB875-7751-481E-B9AE-1F425DC0A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0944" y="3850089"/>
              <a:ext cx="2342201" cy="215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3255580-E454-46CD-9DF9-F7062F6B5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9841" y="3846790"/>
              <a:ext cx="2342201" cy="215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468A69-F963-4DD9-8241-74F085C09710}"/>
                </a:ext>
              </a:extLst>
            </p:cNvPr>
            <p:cNvSpPr txBox="1"/>
            <p:nvPr/>
          </p:nvSpPr>
          <p:spPr>
            <a:xfrm rot="16200000">
              <a:off x="-649926" y="4735260"/>
              <a:ext cx="2028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TMS vs ATMS </a:t>
              </a:r>
              <a:r>
                <a:rPr lang="en-US" dirty="0" err="1"/>
                <a:t>Tb:RR</a:t>
              </a:r>
              <a:endParaRPr lang="en-GB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CF24532-86E6-498A-81CA-7F6513776F3A}"/>
              </a:ext>
            </a:extLst>
          </p:cNvPr>
          <p:cNvSpPr txBox="1"/>
          <p:nvPr/>
        </p:nvSpPr>
        <p:spPr>
          <a:xfrm>
            <a:off x="3665571" y="24960"/>
            <a:ext cx="490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TROPICS (TMS) database</a:t>
            </a:r>
            <a:endParaRPr lang="en-GB" sz="36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616D7A-325F-4962-926A-A506E0E02B29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A0CD2AF8-C63C-4B45-85DC-7CEAC1F9E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7" name="Picture 36" descr="primarysm">
              <a:extLst>
                <a:ext uri="{FF2B5EF4-FFF2-40B4-BE49-F238E27FC236}">
                  <a16:creationId xmlns:a16="http://schemas.microsoft.com/office/drawing/2014/main" id="{E42D04BB-9F00-45A3-94CB-2AE60410A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Nasa_Logo1">
              <a:extLst>
                <a:ext uri="{FF2B5EF4-FFF2-40B4-BE49-F238E27FC236}">
                  <a16:creationId xmlns:a16="http://schemas.microsoft.com/office/drawing/2014/main" id="{039A66E3-4C42-4FFF-91C4-92687132D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2C0BB6E7-1187-4F78-8638-3EFBF5F08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0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98C5-5E5C-48FF-BF55-DE250475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PRPS outline</a:t>
            </a:r>
            <a:endParaRPr lang="en-GB" sz="3600" b="1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E93EDF-7735-4F28-AC23-3D5033CA8C18}"/>
              </a:ext>
            </a:extLst>
          </p:cNvPr>
          <p:cNvSpPr txBox="1">
            <a:spLocks/>
          </p:cNvSpPr>
          <p:nvPr/>
        </p:nvSpPr>
        <p:spPr>
          <a:xfrm>
            <a:off x="515802" y="3251200"/>
            <a:ext cx="11359243" cy="292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+mn-lt"/>
              </a:rPr>
              <a:t>PRPS Basics: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Observational, indexed </a:t>
            </a:r>
            <a:r>
              <a:rPr lang="en-GB" sz="2400" i="1" dirty="0">
                <a:latin typeface="+mn-lt"/>
              </a:rPr>
              <a:t>a priori </a:t>
            </a:r>
            <a:r>
              <a:rPr lang="en-GB" sz="2400" dirty="0">
                <a:latin typeface="+mn-lt"/>
              </a:rPr>
              <a:t>databases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 each sensor </a:t>
            </a:r>
            <a:r>
              <a:rPr lang="en-GB" sz="24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(DPR/PR/surface vs radiometer).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No external dynamic ancillary data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(except SAPHIR)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Constant retrieval resolution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of ca.16.2x16.2 km (3x3 DPR/PR footprints).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Measures of ‘fit’ and error generated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together with surface type and MLP.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Vertical profiles of precipitation available 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using the full PRPS version.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8E2E95-C31F-404D-AE8B-4C6C05AB5E6A}"/>
              </a:ext>
            </a:extLst>
          </p:cNvPr>
          <p:cNvSpPr txBox="1">
            <a:spLocks/>
          </p:cNvSpPr>
          <p:nvPr/>
        </p:nvSpPr>
        <p:spPr>
          <a:xfrm>
            <a:off x="515803" y="796910"/>
            <a:ext cx="11359243" cy="2218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+mn-lt"/>
              </a:rPr>
              <a:t>PRPS Concept – </a:t>
            </a:r>
            <a:r>
              <a:rPr lang="en-GB" sz="2400" b="1" i="1" dirty="0">
                <a:latin typeface="+mn-lt"/>
              </a:rPr>
              <a:t>Keep It Simple Stupid!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Simplicity 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(straightforward coding and no dynamic external data)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Efficient 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(computationally fast and compact)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Flexible 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(to allow experimentation, testing and evaluation)</a:t>
            </a: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It does not aim to be the best 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(that would be nice though!).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A638C6-C15E-4F04-97D9-21A059735553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1B124E48-72E7-4E1F-8E1E-A006729F2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20" name="Picture 19" descr="primarysm">
              <a:extLst>
                <a:ext uri="{FF2B5EF4-FFF2-40B4-BE49-F238E27FC236}">
                  <a16:creationId xmlns:a16="http://schemas.microsoft.com/office/drawing/2014/main" id="{FF4912E2-658F-41DA-BF6C-240AAE1BD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Nasa_Logo1">
              <a:extLst>
                <a:ext uri="{FF2B5EF4-FFF2-40B4-BE49-F238E27FC236}">
                  <a16:creationId xmlns:a16="http://schemas.microsoft.com/office/drawing/2014/main" id="{F6D0C2C5-9BD1-4E6B-9E47-134709BAA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076B84D2-C546-48E1-985B-6315124B5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9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0F39AD1-589C-4D46-93EC-1034A8B2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116" y="4340173"/>
            <a:ext cx="2538046" cy="24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8E38AE-6AB9-4455-A6A9-6987168251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931" y="869399"/>
            <a:ext cx="2700000" cy="26114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FF3F57-2693-4673-93E1-AB84A4DA1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164" y="899539"/>
            <a:ext cx="2566280" cy="2509630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3C23383A-CAD7-4FD7-B9C2-2D7F69A67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509" y="3993"/>
            <a:ext cx="4572000" cy="6858000"/>
          </a:xfrm>
          <a:prstGeom prst="rect">
            <a:avLst/>
          </a:prstGeom>
        </p:spPr>
      </p:pic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EF7D24B7-2E66-46E5-99FE-BD13CB9A1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7" y="3993"/>
            <a:ext cx="457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361A3-66CB-4F03-A20A-92751306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1111"/>
          </a:xfrm>
        </p:spPr>
        <p:txBody>
          <a:bodyPr>
            <a:normAutofit/>
          </a:bodyPr>
          <a:lstStyle/>
          <a:p>
            <a:r>
              <a:rPr lang="en-US" sz="2800" dirty="0"/>
              <a:t>PRPS-TROPICS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3F576-E9BB-4E0C-9430-8ACF03B95839}"/>
              </a:ext>
            </a:extLst>
          </p:cNvPr>
          <p:cNvSpPr txBox="1"/>
          <p:nvPr/>
        </p:nvSpPr>
        <p:spPr>
          <a:xfrm>
            <a:off x="0" y="0"/>
            <a:ext cx="928023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715F1-8419-4B69-BD7D-5E3325726F72}"/>
              </a:ext>
            </a:extLst>
          </p:cNvPr>
          <p:cNvSpPr txBox="1"/>
          <p:nvPr/>
        </p:nvSpPr>
        <p:spPr>
          <a:xfrm>
            <a:off x="0" y="2295525"/>
            <a:ext cx="1091277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TROPICS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EFC9-BD99-48E6-A0D1-ADEBB9689D2C}"/>
              </a:ext>
            </a:extLst>
          </p:cNvPr>
          <p:cNvSpPr txBox="1"/>
          <p:nvPr/>
        </p:nvSpPr>
        <p:spPr>
          <a:xfrm>
            <a:off x="0" y="4576762"/>
            <a:ext cx="1924050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IMERG-TROPICS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B30AE-863E-42F6-B9B8-32BEE3C0746A}"/>
              </a:ext>
            </a:extLst>
          </p:cNvPr>
          <p:cNvSpPr txBox="1"/>
          <p:nvPr/>
        </p:nvSpPr>
        <p:spPr>
          <a:xfrm>
            <a:off x="5019675" y="3038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21FC0-4024-455B-8A8C-ED5C31FA88B4}"/>
              </a:ext>
            </a:extLst>
          </p:cNvPr>
          <p:cNvSpPr txBox="1"/>
          <p:nvPr/>
        </p:nvSpPr>
        <p:spPr>
          <a:xfrm rot="16200000">
            <a:off x="2100145" y="799454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DE5D3-A666-4548-A984-8B6ABBE7F80B}"/>
              </a:ext>
            </a:extLst>
          </p:cNvPr>
          <p:cNvSpPr txBox="1"/>
          <p:nvPr/>
        </p:nvSpPr>
        <p:spPr>
          <a:xfrm rot="16200000">
            <a:off x="2090619" y="3075930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9638C-24B1-42D7-9CB5-BAEE9E66D243}"/>
              </a:ext>
            </a:extLst>
          </p:cNvPr>
          <p:cNvSpPr txBox="1"/>
          <p:nvPr/>
        </p:nvSpPr>
        <p:spPr>
          <a:xfrm>
            <a:off x="7620000" y="4576762"/>
            <a:ext cx="1924050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IMERG-TROPICS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23A9F4-1320-4DC4-9CA2-304B0C562634}"/>
              </a:ext>
            </a:extLst>
          </p:cNvPr>
          <p:cNvSpPr txBox="1"/>
          <p:nvPr/>
        </p:nvSpPr>
        <p:spPr>
          <a:xfrm rot="16200000">
            <a:off x="9710620" y="3104505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C63E5-9FE1-4EA7-84CE-B77E72CCD7FC}"/>
              </a:ext>
            </a:extLst>
          </p:cNvPr>
          <p:cNvSpPr txBox="1"/>
          <p:nvPr/>
        </p:nvSpPr>
        <p:spPr>
          <a:xfrm rot="16200000">
            <a:off x="9786121" y="5262792"/>
            <a:ext cx="399148" cy="235705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34DB1-3757-4383-ABFE-1EA0DA519F4D}"/>
              </a:ext>
            </a:extLst>
          </p:cNvPr>
          <p:cNvSpPr txBox="1"/>
          <p:nvPr/>
        </p:nvSpPr>
        <p:spPr>
          <a:xfrm>
            <a:off x="5696620" y="4055505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2021-09-18 to -24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E74C67C-3AFD-4994-8CED-96A374915218}"/>
              </a:ext>
            </a:extLst>
          </p:cNvPr>
          <p:cNvSpPr/>
          <p:nvPr/>
        </p:nvSpPr>
        <p:spPr>
          <a:xfrm>
            <a:off x="5003069" y="3809025"/>
            <a:ext cx="2588356" cy="34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761639-E705-42E5-972A-7B252065AA03}"/>
              </a:ext>
            </a:extLst>
          </p:cNvPr>
          <p:cNvGrpSpPr/>
          <p:nvPr/>
        </p:nvGrpSpPr>
        <p:grpSpPr>
          <a:xfrm>
            <a:off x="5367360" y="4389924"/>
            <a:ext cx="2115732" cy="2106273"/>
            <a:chOff x="4934607" y="961697"/>
            <a:chExt cx="2115732" cy="210627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37EAAD-6846-472D-89AB-F15C6AF43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961697"/>
              <a:ext cx="1586011" cy="210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B39B6A4-ADC7-4A3D-B418-F989986A5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1497724"/>
              <a:ext cx="2115732" cy="156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9C200E-02DA-4141-A9D7-E2B28B789CE4}"/>
              </a:ext>
            </a:extLst>
          </p:cNvPr>
          <p:cNvSpPr txBox="1"/>
          <p:nvPr/>
        </p:nvSpPr>
        <p:spPr>
          <a:xfrm>
            <a:off x="7624098" y="0"/>
            <a:ext cx="928023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CF5D-1ADF-42B6-B26A-DF717BAD9AB9}"/>
              </a:ext>
            </a:extLst>
          </p:cNvPr>
          <p:cNvSpPr txBox="1"/>
          <p:nvPr/>
        </p:nvSpPr>
        <p:spPr>
          <a:xfrm>
            <a:off x="7620000" y="2295525"/>
            <a:ext cx="1091277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TROPICS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224E1-5DDC-4F7E-8469-E94C0368FDC7}"/>
              </a:ext>
            </a:extLst>
          </p:cNvPr>
          <p:cNvSpPr txBox="1"/>
          <p:nvPr/>
        </p:nvSpPr>
        <p:spPr>
          <a:xfrm rot="16200000">
            <a:off x="9710621" y="808980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3D966D-304B-4C25-8138-B9FC315BFAA8}"/>
              </a:ext>
            </a:extLst>
          </p:cNvPr>
          <p:cNvSpPr txBox="1"/>
          <p:nvPr/>
        </p:nvSpPr>
        <p:spPr>
          <a:xfrm rot="16200000">
            <a:off x="2166120" y="5279133"/>
            <a:ext cx="399148" cy="235705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32434-7873-48BC-ADFB-2B3A3F5974B0}"/>
              </a:ext>
            </a:extLst>
          </p:cNvPr>
          <p:cNvSpPr txBox="1"/>
          <p:nvPr/>
        </p:nvSpPr>
        <p:spPr>
          <a:xfrm>
            <a:off x="4576238" y="624177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2021-08-08 to -14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340226-10AA-4B8A-8DCC-D474B0867DF0}"/>
              </a:ext>
            </a:extLst>
          </p:cNvPr>
          <p:cNvGrpSpPr/>
          <p:nvPr/>
        </p:nvGrpSpPr>
        <p:grpSpPr>
          <a:xfrm>
            <a:off x="4934607" y="961697"/>
            <a:ext cx="2115732" cy="2106273"/>
            <a:chOff x="4934607" y="961697"/>
            <a:chExt cx="2115732" cy="21062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3AC8FA-3B80-4C9C-8933-53677C0A49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961697"/>
              <a:ext cx="1586011" cy="210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8555-CB47-415B-8B31-B60AF7862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1497724"/>
              <a:ext cx="2115732" cy="156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F03634B7-DF90-462B-8AA6-BC586999BE23}"/>
              </a:ext>
            </a:extLst>
          </p:cNvPr>
          <p:cNvSpPr/>
          <p:nvPr/>
        </p:nvSpPr>
        <p:spPr>
          <a:xfrm rot="10800000">
            <a:off x="4600575" y="3318687"/>
            <a:ext cx="2588356" cy="34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02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158DA7A-0ABE-4D49-989C-BBA148E6C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621" y="4306824"/>
            <a:ext cx="2677091" cy="25893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D1350F-6507-4802-9EB1-21DC8E1DF7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933" y="868637"/>
            <a:ext cx="2699998" cy="2611473"/>
          </a:xfrm>
          <a:prstGeom prst="rect">
            <a:avLst/>
          </a:prstGeom>
        </p:spPr>
      </p:pic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1D7107F0-24B4-4B49-9B2D-821895E50D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B8A65EE-1F9E-41CD-B1D1-8EFD2F4D36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361A3-66CB-4F03-A20A-92751306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7171"/>
          </a:xfrm>
        </p:spPr>
        <p:txBody>
          <a:bodyPr>
            <a:normAutofit/>
          </a:bodyPr>
          <a:lstStyle/>
          <a:p>
            <a:r>
              <a:rPr lang="en-US" sz="2800" dirty="0"/>
              <a:t>GPROF-NOAA19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3F576-E9BB-4E0C-9430-8ACF03B95839}"/>
              </a:ext>
            </a:extLst>
          </p:cNvPr>
          <p:cNvSpPr txBox="1"/>
          <p:nvPr/>
        </p:nvSpPr>
        <p:spPr>
          <a:xfrm>
            <a:off x="0" y="0"/>
            <a:ext cx="928023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C200E-02DA-4141-A9D7-E2B28B789CE4}"/>
              </a:ext>
            </a:extLst>
          </p:cNvPr>
          <p:cNvSpPr txBox="1"/>
          <p:nvPr/>
        </p:nvSpPr>
        <p:spPr>
          <a:xfrm>
            <a:off x="7624098" y="0"/>
            <a:ext cx="928023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715F1-8419-4B69-BD7D-5E3325726F72}"/>
              </a:ext>
            </a:extLst>
          </p:cNvPr>
          <p:cNvSpPr txBox="1"/>
          <p:nvPr/>
        </p:nvSpPr>
        <p:spPr>
          <a:xfrm>
            <a:off x="0" y="2295525"/>
            <a:ext cx="1187165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NOAA19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CF5D-1ADF-42B6-B26A-DF717BAD9AB9}"/>
              </a:ext>
            </a:extLst>
          </p:cNvPr>
          <p:cNvSpPr txBox="1"/>
          <p:nvPr/>
        </p:nvSpPr>
        <p:spPr>
          <a:xfrm>
            <a:off x="7620000" y="2295525"/>
            <a:ext cx="1091277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NOAA19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EFC9-BD99-48E6-A0D1-ADEBB9689D2C}"/>
              </a:ext>
            </a:extLst>
          </p:cNvPr>
          <p:cNvSpPr txBox="1"/>
          <p:nvPr/>
        </p:nvSpPr>
        <p:spPr>
          <a:xfrm>
            <a:off x="0" y="4576762"/>
            <a:ext cx="1924050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IMERG-NOAA19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9638C-24B1-42D7-9CB5-BAEE9E66D243}"/>
              </a:ext>
            </a:extLst>
          </p:cNvPr>
          <p:cNvSpPr txBox="1"/>
          <p:nvPr/>
        </p:nvSpPr>
        <p:spPr>
          <a:xfrm>
            <a:off x="7620000" y="4576762"/>
            <a:ext cx="1924050" cy="40011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IMERG-NOAA19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B30AE-863E-42F6-B9B8-32BEE3C0746A}"/>
              </a:ext>
            </a:extLst>
          </p:cNvPr>
          <p:cNvSpPr txBox="1"/>
          <p:nvPr/>
        </p:nvSpPr>
        <p:spPr>
          <a:xfrm>
            <a:off x="5019675" y="3038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21FC0-4024-455B-8A8C-ED5C31FA88B4}"/>
              </a:ext>
            </a:extLst>
          </p:cNvPr>
          <p:cNvSpPr txBox="1"/>
          <p:nvPr/>
        </p:nvSpPr>
        <p:spPr>
          <a:xfrm rot="16200000">
            <a:off x="2100145" y="799454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DE5D3-A666-4548-A984-8B6ABBE7F80B}"/>
              </a:ext>
            </a:extLst>
          </p:cNvPr>
          <p:cNvSpPr txBox="1"/>
          <p:nvPr/>
        </p:nvSpPr>
        <p:spPr>
          <a:xfrm rot="16200000">
            <a:off x="2090619" y="3075930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23A9F4-1320-4DC4-9CA2-304B0C562634}"/>
              </a:ext>
            </a:extLst>
          </p:cNvPr>
          <p:cNvSpPr txBox="1"/>
          <p:nvPr/>
        </p:nvSpPr>
        <p:spPr>
          <a:xfrm rot="16200000">
            <a:off x="9710620" y="3104505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224E1-5DDC-4F7E-8469-E94C0368FDC7}"/>
              </a:ext>
            </a:extLst>
          </p:cNvPr>
          <p:cNvSpPr txBox="1"/>
          <p:nvPr/>
        </p:nvSpPr>
        <p:spPr>
          <a:xfrm rot="16200000">
            <a:off x="9710621" y="808980"/>
            <a:ext cx="352661" cy="215956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3D966D-304B-4C25-8138-B9FC315BFAA8}"/>
              </a:ext>
            </a:extLst>
          </p:cNvPr>
          <p:cNvSpPr txBox="1"/>
          <p:nvPr/>
        </p:nvSpPr>
        <p:spPr>
          <a:xfrm rot="16200000">
            <a:off x="2166120" y="5279133"/>
            <a:ext cx="399148" cy="235705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C63E5-9FE1-4EA7-84CE-B77E72CCD7FC}"/>
              </a:ext>
            </a:extLst>
          </p:cNvPr>
          <p:cNvSpPr txBox="1"/>
          <p:nvPr/>
        </p:nvSpPr>
        <p:spPr>
          <a:xfrm rot="16200000">
            <a:off x="9786121" y="5262792"/>
            <a:ext cx="399148" cy="2357056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32434-7873-48BC-ADFB-2B3A3F5974B0}"/>
              </a:ext>
            </a:extLst>
          </p:cNvPr>
          <p:cNvSpPr txBox="1"/>
          <p:nvPr/>
        </p:nvSpPr>
        <p:spPr>
          <a:xfrm>
            <a:off x="4576238" y="624177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2021-08-08 to -14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34DB1-3757-4383-ABFE-1EA0DA519F4D}"/>
              </a:ext>
            </a:extLst>
          </p:cNvPr>
          <p:cNvSpPr txBox="1"/>
          <p:nvPr/>
        </p:nvSpPr>
        <p:spPr>
          <a:xfrm>
            <a:off x="5696620" y="4055505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2021-09-18 to -24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E74C67C-3AFD-4994-8CED-96A374915218}"/>
              </a:ext>
            </a:extLst>
          </p:cNvPr>
          <p:cNvSpPr/>
          <p:nvPr/>
        </p:nvSpPr>
        <p:spPr>
          <a:xfrm>
            <a:off x="5003069" y="3809025"/>
            <a:ext cx="2588356" cy="34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F03634B7-DF90-462B-8AA6-BC586999BE23}"/>
              </a:ext>
            </a:extLst>
          </p:cNvPr>
          <p:cNvSpPr/>
          <p:nvPr/>
        </p:nvSpPr>
        <p:spPr>
          <a:xfrm rot="10800000">
            <a:off x="4600575" y="3318687"/>
            <a:ext cx="2588356" cy="34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17C0E9-AA3C-4696-8EDF-AA0E5EED46C0}"/>
              </a:ext>
            </a:extLst>
          </p:cNvPr>
          <p:cNvGrpSpPr/>
          <p:nvPr/>
        </p:nvGrpSpPr>
        <p:grpSpPr>
          <a:xfrm>
            <a:off x="4934607" y="961697"/>
            <a:ext cx="2115732" cy="2106273"/>
            <a:chOff x="4934607" y="961697"/>
            <a:chExt cx="2115732" cy="210627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7F4CCE-909E-451D-A55C-521637033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961697"/>
              <a:ext cx="1586011" cy="210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E9AED9-D75C-4534-8335-04BF34B64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1497724"/>
              <a:ext cx="2115732" cy="156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F8BC4C-B161-40AE-8483-43F88FC3B381}"/>
              </a:ext>
            </a:extLst>
          </p:cNvPr>
          <p:cNvGrpSpPr/>
          <p:nvPr/>
        </p:nvGrpSpPr>
        <p:grpSpPr>
          <a:xfrm>
            <a:off x="5351427" y="4400372"/>
            <a:ext cx="2115732" cy="2106273"/>
            <a:chOff x="4934607" y="961697"/>
            <a:chExt cx="2115732" cy="210627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1F3CEF6-2D91-46E1-BCD0-42C8BE087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961697"/>
              <a:ext cx="1586011" cy="210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0755A3B-5E5D-4CF4-B02C-05FE71164E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607" y="1497724"/>
              <a:ext cx="2115732" cy="156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6883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1B4C-2CC9-4A5B-8A75-C894140E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21"/>
            <a:ext cx="10515600" cy="720000"/>
          </a:xfrm>
        </p:spPr>
        <p:txBody>
          <a:bodyPr/>
          <a:lstStyle/>
          <a:p>
            <a:r>
              <a:rPr lang="en-US" dirty="0"/>
              <a:t>Statistics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EC1356-5D49-4E6B-A04F-AB674D611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7243"/>
              </p:ext>
            </p:extLst>
          </p:nvPr>
        </p:nvGraphicFramePr>
        <p:xfrm>
          <a:off x="942645" y="731996"/>
          <a:ext cx="1061085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3834172332"/>
                    </a:ext>
                  </a:extLst>
                </a:gridCol>
                <a:gridCol w="1544657">
                  <a:extLst>
                    <a:ext uri="{9D8B030D-6E8A-4147-A177-3AD203B41FA5}">
                      <a16:colId xmlns:a16="http://schemas.microsoft.com/office/drawing/2014/main" val="3011824717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2194326047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2232934512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241159571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2970146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Nobs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904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20210808-14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-0.0004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0.9968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0.0945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0.8921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4609.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755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20210918-24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-0.0049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0.9606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0.1010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0.8407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4609.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2828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C9A138-20AE-45CF-827B-A5EAA3491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27176"/>
              </p:ext>
            </p:extLst>
          </p:nvPr>
        </p:nvGraphicFramePr>
        <p:xfrm>
          <a:off x="920673" y="2063003"/>
          <a:ext cx="10610848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251">
                  <a:extLst>
                    <a:ext uri="{9D8B030D-6E8A-4147-A177-3AD203B41FA5}">
                      <a16:colId xmlns:a16="http://schemas.microsoft.com/office/drawing/2014/main" val="4195768850"/>
                    </a:ext>
                  </a:extLst>
                </a:gridCol>
                <a:gridCol w="1535129">
                  <a:extLst>
                    <a:ext uri="{9D8B030D-6E8A-4147-A177-3AD203B41FA5}">
                      <a16:colId xmlns:a16="http://schemas.microsoft.com/office/drawing/2014/main" val="3097559549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2304250097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2548176076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805922649"/>
                    </a:ext>
                  </a:extLst>
                </a:gridCol>
                <a:gridCol w="1768867">
                  <a:extLst>
                    <a:ext uri="{9D8B030D-6E8A-4147-A177-3AD203B41FA5}">
                      <a16:colId xmlns:a16="http://schemas.microsoft.com/office/drawing/2014/main" val="1228273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Nobs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308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20210808-14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-0.0073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0.9382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0.0993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0.8802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4609.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261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20210918-24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-0.0013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0.9891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0.1000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0.8535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4609.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5068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09882FE-C157-4DCF-B0FB-A15BDC3C9A9B}"/>
              </a:ext>
            </a:extLst>
          </p:cNvPr>
          <p:cNvGrpSpPr/>
          <p:nvPr/>
        </p:nvGrpSpPr>
        <p:grpSpPr>
          <a:xfrm>
            <a:off x="104078" y="3246597"/>
            <a:ext cx="12087922" cy="3564256"/>
            <a:chOff x="33454" y="959006"/>
            <a:chExt cx="12087922" cy="35642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C95C0F-1797-43BF-B5D8-E4755608E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5473" y="981307"/>
              <a:ext cx="5965903" cy="33007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BD7449-CDFE-4A45-998F-4E2A2431E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54" y="959006"/>
              <a:ext cx="5988205" cy="3311912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5858C15-6EA6-4A41-BB35-A0DF6862A39C}"/>
                </a:ext>
              </a:extLst>
            </p:cNvPr>
            <p:cNvSpPr/>
            <p:nvPr/>
          </p:nvSpPr>
          <p:spPr>
            <a:xfrm rot="5400000">
              <a:off x="264756" y="1024939"/>
              <a:ext cx="396624" cy="3300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385830D-1DA3-432E-882D-3A797A7F3BC6}"/>
                </a:ext>
              </a:extLst>
            </p:cNvPr>
            <p:cNvSpPr/>
            <p:nvPr/>
          </p:nvSpPr>
          <p:spPr>
            <a:xfrm rot="5400000">
              <a:off x="1460823" y="1024938"/>
              <a:ext cx="396624" cy="3300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257B932-9A1F-4D22-8F7F-230FE14D78F3}"/>
                </a:ext>
              </a:extLst>
            </p:cNvPr>
            <p:cNvSpPr/>
            <p:nvPr/>
          </p:nvSpPr>
          <p:spPr>
            <a:xfrm rot="5400000">
              <a:off x="6382526" y="1030382"/>
              <a:ext cx="396624" cy="3300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39D5A82-3AD4-4BE7-AD42-743EC94235F6}"/>
                </a:ext>
              </a:extLst>
            </p:cNvPr>
            <p:cNvSpPr/>
            <p:nvPr/>
          </p:nvSpPr>
          <p:spPr>
            <a:xfrm rot="5400000">
              <a:off x="7540493" y="1030381"/>
              <a:ext cx="396624" cy="3300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187F3644-810E-4D0E-987B-C4B111532F62}"/>
                </a:ext>
              </a:extLst>
            </p:cNvPr>
            <p:cNvSpPr/>
            <p:nvPr/>
          </p:nvSpPr>
          <p:spPr>
            <a:xfrm rot="16200000">
              <a:off x="2927427" y="3262170"/>
              <a:ext cx="127000" cy="19385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CFDB49-9705-4CD2-A2BE-4F41D35C64A1}"/>
                </a:ext>
              </a:extLst>
            </p:cNvPr>
            <p:cNvSpPr txBox="1"/>
            <p:nvPr/>
          </p:nvSpPr>
          <p:spPr>
            <a:xfrm>
              <a:off x="2542727" y="4230550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GPROF-MHS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A0F1EF9B-63B2-4C71-BA9B-F5D25FB131C4}"/>
                </a:ext>
              </a:extLst>
            </p:cNvPr>
            <p:cNvSpPr/>
            <p:nvPr/>
          </p:nvSpPr>
          <p:spPr>
            <a:xfrm rot="16200000">
              <a:off x="9051419" y="3293272"/>
              <a:ext cx="127000" cy="19385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3D8A73-98E6-4450-8E81-B4B874DED94C}"/>
                </a:ext>
              </a:extLst>
            </p:cNvPr>
            <p:cNvSpPr txBox="1"/>
            <p:nvPr/>
          </p:nvSpPr>
          <p:spPr>
            <a:xfrm>
              <a:off x="8666719" y="4261652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GPROF-MHS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D09953-DD9A-488B-B871-D0CBE3D67E71}"/>
              </a:ext>
            </a:extLst>
          </p:cNvPr>
          <p:cNvSpPr txBox="1"/>
          <p:nvPr/>
        </p:nvSpPr>
        <p:spPr>
          <a:xfrm rot="16200000">
            <a:off x="-248956" y="993974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IMERG vs</a:t>
            </a:r>
          </a:p>
          <a:p>
            <a:pPr algn="ctr"/>
            <a:r>
              <a:rPr lang="en-US" spc="-100" dirty="0"/>
              <a:t>GPROF NOAA19</a:t>
            </a:r>
            <a:endParaRPr lang="en-GB" spc="-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534450-7E21-486A-8AEF-93CAB93347FC}"/>
              </a:ext>
            </a:extLst>
          </p:cNvPr>
          <p:cNvSpPr txBox="1"/>
          <p:nvPr/>
        </p:nvSpPr>
        <p:spPr>
          <a:xfrm rot="16200000">
            <a:off x="-54192" y="2288477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IMERG vs</a:t>
            </a:r>
          </a:p>
          <a:p>
            <a:pPr algn="ctr"/>
            <a:r>
              <a:rPr lang="en-US" dirty="0"/>
              <a:t>PRPS-TMS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E4998-5F07-4340-9289-00BBDDABF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5" y="1057194"/>
            <a:ext cx="6045165" cy="4036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88C07-5CB3-46BA-89AC-0B9468A4B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378" y="1042036"/>
            <a:ext cx="6035029" cy="40295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7DA8F0-61DD-4F03-ACB7-7BC48051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78" y="-6426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Instantaneous comparisons</a:t>
            </a:r>
            <a:endParaRPr lang="en-GB" sz="36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7233F-4D9C-4BC4-96B6-40FE4C272D75}"/>
              </a:ext>
            </a:extLst>
          </p:cNvPr>
          <p:cNvSpPr txBox="1"/>
          <p:nvPr/>
        </p:nvSpPr>
        <p:spPr>
          <a:xfrm>
            <a:off x="1258200" y="597363"/>
            <a:ext cx="967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Top plots</a:t>
            </a:r>
            <a:r>
              <a:rPr lang="en-US" sz="2000" dirty="0"/>
              <a:t>: MRMS vs PRPS-TMS retrievals, vs </a:t>
            </a:r>
            <a:r>
              <a:rPr lang="en-US" sz="2000" i="1" dirty="0"/>
              <a:t>Bottom plots</a:t>
            </a:r>
            <a:r>
              <a:rPr lang="en-US" sz="2000" dirty="0"/>
              <a:t>: MRMS vs GPROF-ATMS retrievals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D6B15-31D6-4162-8DF5-689652F3E703}"/>
              </a:ext>
            </a:extLst>
          </p:cNvPr>
          <p:cNvSpPr txBox="1"/>
          <p:nvPr/>
        </p:nvSpPr>
        <p:spPr>
          <a:xfrm>
            <a:off x="273610" y="5114922"/>
            <a:ext cx="11644778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GPROF generally better at instantaneous retrievals with ATMS – but 23/31 GHz provides a greater dynamic range in the frequencies of observation.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GPROF also smears the rain area which always improves statistical measures.</a:t>
            </a:r>
            <a:endParaRPr lang="en-GB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2C537-7256-4BA2-8C88-B7718B0E9812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651E12C2-CACD-4900-883E-A0A162315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13" name="Picture 12" descr="primarysm">
              <a:extLst>
                <a:ext uri="{FF2B5EF4-FFF2-40B4-BE49-F238E27FC236}">
                  <a16:creationId xmlns:a16="http://schemas.microsoft.com/office/drawing/2014/main" id="{3F5FD182-078E-4DA4-BF26-6CD788B3D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Nasa_Logo1">
              <a:extLst>
                <a:ext uri="{FF2B5EF4-FFF2-40B4-BE49-F238E27FC236}">
                  <a16:creationId xmlns:a16="http://schemas.microsoft.com/office/drawing/2014/main" id="{87D91FCE-6176-4A69-8725-788E086D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1771C9D6-AA6D-4B8C-B101-B5C872AED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05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0E472-E86F-4B01-929B-8CD6B116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5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Conclusions</a:t>
            </a:r>
            <a:endParaRPr lang="en-GB" sz="3600" b="1"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EEFAA-EEFD-4848-87E7-A47ACF6455C2}"/>
              </a:ext>
            </a:extLst>
          </p:cNvPr>
          <p:cNvSpPr txBox="1"/>
          <p:nvPr/>
        </p:nvSpPr>
        <p:spPr>
          <a:xfrm>
            <a:off x="511629" y="805552"/>
            <a:ext cx="11223172" cy="5395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PRPS: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designed to be, s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imple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, flexible and e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fficient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can be used on a variety of both conical and cross track sensors;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generally good performance – and can be better than GPROF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certain circumstances.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used for: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general precipitation retrievals;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of channel selection/impact studies;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error and uncertainty testing.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sufficient interest, I would be happy to provide a course/software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EB49C1-E526-4543-B8EB-68FF231C3479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C85E9862-0F6D-4D10-BDD7-64894AB92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8" name="Picture 7" descr="primarysm">
              <a:extLst>
                <a:ext uri="{FF2B5EF4-FFF2-40B4-BE49-F238E27FC236}">
                  <a16:creationId xmlns:a16="http://schemas.microsoft.com/office/drawing/2014/main" id="{68B15319-D0F1-41FF-A39F-6562E08A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Nasa_Logo1">
              <a:extLst>
                <a:ext uri="{FF2B5EF4-FFF2-40B4-BE49-F238E27FC236}">
                  <a16:creationId xmlns:a16="http://schemas.microsoft.com/office/drawing/2014/main" id="{9631A8DD-A234-495B-B5C0-B925500FC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48DDC1E-8871-49F9-BEDA-F40F39D72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46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EA9116-C80C-4D02-B8A0-93283540FE1A}"/>
              </a:ext>
            </a:extLst>
          </p:cNvPr>
          <p:cNvGrpSpPr/>
          <p:nvPr/>
        </p:nvGrpSpPr>
        <p:grpSpPr>
          <a:xfrm>
            <a:off x="1856906" y="754191"/>
            <a:ext cx="8442489" cy="5186812"/>
            <a:chOff x="1856906" y="834476"/>
            <a:chExt cx="8442489" cy="5186812"/>
          </a:xfrm>
        </p:grpSpPr>
        <p:grpSp>
          <p:nvGrpSpPr>
            <p:cNvPr id="132" name="Group 131"/>
            <p:cNvGrpSpPr/>
            <p:nvPr/>
          </p:nvGrpSpPr>
          <p:grpSpPr>
            <a:xfrm>
              <a:off x="1856906" y="1988792"/>
              <a:ext cx="4475257" cy="4032496"/>
              <a:chOff x="332905" y="1988792"/>
              <a:chExt cx="4475257" cy="4032496"/>
            </a:xfrm>
          </p:grpSpPr>
          <p:sp>
            <p:nvSpPr>
              <p:cNvPr id="90" name="Down Arrow 89"/>
              <p:cNvSpPr/>
              <p:nvPr/>
            </p:nvSpPr>
            <p:spPr>
              <a:xfrm>
                <a:off x="1169528" y="1988792"/>
                <a:ext cx="288032" cy="3212141"/>
              </a:xfrm>
              <a:prstGeom prst="downArrow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Down Arrow 90"/>
              <p:cNvSpPr/>
              <p:nvPr/>
            </p:nvSpPr>
            <p:spPr>
              <a:xfrm>
                <a:off x="1541021" y="2741603"/>
                <a:ext cx="288032" cy="2459330"/>
              </a:xfrm>
              <a:prstGeom prst="downArrow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Down Arrow 91"/>
              <p:cNvSpPr/>
              <p:nvPr/>
            </p:nvSpPr>
            <p:spPr>
              <a:xfrm>
                <a:off x="1907512" y="3353585"/>
                <a:ext cx="288032" cy="1847347"/>
              </a:xfrm>
              <a:prstGeom prst="downArrow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Down Arrow 92"/>
              <p:cNvSpPr/>
              <p:nvPr/>
            </p:nvSpPr>
            <p:spPr>
              <a:xfrm>
                <a:off x="2284214" y="4037602"/>
                <a:ext cx="288032" cy="1158468"/>
              </a:xfrm>
              <a:prstGeom prst="downArrow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Down Arrow 93"/>
              <p:cNvSpPr/>
              <p:nvPr/>
            </p:nvSpPr>
            <p:spPr>
              <a:xfrm>
                <a:off x="2634470" y="4685601"/>
                <a:ext cx="288032" cy="512657"/>
              </a:xfrm>
              <a:prstGeom prst="downArrow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32905" y="4516181"/>
                <a:ext cx="4475257" cy="1505107"/>
                <a:chOff x="323528" y="4498276"/>
                <a:chExt cx="4475257" cy="1505107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941787" y="5229418"/>
                  <a:ext cx="856998" cy="773965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Calibri"/>
                    </a:rPr>
                    <a:t>L1C</a:t>
                  </a:r>
                </a:p>
                <a:p>
                  <a:pPr algn="ctr"/>
                  <a:r>
                    <a:rPr lang="en-US" sz="2400" b="1" dirty="0" err="1">
                      <a:solidFill>
                        <a:prstClr val="white"/>
                      </a:solidFill>
                      <a:latin typeface="Calibri"/>
                    </a:rPr>
                    <a:t>Tbs</a:t>
                  </a:r>
                  <a:endParaRPr lang="en-US" sz="24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23528" y="4498276"/>
                  <a:ext cx="3365155" cy="1505107"/>
                  <a:chOff x="323528" y="4498276"/>
                  <a:chExt cx="3365155" cy="1505107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323528" y="5211295"/>
                    <a:ext cx="3365155" cy="792088"/>
                  </a:xfrm>
                  <a:prstGeom prst="rect">
                    <a:avLst/>
                  </a:prstGeom>
                  <a:solidFill>
                    <a:srgbClr val="FF66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>
                        <a:solidFill>
                          <a:prstClr val="white"/>
                        </a:solidFill>
                        <a:latin typeface="Calibri"/>
                      </a:rPr>
                      <a:t>GPPROF retrieval</a:t>
                    </a:r>
                  </a:p>
                </p:txBody>
              </p:sp>
              <p:cxnSp>
                <p:nvCxnSpPr>
                  <p:cNvPr id="96" name="Straight Arrow Connector 95"/>
                  <p:cNvCxnSpPr/>
                  <p:nvPr/>
                </p:nvCxnSpPr>
                <p:spPr>
                  <a:xfrm>
                    <a:off x="3379959" y="4498276"/>
                    <a:ext cx="0" cy="708468"/>
                  </a:xfrm>
                  <a:prstGeom prst="straightConnector1">
                    <a:avLst/>
                  </a:prstGeom>
                  <a:ln w="603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9" name="Right Arrow 108"/>
                <p:cNvSpPr/>
                <p:nvPr/>
              </p:nvSpPr>
              <p:spPr>
                <a:xfrm flipH="1">
                  <a:off x="3688683" y="5328259"/>
                  <a:ext cx="246802" cy="558159"/>
                </a:xfrm>
                <a:prstGeom prst="rightArrow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1874915" y="1852124"/>
              <a:ext cx="3043060" cy="3089804"/>
              <a:chOff x="350915" y="1852124"/>
              <a:chExt cx="3043060" cy="3089804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350915" y="1852124"/>
                <a:ext cx="2582613" cy="3089804"/>
                <a:chOff x="350915" y="1852124"/>
                <a:chExt cx="2582613" cy="3089804"/>
              </a:xfrm>
            </p:grpSpPr>
            <p:sp>
              <p:nvSpPr>
                <p:cNvPr id="73" name="Right Arrow 72"/>
                <p:cNvSpPr/>
                <p:nvPr/>
              </p:nvSpPr>
              <p:spPr>
                <a:xfrm rot="5400000">
                  <a:off x="444879" y="1870108"/>
                  <a:ext cx="324000" cy="288032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>
                  <a:off x="844595" y="2392064"/>
                  <a:ext cx="324000" cy="288032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>
                  <a:off x="844595" y="3051486"/>
                  <a:ext cx="324000" cy="288032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>
                <a:xfrm>
                  <a:off x="844595" y="3695586"/>
                  <a:ext cx="324000" cy="288032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>
                <a:xfrm>
                  <a:off x="844595" y="4343586"/>
                  <a:ext cx="324000" cy="288032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50915" y="2176063"/>
                  <a:ext cx="504056" cy="276586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36000" tIns="18000" rIns="36000" bIns="18000" rtlCol="0" anchor="ctr"/>
                <a:lstStyle/>
                <a:p>
                  <a:pPr algn="ctr"/>
                  <a:r>
                    <a:rPr lang="en-US" spc="-100" dirty="0">
                      <a:solidFill>
                        <a:prstClr val="black"/>
                      </a:solidFill>
                      <a:latin typeface="Calibri"/>
                    </a:rPr>
                    <a:t>Modelled  frequency/resolution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169528" y="2309602"/>
                  <a:ext cx="1764000" cy="432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AMSR2 DATABASE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166757" y="2957602"/>
                  <a:ext cx="1764000" cy="432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SSMIS DATABASE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166757" y="3605602"/>
                  <a:ext cx="1764000" cy="432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MHS DATABASE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166757" y="4253602"/>
                  <a:ext cx="1764000" cy="432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ATMS DATABASE</a:t>
                  </a:r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2914128" y="2525602"/>
                <a:ext cx="479847" cy="2027650"/>
                <a:chOff x="2914128" y="2525602"/>
                <a:chExt cx="479847" cy="2027650"/>
              </a:xfrm>
            </p:grpSpPr>
            <p:cxnSp>
              <p:nvCxnSpPr>
                <p:cNvPr id="111" name="Elbow Connector 110"/>
                <p:cNvCxnSpPr/>
                <p:nvPr/>
              </p:nvCxnSpPr>
              <p:spPr>
                <a:xfrm rot="10800000" flipV="1">
                  <a:off x="2922502" y="2525602"/>
                  <a:ext cx="457920" cy="1"/>
                </a:xfrm>
                <a:prstGeom prst="bentConnector3">
                  <a:avLst>
                    <a:gd name="adj1" fmla="val 50000"/>
                  </a:avLst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11"/>
                <p:cNvCxnSpPr/>
                <p:nvPr/>
              </p:nvCxnSpPr>
              <p:spPr>
                <a:xfrm rot="10800000" flipV="1">
                  <a:off x="2915816" y="3173600"/>
                  <a:ext cx="457920" cy="1"/>
                </a:xfrm>
                <a:prstGeom prst="bentConnector3">
                  <a:avLst>
                    <a:gd name="adj1" fmla="val 50000"/>
                  </a:avLst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Elbow Connector 112"/>
                <p:cNvCxnSpPr/>
                <p:nvPr/>
              </p:nvCxnSpPr>
              <p:spPr>
                <a:xfrm rot="10800000" flipV="1">
                  <a:off x="2915816" y="3839600"/>
                  <a:ext cx="457920" cy="1"/>
                </a:xfrm>
                <a:prstGeom prst="bentConnector3">
                  <a:avLst>
                    <a:gd name="adj1" fmla="val 50000"/>
                  </a:avLst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914128" y="4454461"/>
                  <a:ext cx="457920" cy="1"/>
                </a:xfrm>
                <a:prstGeom prst="bentConnector3">
                  <a:avLst>
                    <a:gd name="adj1" fmla="val 50000"/>
                  </a:avLst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Elbow Connector 116"/>
                <p:cNvCxnSpPr/>
                <p:nvPr/>
              </p:nvCxnSpPr>
              <p:spPr>
                <a:xfrm rot="16200000" flipH="1">
                  <a:off x="3027357" y="4186634"/>
                  <a:ext cx="731650" cy="1586"/>
                </a:xfrm>
                <a:prstGeom prst="bentConnector3">
                  <a:avLst>
                    <a:gd name="adj1" fmla="val 50000"/>
                  </a:avLst>
                </a:prstGeom>
                <a:ln w="603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6322785" y="1926008"/>
              <a:ext cx="3689034" cy="4086436"/>
              <a:chOff x="4798785" y="1926008"/>
              <a:chExt cx="3689034" cy="4086436"/>
            </a:xfrm>
          </p:grpSpPr>
          <p:sp>
            <p:nvSpPr>
              <p:cNvPr id="97" name="Down Arrow 96"/>
              <p:cNvSpPr/>
              <p:nvPr/>
            </p:nvSpPr>
            <p:spPr>
              <a:xfrm>
                <a:off x="5472794" y="4865602"/>
                <a:ext cx="288032" cy="329721"/>
              </a:xfrm>
              <a:prstGeom prst="downArrow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>
                <a:off x="5794580" y="4289602"/>
                <a:ext cx="288032" cy="905721"/>
              </a:xfrm>
              <a:prstGeom prst="downArrow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9" name="Down Arrow 98"/>
              <p:cNvSpPr/>
              <p:nvPr/>
            </p:nvSpPr>
            <p:spPr>
              <a:xfrm>
                <a:off x="6071592" y="3713602"/>
                <a:ext cx="288032" cy="1481721"/>
              </a:xfrm>
              <a:prstGeom prst="downArrow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Down Arrow 99"/>
              <p:cNvSpPr/>
              <p:nvPr/>
            </p:nvSpPr>
            <p:spPr>
              <a:xfrm>
                <a:off x="6359624" y="3137602"/>
                <a:ext cx="288032" cy="2057721"/>
              </a:xfrm>
              <a:prstGeom prst="downArrow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Down Arrow 100"/>
              <p:cNvSpPr/>
              <p:nvPr/>
            </p:nvSpPr>
            <p:spPr>
              <a:xfrm>
                <a:off x="6675271" y="2525602"/>
                <a:ext cx="288032" cy="2669721"/>
              </a:xfrm>
              <a:prstGeom prst="downArrow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Down Arrow 101"/>
              <p:cNvSpPr/>
              <p:nvPr/>
            </p:nvSpPr>
            <p:spPr>
              <a:xfrm>
                <a:off x="6999239" y="1926008"/>
                <a:ext cx="288032" cy="3269315"/>
              </a:xfrm>
              <a:prstGeom prst="downArrow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031819" y="5220356"/>
                <a:ext cx="3456000" cy="792088"/>
              </a:xfrm>
              <a:prstGeom prst="rect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Calibri"/>
                  </a:rPr>
                  <a:t>PRPS retrieval</a:t>
                </a: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>
                <a:off x="5247459" y="3497602"/>
                <a:ext cx="0" cy="1703662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ight Arrow 107"/>
              <p:cNvSpPr/>
              <p:nvPr/>
            </p:nvSpPr>
            <p:spPr>
              <a:xfrm>
                <a:off x="4798785" y="5337320"/>
                <a:ext cx="233034" cy="558159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23395" y="1481602"/>
              <a:ext cx="3276000" cy="1656000"/>
              <a:chOff x="5499395" y="1481602"/>
              <a:chExt cx="3276000" cy="1656000"/>
            </a:xfrm>
          </p:grpSpPr>
          <p:sp>
            <p:nvSpPr>
              <p:cNvPr id="76" name="Right Arrow 75"/>
              <p:cNvSpPr/>
              <p:nvPr/>
            </p:nvSpPr>
            <p:spPr>
              <a:xfrm rot="10800000">
                <a:off x="7252595" y="1553532"/>
                <a:ext cx="324000" cy="288032"/>
              </a:xfrm>
              <a:prstGeom prst="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ight Arrow 76"/>
              <p:cNvSpPr/>
              <p:nvPr/>
            </p:nvSpPr>
            <p:spPr>
              <a:xfrm rot="10800000">
                <a:off x="7252595" y="2176064"/>
                <a:ext cx="324000" cy="288032"/>
              </a:xfrm>
              <a:prstGeom prst="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ight Arrow 77"/>
              <p:cNvSpPr/>
              <p:nvPr/>
            </p:nvSpPr>
            <p:spPr>
              <a:xfrm rot="10800000">
                <a:off x="7252595" y="2777586"/>
                <a:ext cx="324000" cy="288032"/>
              </a:xfrm>
              <a:prstGeom prst="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499395" y="1481602"/>
                <a:ext cx="1764000" cy="432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GMI DATABASE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99395" y="2093602"/>
                <a:ext cx="1764000" cy="432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AMSR2 DATABASE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99395" y="2705602"/>
                <a:ext cx="1764000" cy="432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SSMIS DATABASE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515395" y="1481602"/>
                <a:ext cx="1260000" cy="43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GMI-DPR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515395" y="2093602"/>
                <a:ext cx="1260000" cy="43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AMSR2-DPR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515395" y="2705602"/>
                <a:ext cx="1260000" cy="43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SSMIS-DPR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367065" y="1660666"/>
              <a:ext cx="829931" cy="2394937"/>
              <a:chOff x="3843064" y="1660665"/>
              <a:chExt cx="829931" cy="239493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43395" y="2957602"/>
                <a:ext cx="828000" cy="43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TPW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44995" y="3623602"/>
                <a:ext cx="828000" cy="43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T2m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843395" y="1660665"/>
                <a:ext cx="828000" cy="43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Snow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43064" y="2320080"/>
                <a:ext cx="828000" cy="43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sfctype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367395" y="3857602"/>
              <a:ext cx="4932000" cy="1008000"/>
              <a:chOff x="3843395" y="3857602"/>
              <a:chExt cx="4932000" cy="10080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843395" y="4253602"/>
                <a:ext cx="828000" cy="432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</a:rPr>
                  <a:t>Altitude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671395" y="3857602"/>
                <a:ext cx="4104000" cy="1008000"/>
                <a:chOff x="4671395" y="3857602"/>
                <a:chExt cx="4104000" cy="1008000"/>
              </a:xfrm>
            </p:grpSpPr>
            <p:sp>
              <p:nvSpPr>
                <p:cNvPr id="80" name="Right Arrow 79"/>
                <p:cNvSpPr/>
                <p:nvPr/>
              </p:nvSpPr>
              <p:spPr>
                <a:xfrm rot="10800000">
                  <a:off x="7252595" y="3929586"/>
                  <a:ext cx="324000" cy="288032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1" name="Right Arrow 80"/>
                <p:cNvSpPr/>
                <p:nvPr/>
              </p:nvSpPr>
              <p:spPr>
                <a:xfrm rot="10800000">
                  <a:off x="7252595" y="4505586"/>
                  <a:ext cx="324000" cy="288032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499395" y="3857602"/>
                  <a:ext cx="1764000" cy="4320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MHS DATABASE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499395" y="4433602"/>
                  <a:ext cx="1764000" cy="4320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ATMS DATABASE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515395" y="3857602"/>
                  <a:ext cx="1260000" cy="432000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/>
                    </a:rPr>
                    <a:t>MHS-DPR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515395" y="4433602"/>
                  <a:ext cx="1260000" cy="432000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/>
                    </a:rPr>
                    <a:t>ATMS-DPR</a:t>
                  </a:r>
                </a:p>
              </p:txBody>
            </p:sp>
            <p:cxnSp>
              <p:nvCxnSpPr>
                <p:cNvPr id="3" name="Elbow Connector 2"/>
                <p:cNvCxnSpPr>
                  <a:stCxn id="59" idx="3"/>
                  <a:endCxn id="16" idx="1"/>
                </p:cNvCxnSpPr>
                <p:nvPr/>
              </p:nvCxnSpPr>
              <p:spPr>
                <a:xfrm flipV="1">
                  <a:off x="4671395" y="4073602"/>
                  <a:ext cx="828000" cy="396000"/>
                </a:xfrm>
                <a:prstGeom prst="bentConnector3">
                  <a:avLst/>
                </a:prstGeom>
                <a:ln w="2540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46"/>
                <p:cNvCxnSpPr>
                  <a:stCxn id="59" idx="3"/>
                  <a:endCxn id="17" idx="1"/>
                </p:cNvCxnSpPr>
                <p:nvPr/>
              </p:nvCxnSpPr>
              <p:spPr>
                <a:xfrm>
                  <a:off x="4671395" y="4469602"/>
                  <a:ext cx="828000" cy="180000"/>
                </a:xfrm>
                <a:prstGeom prst="bentConnector3">
                  <a:avLst/>
                </a:prstGeom>
                <a:ln w="2540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/>
          </p:nvGrpSpPr>
          <p:grpSpPr>
            <a:xfrm>
              <a:off x="6195395" y="3245610"/>
              <a:ext cx="4104000" cy="666000"/>
              <a:chOff x="4671395" y="3245610"/>
              <a:chExt cx="4104000" cy="666000"/>
            </a:xfrm>
          </p:grpSpPr>
          <p:sp>
            <p:nvSpPr>
              <p:cNvPr id="79" name="Right Arrow 78"/>
              <p:cNvSpPr/>
              <p:nvPr/>
            </p:nvSpPr>
            <p:spPr>
              <a:xfrm rot="10800000">
                <a:off x="7252595" y="3353586"/>
                <a:ext cx="324000" cy="288032"/>
              </a:xfrm>
              <a:prstGeom prst="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99395" y="3281602"/>
                <a:ext cx="1764000" cy="432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SAPHIR DATABASE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515395" y="3281602"/>
                <a:ext cx="1260000" cy="43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SAPHIR-DPR</a:t>
                </a:r>
              </a:p>
            </p:txBody>
          </p:sp>
          <p:cxnSp>
            <p:nvCxnSpPr>
              <p:cNvPr id="60" name="Elbow Connector 59"/>
              <p:cNvCxnSpPr>
                <a:stCxn id="56" idx="3"/>
                <a:endCxn id="18" idx="1"/>
              </p:cNvCxnSpPr>
              <p:nvPr/>
            </p:nvCxnSpPr>
            <p:spPr>
              <a:xfrm flipV="1">
                <a:off x="4672995" y="3497602"/>
                <a:ext cx="826400" cy="414008"/>
              </a:xfrm>
              <a:prstGeom prst="bentConnector3">
                <a:avLst/>
              </a:prstGeom>
              <a:ln w="603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>
                <a:stCxn id="55" idx="3"/>
                <a:endCxn id="18" idx="1"/>
              </p:cNvCxnSpPr>
              <p:nvPr/>
            </p:nvCxnSpPr>
            <p:spPr>
              <a:xfrm>
                <a:off x="4671395" y="3245610"/>
                <a:ext cx="828000" cy="251992"/>
              </a:xfrm>
              <a:prstGeom prst="bentConnector3">
                <a:avLst/>
              </a:prstGeom>
              <a:ln w="603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4454757" y="834476"/>
              <a:ext cx="1504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prstClr val="black"/>
                  </a:solidFill>
                  <a:latin typeface="Calibri"/>
                </a:rPr>
                <a:t>GPROF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08377" y="849550"/>
              <a:ext cx="1152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prstClr val="black"/>
                  </a:solidFill>
                  <a:latin typeface="Calibri"/>
                </a:rPr>
                <a:t>PRPS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874916" y="937356"/>
              <a:ext cx="2582613" cy="1051436"/>
              <a:chOff x="350915" y="937356"/>
              <a:chExt cx="2582613" cy="105143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169528" y="937356"/>
                <a:ext cx="1191277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GMI-DPR</a:t>
                </a:r>
              </a:p>
            </p:txBody>
          </p:sp>
          <p:sp>
            <p:nvSpPr>
              <p:cNvPr id="38" name="Curved Right Arrow 37"/>
              <p:cNvSpPr/>
              <p:nvPr/>
            </p:nvSpPr>
            <p:spPr>
              <a:xfrm>
                <a:off x="610889" y="1124744"/>
                <a:ext cx="395706" cy="43204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Curved Right Arrow 39"/>
              <p:cNvSpPr/>
              <p:nvPr/>
            </p:nvSpPr>
            <p:spPr>
              <a:xfrm rot="10800000">
                <a:off x="2384730" y="1102863"/>
                <a:ext cx="395706" cy="43204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50915" y="1556792"/>
                <a:ext cx="2582613" cy="432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GMI DATABASE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457530" y="1772793"/>
              <a:ext cx="911467" cy="2066811"/>
              <a:chOff x="2933529" y="1772792"/>
              <a:chExt cx="911467" cy="2066811"/>
            </a:xfrm>
          </p:grpSpPr>
          <p:cxnSp>
            <p:nvCxnSpPr>
              <p:cNvPr id="68" name="Elbow Connector 67"/>
              <p:cNvCxnSpPr/>
              <p:nvPr/>
            </p:nvCxnSpPr>
            <p:spPr>
              <a:xfrm rot="10800000">
                <a:off x="2935460" y="1772816"/>
                <a:ext cx="909536" cy="763288"/>
              </a:xfrm>
              <a:prstGeom prst="bentConnector3">
                <a:avLst>
                  <a:gd name="adj1" fmla="val 50000"/>
                </a:avLst>
              </a:prstGeom>
              <a:ln w="603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>
                <a:endCxn id="42" idx="3"/>
              </p:cNvCxnSpPr>
              <p:nvPr/>
            </p:nvCxnSpPr>
            <p:spPr>
              <a:xfrm rot="16200000" flipV="1">
                <a:off x="2128473" y="2577848"/>
                <a:ext cx="2066811" cy="456699"/>
              </a:xfrm>
              <a:prstGeom prst="bentConnector2">
                <a:avLst/>
              </a:prstGeom>
              <a:ln w="603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endCxn id="42" idx="3"/>
              </p:cNvCxnSpPr>
              <p:nvPr/>
            </p:nvCxnSpPr>
            <p:spPr>
              <a:xfrm rot="10800000">
                <a:off x="2933529" y="1772793"/>
                <a:ext cx="911467" cy="81537"/>
              </a:xfrm>
              <a:prstGeom prst="bentConnector3">
                <a:avLst>
                  <a:gd name="adj1" fmla="val 50000"/>
                </a:avLst>
              </a:prstGeom>
              <a:ln w="603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/>
              <p:cNvCxnSpPr>
                <a:stCxn id="56" idx="1"/>
              </p:cNvCxnSpPr>
              <p:nvPr/>
            </p:nvCxnSpPr>
            <p:spPr>
              <a:xfrm rot="10800000" flipV="1">
                <a:off x="3372047" y="3839601"/>
                <a:ext cx="472948" cy="1"/>
              </a:xfrm>
              <a:prstGeom prst="bentConnector3">
                <a:avLst>
                  <a:gd name="adj1" fmla="val 50000"/>
                </a:avLst>
              </a:prstGeom>
              <a:ln w="603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Elbow Connector 105"/>
              <p:cNvCxnSpPr/>
              <p:nvPr/>
            </p:nvCxnSpPr>
            <p:spPr>
              <a:xfrm rot="10800000" flipV="1">
                <a:off x="3385476" y="3173601"/>
                <a:ext cx="457920" cy="1"/>
              </a:xfrm>
              <a:prstGeom prst="bentConnector3">
                <a:avLst>
                  <a:gd name="adj1" fmla="val 50000"/>
                </a:avLst>
              </a:prstGeom>
              <a:ln w="603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1" y="9036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alibri"/>
              </a:rPr>
              <a:t>GPROF vs PRPS for the GPM constellation sensors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9039395" y="799692"/>
            <a:ext cx="1260000" cy="503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pc="-100" dirty="0">
                <a:solidFill>
                  <a:prstClr val="white"/>
                </a:solidFill>
                <a:latin typeface="Calibri"/>
              </a:rPr>
              <a:t>co-located/</a:t>
            </a:r>
          </a:p>
          <a:p>
            <a:pPr algn="ctr">
              <a:lnSpc>
                <a:spcPct val="90000"/>
              </a:lnSpc>
            </a:pPr>
            <a:r>
              <a:rPr lang="en-US" spc="-100" dirty="0">
                <a:solidFill>
                  <a:prstClr val="white"/>
                </a:solidFill>
                <a:latin typeface="Calibri"/>
              </a:rPr>
              <a:t>co-temporal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6039" y="5993678"/>
            <a:ext cx="789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PRPS captures the nuances of each sensor (vv. assumptions)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BED88A-6437-4E0A-9FC5-C8BEB3717A15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125" name="Text Box 5">
              <a:extLst>
                <a:ext uri="{FF2B5EF4-FFF2-40B4-BE49-F238E27FC236}">
                  <a16:creationId xmlns:a16="http://schemas.microsoft.com/office/drawing/2014/main" id="{48BAE860-46C9-4E7E-9361-D51BF0A8E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126" name="Picture 125" descr="primarysm">
              <a:extLst>
                <a:ext uri="{FF2B5EF4-FFF2-40B4-BE49-F238E27FC236}">
                  <a16:creationId xmlns:a16="http://schemas.microsoft.com/office/drawing/2014/main" id="{F3380A6F-8FCA-4B84-A980-128E45D87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129" descr="Nasa_Logo1">
              <a:extLst>
                <a:ext uri="{FF2B5EF4-FFF2-40B4-BE49-F238E27FC236}">
                  <a16:creationId xmlns:a16="http://schemas.microsoft.com/office/drawing/2014/main" id="{AA35F490-DF44-4289-9ADC-AFAD94CEE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Text Box 8">
              <a:extLst>
                <a:ext uri="{FF2B5EF4-FFF2-40B4-BE49-F238E27FC236}">
                  <a16:creationId xmlns:a16="http://schemas.microsoft.com/office/drawing/2014/main" id="{C320960E-861A-47A3-92A1-72EF31DCC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14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0EDC-6A67-48AC-8595-858D38609B46}"/>
              </a:ext>
            </a:extLst>
          </p:cNvPr>
          <p:cNvSpPr txBox="1">
            <a:spLocks/>
          </p:cNvSpPr>
          <p:nvPr/>
        </p:nvSpPr>
        <p:spPr>
          <a:xfrm>
            <a:off x="335360" y="0"/>
            <a:ext cx="11521280" cy="792088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PRPS applied to MHS sensors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302C4-15DA-4692-A1A4-96032D62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58" t="56650" r="39519" b="38184"/>
          <a:stretch/>
        </p:blipFill>
        <p:spPr>
          <a:xfrm>
            <a:off x="4078982" y="4217201"/>
            <a:ext cx="3711388" cy="292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91FE2-593C-4150-9517-A3EFC2EB5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932281"/>
            <a:ext cx="2870594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6C6E1-710A-4B8B-BB58-52CC2CF268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0" y="932281"/>
            <a:ext cx="2870593" cy="3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445ED-BE1F-486D-BAC9-F99CA9400C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000" y="932281"/>
            <a:ext cx="2854648" cy="3222989"/>
          </a:xfrm>
          <a:prstGeom prst="rect">
            <a:avLst/>
          </a:prstGeom>
          <a:ln w="6350">
            <a:solidFill>
              <a:sysClr val="windowText" lastClr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F51F0-01CD-43E4-955E-AC075232A6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932281"/>
            <a:ext cx="2870593" cy="3240000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1874756-A39D-4D30-95C0-C907B6958D62}"/>
              </a:ext>
            </a:extLst>
          </p:cNvPr>
          <p:cNvSpPr txBox="1">
            <a:spLocks/>
          </p:cNvSpPr>
          <p:nvPr/>
        </p:nvSpPr>
        <p:spPr>
          <a:xfrm>
            <a:off x="550590" y="4725938"/>
            <a:ext cx="9865097" cy="1440160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188" marR="0" lvl="0" indent="-408188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PRPS-MHS is quite similar to GPROF but with slightly less rain area;</a:t>
            </a:r>
          </a:p>
          <a:p>
            <a:pPr marL="408188" marR="0" lvl="0" indent="-408188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PRPS-MHS more dynamic than HSAF-H02 product;</a:t>
            </a:r>
          </a:p>
          <a:p>
            <a:pPr marL="408188" marR="0" lvl="0" indent="-408188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‘reasonable’ with respect to the surface radar product.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DD95F-D3B1-4813-9A30-F906FA347677}"/>
              </a:ext>
            </a:extLst>
          </p:cNvPr>
          <p:cNvSpPr txBox="1"/>
          <p:nvPr/>
        </p:nvSpPr>
        <p:spPr>
          <a:xfrm>
            <a:off x="205347" y="950546"/>
            <a:ext cx="1569379" cy="3231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GPROF2017v2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7B7DB-02C1-48A2-8ACD-9B010098145E}"/>
              </a:ext>
            </a:extLst>
          </p:cNvPr>
          <p:cNvSpPr txBox="1"/>
          <p:nvPr/>
        </p:nvSpPr>
        <p:spPr>
          <a:xfrm>
            <a:off x="3201879" y="939850"/>
            <a:ext cx="1401731" cy="3231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HSAF-H02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1D090-EFF8-45BE-8BB1-D9DE057A2A8C}"/>
              </a:ext>
            </a:extLst>
          </p:cNvPr>
          <p:cNvSpPr txBox="1"/>
          <p:nvPr/>
        </p:nvSpPr>
        <p:spPr>
          <a:xfrm>
            <a:off x="6171910" y="941628"/>
            <a:ext cx="1363456" cy="3231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PRPS-MHS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4D965-5A54-485E-81B2-244F5798EB4D}"/>
              </a:ext>
            </a:extLst>
          </p:cNvPr>
          <p:cNvSpPr txBox="1"/>
          <p:nvPr/>
        </p:nvSpPr>
        <p:spPr>
          <a:xfrm>
            <a:off x="10199662" y="4349169"/>
            <a:ext cx="199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2015-09-13</a:t>
            </a:r>
          </a:p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20:34 UTC</a:t>
            </a:r>
          </a:p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B49C8-0930-43C7-A9DF-9CB5DD6F1CA1}"/>
              </a:ext>
            </a:extLst>
          </p:cNvPr>
          <p:cNvSpPr/>
          <p:nvPr/>
        </p:nvSpPr>
        <p:spPr>
          <a:xfrm>
            <a:off x="6156000" y="932281"/>
            <a:ext cx="2870593" cy="322298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8083E1-B27B-4DD1-876E-3EB8F5485D38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53F8E039-D83E-44CC-922F-1390F5908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21" name="Picture 20" descr="primarysm">
              <a:extLst>
                <a:ext uri="{FF2B5EF4-FFF2-40B4-BE49-F238E27FC236}">
                  <a16:creationId xmlns:a16="http://schemas.microsoft.com/office/drawing/2014/main" id="{E952F700-24F0-45E5-9FDE-A5CB2609C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Nasa_Logo1">
              <a:extLst>
                <a:ext uri="{FF2B5EF4-FFF2-40B4-BE49-F238E27FC236}">
                  <a16:creationId xmlns:a16="http://schemas.microsoft.com/office/drawing/2014/main" id="{3F1944CB-8FFA-4683-871A-E34526535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563AA0FF-2E64-4A7D-9D80-83F9E61F8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60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EBA6-4E6C-4B8F-92B7-3DDE7D47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PRPS – 3D precipitation retrievals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9AFA-5CCC-412A-881A-20BDEAC1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100" y="836796"/>
            <a:ext cx="3371850" cy="52611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>
                <a:latin typeface="+mn-lt"/>
              </a:rPr>
              <a:t>Full PRPS version extracts vertical profiles of precipitation across the full swath of each radiometer.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>
                <a:latin typeface="+mn-lt"/>
              </a:rPr>
              <a:t>Example here shows the DPR, PRPS-GMI and PRPS-AMSR2.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+mn-lt"/>
              </a:rPr>
              <a:t>BUT: computationally expensive (particularly disk space).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BDBBCC6-547B-46E7-A044-AB8605E3D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48" y="785995"/>
            <a:ext cx="7623152" cy="547225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28B1493-4EE1-429C-B67F-5BD970AC82F5}"/>
              </a:ext>
            </a:extLst>
          </p:cNvPr>
          <p:cNvSpPr txBox="1"/>
          <p:nvPr/>
        </p:nvSpPr>
        <p:spPr>
          <a:xfrm>
            <a:off x="7785086" y="6021204"/>
            <a:ext cx="1270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Kidd, IPWG, 2016</a:t>
            </a:r>
            <a:endParaRPr lang="en-GB" sz="1200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1AF26A-AD49-4016-BB93-AFB7491406A7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4F9A412-1738-4ACA-9A40-C4ADF689F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13" name="Picture 12" descr="primarysm">
              <a:extLst>
                <a:ext uri="{FF2B5EF4-FFF2-40B4-BE49-F238E27FC236}">
                  <a16:creationId xmlns:a16="http://schemas.microsoft.com/office/drawing/2014/main" id="{80CA2A87-D784-4597-B101-93EEF1C7A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Nasa_Logo1">
              <a:extLst>
                <a:ext uri="{FF2B5EF4-FFF2-40B4-BE49-F238E27FC236}">
                  <a16:creationId xmlns:a16="http://schemas.microsoft.com/office/drawing/2014/main" id="{628F1453-3A17-4911-AA9E-B01B99659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171733D6-E2EC-46CB-BBE0-857C38DC4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67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98C5-5E5C-48FF-BF55-DE250475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PRPS Processing stream</a:t>
            </a:r>
            <a:endParaRPr lang="en-GB" sz="3600" b="1" dirty="0"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8E2E95-C31F-404D-AE8B-4C6C05AB5E6A}"/>
              </a:ext>
            </a:extLst>
          </p:cNvPr>
          <p:cNvSpPr txBox="1">
            <a:spLocks/>
          </p:cNvSpPr>
          <p:nvPr/>
        </p:nvSpPr>
        <p:spPr>
          <a:xfrm>
            <a:off x="838200" y="796911"/>
            <a:ext cx="10808300" cy="263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GB" sz="2400" b="1" dirty="0">
                <a:latin typeface="+mn-lt"/>
              </a:rPr>
              <a:t>Generation of a priori databases and index file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orbital crossing points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matching FOVs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full database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operational database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index files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9542D0-1F0F-40BB-B47D-E09866C2BDD3}"/>
              </a:ext>
            </a:extLst>
          </p:cNvPr>
          <p:cNvSpPr txBox="1">
            <a:spLocks/>
          </p:cNvSpPr>
          <p:nvPr/>
        </p:nvSpPr>
        <p:spPr>
          <a:xfrm>
            <a:off x="798521" y="3505912"/>
            <a:ext cx="10808300" cy="2293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+mn-lt"/>
              </a:rPr>
              <a:t>2)  Retrieval scheme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Input data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channel selection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cross-track consideration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measures of fit and error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6346F5-71C5-4F42-9096-88FFC59B0EBF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2B6E8C2A-6DFA-4345-B88E-CBAC38670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16" name="Picture 15" descr="primarysm">
              <a:extLst>
                <a:ext uri="{FF2B5EF4-FFF2-40B4-BE49-F238E27FC236}">
                  <a16:creationId xmlns:a16="http://schemas.microsoft.com/office/drawing/2014/main" id="{70C442EA-E28C-4E31-A1E6-ECE34B48E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Nasa_Logo1">
              <a:extLst>
                <a:ext uri="{FF2B5EF4-FFF2-40B4-BE49-F238E27FC236}">
                  <a16:creationId xmlns:a16="http://schemas.microsoft.com/office/drawing/2014/main" id="{0AC40746-B9BA-4CAF-8730-37DC1B59B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1451DEF0-F32D-4C35-8919-8F0385B3A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2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A02662-36C4-4C81-9DC8-C464FDBC5E78}"/>
              </a:ext>
            </a:extLst>
          </p:cNvPr>
          <p:cNvSpPr/>
          <p:nvPr/>
        </p:nvSpPr>
        <p:spPr>
          <a:xfrm>
            <a:off x="933450" y="2004436"/>
            <a:ext cx="3857444" cy="32467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Read/update geolocation data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8A879-FE02-487F-BE6D-1B48FE69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Orbital crossings</a:t>
            </a:r>
            <a:endParaRPr lang="en-GB" sz="3600" b="1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B6247-C212-40A1-B97C-CA0778E60DC7}"/>
              </a:ext>
            </a:extLst>
          </p:cNvPr>
          <p:cNvGrpSpPr/>
          <p:nvPr/>
        </p:nvGrpSpPr>
        <p:grpSpPr>
          <a:xfrm>
            <a:off x="5819594" y="1838728"/>
            <a:ext cx="5806440" cy="3802256"/>
            <a:chOff x="6243320" y="1001855"/>
            <a:chExt cx="5806440" cy="38022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F51F12-BC41-4D97-AEB5-9EA2BC29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562" y="1001855"/>
              <a:ext cx="5757852" cy="28789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3AA945C-9525-457E-935A-1BF5AE0FEB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3320" y="2059435"/>
              <a:ext cx="5806440" cy="690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4629B6-8880-4A52-B0C1-4FF3A9A8B6F8}"/>
                </a:ext>
              </a:extLst>
            </p:cNvPr>
            <p:cNvSpPr txBox="1"/>
            <p:nvPr/>
          </p:nvSpPr>
          <p:spPr>
            <a:xfrm>
              <a:off x="7194602" y="3880781"/>
              <a:ext cx="46176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DPR:MHS matches (</a:t>
              </a:r>
              <a:r>
                <a:rPr lang="en-US" dirty="0" err="1"/>
                <a:t>coloured</a:t>
              </a:r>
              <a:r>
                <a:rPr lang="en-US" dirty="0"/>
                <a:t>)</a:t>
              </a:r>
            </a:p>
            <a:p>
              <a:pPr algn="ctr"/>
              <a:r>
                <a:rPr lang="en-US" dirty="0"/>
                <a:t>DPR:SAPHIR matches (black)</a:t>
              </a:r>
            </a:p>
            <a:p>
              <a:pPr algn="ctr"/>
              <a:r>
                <a:rPr lang="en-US" i="1" dirty="0"/>
                <a:t>Matches within 300s of each other (2014-2019)</a:t>
              </a:r>
              <a:endParaRPr lang="en-GB" i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046949-4E20-4BED-BCB8-8AC15A7983F7}"/>
              </a:ext>
            </a:extLst>
          </p:cNvPr>
          <p:cNvSpPr txBox="1"/>
          <p:nvPr/>
        </p:nvSpPr>
        <p:spPr>
          <a:xfrm>
            <a:off x="2589440" y="683742"/>
            <a:ext cx="680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Radar:radiometer</a:t>
            </a:r>
            <a:r>
              <a:rPr lang="en-US" sz="2400" dirty="0"/>
              <a:t> orbital crossing locations extracted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598F6-3948-478C-A3A1-CD2A2407D38E}"/>
              </a:ext>
            </a:extLst>
          </p:cNvPr>
          <p:cNvSpPr/>
          <p:nvPr/>
        </p:nvSpPr>
        <p:spPr>
          <a:xfrm>
            <a:off x="1104900" y="2461358"/>
            <a:ext cx="165240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L2A DPR data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A25460-72DB-4113-8045-D7F3DECA50F0}"/>
              </a:ext>
            </a:extLst>
          </p:cNvPr>
          <p:cNvSpPr/>
          <p:nvPr/>
        </p:nvSpPr>
        <p:spPr>
          <a:xfrm>
            <a:off x="3005434" y="2461358"/>
            <a:ext cx="165240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L1C sensor data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0FD43C-4D91-4737-853E-7AB5DFC46067}"/>
              </a:ext>
            </a:extLst>
          </p:cNvPr>
          <p:cNvSpPr/>
          <p:nvPr/>
        </p:nvSpPr>
        <p:spPr>
          <a:xfrm>
            <a:off x="1104899" y="3527880"/>
            <a:ext cx="165240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DRP nadir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C55994-34D9-49A9-A55B-8DC7DF89404D}"/>
              </a:ext>
            </a:extLst>
          </p:cNvPr>
          <p:cNvSpPr/>
          <p:nvPr/>
        </p:nvSpPr>
        <p:spPr>
          <a:xfrm>
            <a:off x="912266" y="1401515"/>
            <a:ext cx="393382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time = 01/01/year to 31/12/year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90FC9C-86B7-4A74-A407-D74E47B4008A}"/>
              </a:ext>
            </a:extLst>
          </p:cNvPr>
          <p:cNvSpPr/>
          <p:nvPr/>
        </p:nvSpPr>
        <p:spPr>
          <a:xfrm>
            <a:off x="2960478" y="3527880"/>
            <a:ext cx="165240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sensor nadir</a:t>
            </a:r>
            <a:endParaRPr lang="en-GB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0E24859-9E63-45F2-B9A4-D7EE2589CC2D}"/>
              </a:ext>
            </a:extLst>
          </p:cNvPr>
          <p:cNvSpPr/>
          <p:nvPr/>
        </p:nvSpPr>
        <p:spPr>
          <a:xfrm rot="5400000">
            <a:off x="2782035" y="3343135"/>
            <a:ext cx="194286" cy="1815006"/>
          </a:xfrm>
          <a:prstGeom prst="rightBrac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EE7158-E393-4C73-BAC3-1F074BF1EA62}"/>
              </a:ext>
            </a:extLst>
          </p:cNvPr>
          <p:cNvSpPr/>
          <p:nvPr/>
        </p:nvSpPr>
        <p:spPr>
          <a:xfrm>
            <a:off x="1353027" y="4424949"/>
            <a:ext cx="302847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&lt;5km &amp; &lt;300s record </a:t>
            </a:r>
            <a:r>
              <a:rPr lang="en-US" dirty="0" err="1"/>
              <a:t>xing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22103D-D174-40CD-96A9-7E38E95016BB}"/>
              </a:ext>
            </a:extLst>
          </p:cNvPr>
          <p:cNvSpPr/>
          <p:nvPr/>
        </p:nvSpPr>
        <p:spPr>
          <a:xfrm>
            <a:off x="912266" y="5317449"/>
            <a:ext cx="3933824" cy="22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7439A2A-2019-4699-8883-7127196177DF}"/>
              </a:ext>
            </a:extLst>
          </p:cNvPr>
          <p:cNvCxnSpPr>
            <a:cxnSpLocks/>
            <a:stCxn id="28" idx="1"/>
            <a:endCxn id="16" idx="1"/>
          </p:cNvCxnSpPr>
          <p:nvPr/>
        </p:nvCxnSpPr>
        <p:spPr>
          <a:xfrm rot="10800000">
            <a:off x="912266" y="1632348"/>
            <a:ext cx="12700" cy="3795724"/>
          </a:xfrm>
          <a:prstGeom prst="bentConnector3">
            <a:avLst>
              <a:gd name="adj1" fmla="val 1800000"/>
            </a:avLst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849634-0CEE-4D7C-BEAA-B6B8C92CE530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98894304-7E0D-49D9-8DC5-A6496F056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30" name="Picture 29" descr="primarysm">
              <a:extLst>
                <a:ext uri="{FF2B5EF4-FFF2-40B4-BE49-F238E27FC236}">
                  <a16:creationId xmlns:a16="http://schemas.microsoft.com/office/drawing/2014/main" id="{4482C5C9-8E21-4D94-8AE8-EC4D377F2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Nasa_Logo1">
              <a:extLst>
                <a:ext uri="{FF2B5EF4-FFF2-40B4-BE49-F238E27FC236}">
                  <a16:creationId xmlns:a16="http://schemas.microsoft.com/office/drawing/2014/main" id="{C8DFB7D1-49F9-44B3-977D-B8485C134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34810723-0B70-405B-B7BC-29DC322E7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37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A879-FE02-487F-BE6D-1B48FE69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80"/>
            <a:ext cx="10515600" cy="540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PRPS Observational </a:t>
            </a:r>
            <a:r>
              <a:rPr lang="en-US" sz="3600" b="1" i="1" dirty="0">
                <a:latin typeface="+mn-lt"/>
              </a:rPr>
              <a:t>a priori </a:t>
            </a:r>
            <a:r>
              <a:rPr lang="en-US" sz="3600" b="1" dirty="0">
                <a:latin typeface="+mn-lt"/>
              </a:rPr>
              <a:t>database</a:t>
            </a:r>
            <a:endParaRPr lang="en-GB" sz="36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A734F-8CF0-4C41-83BA-39750E673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9" y="805168"/>
            <a:ext cx="6581713" cy="4093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46949-4E20-4BED-BCB8-8AC15A7983F7}"/>
              </a:ext>
            </a:extLst>
          </p:cNvPr>
          <p:cNvSpPr txBox="1"/>
          <p:nvPr/>
        </p:nvSpPr>
        <p:spPr>
          <a:xfrm>
            <a:off x="190263" y="4968113"/>
            <a:ext cx="752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Datacube</a:t>
            </a:r>
            <a:r>
              <a:rPr lang="en-US" sz="2400" dirty="0"/>
              <a:t> - co-located observations </a:t>
            </a:r>
            <a:r>
              <a:rPr lang="en-US" sz="2400" dirty="0" err="1"/>
              <a:t>centred</a:t>
            </a:r>
            <a:r>
              <a:rPr lang="en-US" sz="2400" dirty="0"/>
              <a:t> on orbital </a:t>
            </a:r>
            <a:r>
              <a:rPr lang="en-US" sz="2400" dirty="0" err="1"/>
              <a:t>xing</a:t>
            </a:r>
            <a:r>
              <a:rPr lang="en-US" sz="2400" dirty="0"/>
              <a:t>:</a:t>
            </a:r>
          </a:p>
          <a:p>
            <a:r>
              <a:rPr lang="en-US" sz="2400" dirty="0"/>
              <a:t> - equal area projection, 5 km resolution</a:t>
            </a:r>
          </a:p>
          <a:p>
            <a:r>
              <a:rPr lang="en-US" sz="2400" dirty="0"/>
              <a:t> - (e.g.) sensor L1C, GMI L1C, sensor L2A, GMI L2A, DPR L2A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2CDB77-F587-4240-A38E-1D170A7F6D13}"/>
              </a:ext>
            </a:extLst>
          </p:cNvPr>
          <p:cNvCxnSpPr>
            <a:cxnSpLocks/>
          </p:cNvCxnSpPr>
          <p:nvPr/>
        </p:nvCxnSpPr>
        <p:spPr>
          <a:xfrm>
            <a:off x="828000" y="1133844"/>
            <a:ext cx="0" cy="334023"/>
          </a:xfrm>
          <a:prstGeom prst="line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E27078-DF23-4894-A16E-34B37A708755}"/>
              </a:ext>
            </a:extLst>
          </p:cNvPr>
          <p:cNvCxnSpPr>
            <a:cxnSpLocks/>
          </p:cNvCxnSpPr>
          <p:nvPr/>
        </p:nvCxnSpPr>
        <p:spPr>
          <a:xfrm>
            <a:off x="828000" y="2104319"/>
            <a:ext cx="0" cy="15941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D880E6-1858-431D-ABF2-9AFA1CAB2375}"/>
              </a:ext>
            </a:extLst>
          </p:cNvPr>
          <p:cNvCxnSpPr>
            <a:cxnSpLocks/>
          </p:cNvCxnSpPr>
          <p:nvPr/>
        </p:nvCxnSpPr>
        <p:spPr>
          <a:xfrm>
            <a:off x="828000" y="2879490"/>
            <a:ext cx="0" cy="1542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DA6D54-50D3-4BF7-85E9-A41400D40565}"/>
              </a:ext>
            </a:extLst>
          </p:cNvPr>
          <p:cNvCxnSpPr>
            <a:cxnSpLocks/>
          </p:cNvCxnSpPr>
          <p:nvPr/>
        </p:nvCxnSpPr>
        <p:spPr>
          <a:xfrm flipH="1">
            <a:off x="828000" y="3492853"/>
            <a:ext cx="297" cy="16933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F47DC4-822C-47DD-9E27-8135156A2154}"/>
              </a:ext>
            </a:extLst>
          </p:cNvPr>
          <p:cNvCxnSpPr>
            <a:cxnSpLocks/>
          </p:cNvCxnSpPr>
          <p:nvPr/>
        </p:nvCxnSpPr>
        <p:spPr>
          <a:xfrm flipH="1">
            <a:off x="828000" y="4113742"/>
            <a:ext cx="0" cy="17309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7D394A5-9FDF-4828-A66C-7111C8BD5D5E}"/>
              </a:ext>
            </a:extLst>
          </p:cNvPr>
          <p:cNvSpPr txBox="1"/>
          <p:nvPr/>
        </p:nvSpPr>
        <p:spPr>
          <a:xfrm>
            <a:off x="244159" y="844262"/>
            <a:ext cx="1352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co-located data</a:t>
            </a:r>
            <a:endParaRPr lang="en-GB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0B0ABD-51B8-4691-B75E-DB14C3F82546}"/>
              </a:ext>
            </a:extLst>
          </p:cNvPr>
          <p:cNvGrpSpPr/>
          <p:nvPr/>
        </p:nvGrpSpPr>
        <p:grpSpPr>
          <a:xfrm>
            <a:off x="6371163" y="820524"/>
            <a:ext cx="35637118" cy="5347918"/>
            <a:chOff x="6371163" y="820524"/>
            <a:chExt cx="35637118" cy="53479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130F7B-CBF1-478C-B012-BE9989247122}"/>
                </a:ext>
              </a:extLst>
            </p:cNvPr>
            <p:cNvGrpSpPr/>
            <p:nvPr/>
          </p:nvGrpSpPr>
          <p:grpSpPr>
            <a:xfrm>
              <a:off x="6371163" y="820524"/>
              <a:ext cx="35637118" cy="3816715"/>
              <a:chOff x="6371163" y="820524"/>
              <a:chExt cx="35637118" cy="381671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675EECE-C667-4992-A65D-8AF33867F552}"/>
                  </a:ext>
                </a:extLst>
              </p:cNvPr>
              <p:cNvGrpSpPr/>
              <p:nvPr/>
            </p:nvGrpSpPr>
            <p:grpSpPr>
              <a:xfrm>
                <a:off x="6371163" y="820524"/>
                <a:ext cx="35637118" cy="3816715"/>
                <a:chOff x="6371163" y="820524"/>
                <a:chExt cx="35637118" cy="3816715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8351761-A71C-475E-845D-32E777E568AA}"/>
                    </a:ext>
                  </a:extLst>
                </p:cNvPr>
                <p:cNvSpPr txBox="1"/>
                <p:nvPr/>
              </p:nvSpPr>
              <p:spPr>
                <a:xfrm>
                  <a:off x="6371163" y="1546177"/>
                  <a:ext cx="35637118" cy="2516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ex1C.NOAA19.MHS.XCAL2016-V.20170428-S190725-E204925.042368.V05A.dat                                                     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ex1C.GPM.GMI.XCAL2016-C.20170428-S190846-E204121.017987.V05A.dat                                                        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ex2A.NOAA19.MHS.GPROF2017v1.20170428-S190725-E204925.042368.V05A.dat                                                    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ex2A.GPM.GMI.GPROF2017v1.20170428-S190846-E204121.017987.V05A.dat                                                       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exNSMSHS.GPM.DPR.V7-20170308.20170428-S190846-E204121.017987.V05A.dat                                                   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 6.277  103.559    5.000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36  19.365   98.006 1602  85 283.32 281.98 242.26 257.39 267.37 17  4 28 20 11 34  19.338   98.001 2010 105 279.49 276.72 281.50 278.65 283.62 281.03 279.34 284.81 284.81 17  4 28 20 11 42  19.358   98.000 2014 105 280.04 279.55 258.12 269.88 17  4 28 20 18 36  19.365   98.006 1602  85    0.00   3. 195. 35. 17  4 28 20 11 34  19.338   98.001 2010 105    0.00   3. 195. 35. 17  4 28 20 12 43  19.367   97.969 5481  27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38  19.210   97.975 1603  85 282.94 281.27 242.45 256.00 267.21 17  4 28 20 11 36  19.210   98.000 2011 104 278.67 276.92 280.75 279.88 283.64 281.90 280.54 284.73 284.60 17  4 28 20 11 44  19.232   98.005 2015 104 277.71 279.22 257.63 268.50 17  4 28 20 18 38  19.210   97.975 1603  85    0.00   3. 195. 36. 17  4 28 20 11 36  19.210   98.000 2011 104    0.00   3. 195. 36. 17  4 28 20 12 45  19.223   97.982 5484  28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38  19.128   98.691 1603  83 278.30 273.71 232.75 251.53 261.06 17  4 28 20 11 42  19.129   98.695 2014 115 275.34 273.81 278.14 276.09 279.08 275.83 275.70 276.00 274.28 17  4 28 20 11 49  19.146   98.680 2018 116 266.95 263.50 251.62 258.89 17  4 28 20 18 38  19.128   98.691 1603  83    0.18   3. 194. 34. 17  4 28 20 11 42  19.129   98.695 2014 115    0.34   3. 194. 34. 17  4 28 20 12 51  19.132   98.702 5493  15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41  19.098   97.554 1604  86 285.79 283.77 246.93 262.02 271.43 17  4 28 20 11 36  19.073   97.583 2011  96 280.40 276.89 282.26 280.79 284.65 282.90 281.58 285.94 285.63 17  4 28 20 11 44  19.099   97.588 2015  95 280.77 281.76 265.15 273.76 17  4 28 20 18 41  19.098   97.554 1604  86    0.00   3. 195. 35. 17  4 28 20 11 36  19.073   97.583 2011  96    0.00   3. 195. 35. 17  4 28 20 12 44  19.074   97.577 5483  37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44  18.989   97.110 1605  87 285.29 285.36 249.60 264.70 274.22 17  4 28 20 11 36  18.965   97.100 2011  87 281.15 279.03 281.88 282.17 282.67 282.05 281.02 284.39 283.45 17  4 28 20 11 44  19.001   97.111 2015  85 283.28 283.54 268.15 275.94 17  4 28 20 18 44  18.989   97.110 1605  87    0.00   3. 195. 30. 17  4 28 20 11 36  18.965   97.100 2011  87    0.00   3. 195. 30. 17  4 28 20 12 42  18.978   97.074 5480  47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44  18.944   97.523 1605  86 285.62 283.63 246.83 261.06 270.90 17  4 28 20 11 38  18.937   97.527 2012  94 279.70 276.90 282.62 280.34 284.33 282.38 280.07 286.29 285.83 17  4 28 20 11 46  18.966   97.544 2016  93 282.21 281.82 266.37 274.48 17  4 28 20 18 44  18.944   97.523 1605  86    0.00   3. 195. 35. 17  4 28 20 11 38  18.937   97.527 2012  94    0.00   3. 195. 35. 17  4 28 20 12 45  18.950   97.527 5485  39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44  18.818   98.627 1605  83 278.79 274.97 233.65 252.25 262.17 17  4 28 20 11 46  18.814   98.599 2016 111 275.65 274.38 278.14 276.05 279.01 276.98 275.14 277.89 277.11 17  4 28 20 11 53  18.840   98.607 2020 112 269.49 269.33 252.96 262.40 17  4 28 20 18 44  18.818   98.627 1605  83    0.13   3. 194. 35. 17  4 28 20 11 46  18.814   98.599 2016 111    0.29   3. 194. 35. 17  4 28 20 12 55  18.843   98.623 5498  19    0.07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49  18.549   98.217 1607  84 280.91 279.68 234.76 254.70 264.99 17  4 28 20 11 47  18.538   98.246 2017 103 277.33 274.20 278.78 275.36 280.16 277.46 276.36 280.47 280.24 17  4 28 20 11 55  18.562   98.256 2021 103 279.57 278.46 257.84 269.29 17  4 28 20 18 49  18.549   98.217 1607  84    0.00   3. 195. 37. 17  4 28 20 11 47  18.538   98.246 2017 103    0.00   3. 195. 37. 17  4 28 20 12 56  18.550   98.236 5500  29    0.00</a:t>
                  </a:r>
                </a:p>
                <a:p>
                  <a:pPr marL="0" indent="0">
                    <a:buNone/>
                  </a:pPr>
                  <a:r>
                    <a:rPr lang="en-US" sz="105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17  4 28 20 18 52  18.436   97.819 1608  85 284.97 284.56 243.58 259.60 270.91 17 </a:t>
                  </a:r>
                  <a:endParaRPr lang="en-GB" sz="105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DA7AAE1-3679-416F-B871-D4C7B14E8D02}"/>
                    </a:ext>
                  </a:extLst>
                </p:cNvPr>
                <p:cNvSpPr txBox="1"/>
                <p:nvPr/>
              </p:nvSpPr>
              <p:spPr>
                <a:xfrm>
                  <a:off x="9624448" y="820524"/>
                  <a:ext cx="23233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Source filenames</a:t>
                  </a:r>
                </a:p>
              </p:txBody>
            </p:sp>
            <p:sp>
              <p:nvSpPr>
                <p:cNvPr id="24" name="Right Arrow 5">
                  <a:extLst>
                    <a:ext uri="{FF2B5EF4-FFF2-40B4-BE49-F238E27FC236}">
                      <a16:creationId xmlns:a16="http://schemas.microsoft.com/office/drawing/2014/main" id="{51BBA545-EDF2-4EB8-88ED-AD188EE796D7}"/>
                    </a:ext>
                  </a:extLst>
                </p:cNvPr>
                <p:cNvSpPr/>
                <p:nvPr/>
              </p:nvSpPr>
              <p:spPr>
                <a:xfrm rot="7615702">
                  <a:off x="9219490" y="1221208"/>
                  <a:ext cx="504056" cy="26246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5C60ED9-221D-447B-BFA4-356CAE17BA91}"/>
                    </a:ext>
                  </a:extLst>
                </p:cNvPr>
                <p:cNvSpPr txBox="1"/>
                <p:nvPr/>
              </p:nvSpPr>
              <p:spPr>
                <a:xfrm>
                  <a:off x="7520441" y="4175574"/>
                  <a:ext cx="355110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One entry per matched </a:t>
                  </a:r>
                  <a:r>
                    <a:rPr lang="en-US" sz="2400" dirty="0" err="1"/>
                    <a:t>fov</a:t>
                  </a:r>
                  <a:endParaRPr lang="en-US" sz="2400" dirty="0"/>
                </a:p>
              </p:txBody>
            </p:sp>
            <p:sp>
              <p:nvSpPr>
                <p:cNvPr id="26" name="Right Arrow 15">
                  <a:extLst>
                    <a:ext uri="{FF2B5EF4-FFF2-40B4-BE49-F238E27FC236}">
                      <a16:creationId xmlns:a16="http://schemas.microsoft.com/office/drawing/2014/main" id="{CFB21BEA-DD84-4D4B-89D2-1D25058D4CB3}"/>
                    </a:ext>
                  </a:extLst>
                </p:cNvPr>
                <p:cNvSpPr/>
                <p:nvPr/>
              </p:nvSpPr>
              <p:spPr>
                <a:xfrm rot="17779757">
                  <a:off x="10977803" y="4057879"/>
                  <a:ext cx="324290" cy="31672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6BEA7CE-1F49-4F2A-8274-41F91310FB46}"/>
                    </a:ext>
                  </a:extLst>
                </p:cNvPr>
                <p:cNvSpPr txBox="1"/>
                <p:nvPr/>
              </p:nvSpPr>
              <p:spPr>
                <a:xfrm>
                  <a:off x="6440056" y="3978759"/>
                  <a:ext cx="391337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rgbClr val="FF0000"/>
                      </a:solidFill>
                    </a:rPr>
                    <a:t>yr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mo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dy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hr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mn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sc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lat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lon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scanline/</a:t>
                  </a:r>
                  <a:r>
                    <a:rPr lang="en-US" sz="1600" b="1" dirty="0" err="1">
                      <a:solidFill>
                        <a:srgbClr val="FF0000"/>
                      </a:solidFill>
                    </a:rPr>
                    <a:t>pos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 Tc(1:5)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5C50D7-774B-486B-B883-855963D5C144}"/>
                  </a:ext>
                </a:extLst>
              </p:cNvPr>
              <p:cNvSpPr txBox="1"/>
              <p:nvPr/>
            </p:nvSpPr>
            <p:spPr>
              <a:xfrm>
                <a:off x="6371163" y="839190"/>
                <a:ext cx="1962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Full database: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84E3CF-678E-4B22-BBBB-3BE7FC99E31F}"/>
                </a:ext>
              </a:extLst>
            </p:cNvPr>
            <p:cNvSpPr txBox="1"/>
            <p:nvPr/>
          </p:nvSpPr>
          <p:spPr>
            <a:xfrm>
              <a:off x="8252345" y="4968113"/>
              <a:ext cx="3860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Operational database contains a bare minimum of sensor Tbs, DPR precipitation</a:t>
              </a:r>
            </a:p>
          </p:txBody>
        </p:sp>
        <p:sp>
          <p:nvSpPr>
            <p:cNvPr id="30" name="Right Arrow 15">
              <a:extLst>
                <a:ext uri="{FF2B5EF4-FFF2-40B4-BE49-F238E27FC236}">
                  <a16:creationId xmlns:a16="http://schemas.microsoft.com/office/drawing/2014/main" id="{CD78C5A9-813E-4FB3-BFC4-48551C9F5E55}"/>
                </a:ext>
              </a:extLst>
            </p:cNvPr>
            <p:cNvSpPr/>
            <p:nvPr/>
          </p:nvSpPr>
          <p:spPr>
            <a:xfrm rot="5400000">
              <a:off x="10020549" y="4139942"/>
              <a:ext cx="324290" cy="14685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410F91-E277-42F9-AED1-77E41299B8CB}"/>
              </a:ext>
            </a:extLst>
          </p:cNvPr>
          <p:cNvGrpSpPr/>
          <p:nvPr/>
        </p:nvGrpSpPr>
        <p:grpSpPr>
          <a:xfrm>
            <a:off x="81554" y="6417405"/>
            <a:ext cx="12033143" cy="433288"/>
            <a:chOff x="110129" y="6379305"/>
            <a:chExt cx="12033143" cy="433288"/>
          </a:xfrm>
        </p:grpSpPr>
        <p:sp>
          <p:nvSpPr>
            <p:cNvPr id="43" name="Text Box 5">
              <a:extLst>
                <a:ext uri="{FF2B5EF4-FFF2-40B4-BE49-F238E27FC236}">
                  <a16:creationId xmlns:a16="http://schemas.microsoft.com/office/drawing/2014/main" id="{FFB8B251-804B-4F2C-8C64-11F60314A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915" y="6423744"/>
              <a:ext cx="2074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88284" eaLnBrk="1" hangingPunct="1">
                <a:spcBef>
                  <a:spcPct val="0"/>
                </a:spcBef>
                <a:buNone/>
              </a:pPr>
              <a:r>
                <a:rPr lang="en-GB" altLang="en-US" sz="1400" i="1" dirty="0">
                  <a:solidFill>
                    <a:prstClr val="black"/>
                  </a:solidFill>
                </a:rPr>
                <a:t>LSWG,  16-March-2022</a:t>
              </a:r>
            </a:p>
          </p:txBody>
        </p:sp>
        <p:pic>
          <p:nvPicPr>
            <p:cNvPr id="44" name="Picture 43" descr="primarysm">
              <a:extLst>
                <a:ext uri="{FF2B5EF4-FFF2-40B4-BE49-F238E27FC236}">
                  <a16:creationId xmlns:a16="http://schemas.microsoft.com/office/drawing/2014/main" id="{4B6670BF-0826-44B7-BC77-2CEE8183E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" y="6442220"/>
              <a:ext cx="1726800" cy="29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Nasa_Logo1">
              <a:extLst>
                <a:ext uri="{FF2B5EF4-FFF2-40B4-BE49-F238E27FC236}">
                  <a16:creationId xmlns:a16="http://schemas.microsoft.com/office/drawing/2014/main" id="{97B3B8C4-990B-445C-B87D-1D559F897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821" y="6379305"/>
              <a:ext cx="536451" cy="4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8">
              <a:extLst>
                <a:ext uri="{FF2B5EF4-FFF2-40B4-BE49-F238E27FC236}">
                  <a16:creationId xmlns:a16="http://schemas.microsoft.com/office/drawing/2014/main" id="{8E7E9D76-59BF-4DD1-889C-BECF4DC89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571" y="6379305"/>
              <a:ext cx="1118929" cy="39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defTabSz="1088284" eaLnBrk="1" hangingPunct="1">
                <a:spcBef>
                  <a:spcPct val="0"/>
                </a:spcBef>
                <a:buNone/>
              </a:pPr>
              <a:r>
                <a:rPr lang="en-GB" altLang="en-US" sz="10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0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2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8BA6914-7848-416E-95F5-04E043B26DF5}" vid="{0C7371D8-5C02-4A27-9AF9-3265F393F4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3384</Words>
  <Application>Microsoft Office PowerPoint</Application>
  <PresentationFormat>Widescreen</PresentationFormat>
  <Paragraphs>715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Office Theme</vt:lpstr>
      <vt:lpstr>Theme1</vt:lpstr>
      <vt:lpstr>Precipitation Retrieval and Profiling Scheme (PRPS)</vt:lpstr>
      <vt:lpstr>Background</vt:lpstr>
      <vt:lpstr>PRPS outline</vt:lpstr>
      <vt:lpstr>PowerPoint Presentation</vt:lpstr>
      <vt:lpstr>PowerPoint Presentation</vt:lpstr>
      <vt:lpstr>PRPS – 3D precipitation retrievals</vt:lpstr>
      <vt:lpstr>PRPS Processing stream</vt:lpstr>
      <vt:lpstr>Orbital crossings</vt:lpstr>
      <vt:lpstr>PRPS Observational a priori database</vt:lpstr>
      <vt:lpstr>A priori database orbit and FOV matches</vt:lpstr>
      <vt:lpstr>PowerPoint Presentation</vt:lpstr>
      <vt:lpstr>PowerPoint Presentation</vt:lpstr>
      <vt:lpstr>Why individual sensors? Feedhorns have co-location differences</vt:lpstr>
      <vt:lpstr>Database index files (MHS example)</vt:lpstr>
      <vt:lpstr>Observation-database entry selection</vt:lpstr>
      <vt:lpstr>Some results…</vt:lpstr>
      <vt:lpstr>Useful implementations of PRPS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Ensemble Adjustment Approach</vt:lpstr>
      <vt:lpstr>PowerPoint Presentation</vt:lpstr>
      <vt:lpstr>PowerPoint Presentation</vt:lpstr>
      <vt:lpstr>PowerPoint Presentation</vt:lpstr>
      <vt:lpstr>PRPS-TROPICS</vt:lpstr>
      <vt:lpstr>GPROF-NOAA19</vt:lpstr>
      <vt:lpstr>Statistics</vt:lpstr>
      <vt:lpstr>Instantaneous comparisons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Kidd</dc:creator>
  <cp:lastModifiedBy>Christopher Kidd</cp:lastModifiedBy>
  <cp:revision>52</cp:revision>
  <dcterms:created xsi:type="dcterms:W3CDTF">2022-03-09T17:15:15Z</dcterms:created>
  <dcterms:modified xsi:type="dcterms:W3CDTF">2022-03-14T15:47:24Z</dcterms:modified>
</cp:coreProperties>
</file>